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6" r:id="rId3"/>
    <p:sldId id="260" r:id="rId4"/>
    <p:sldId id="267" r:id="rId5"/>
    <p:sldId id="264" r:id="rId6"/>
    <p:sldId id="265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778" autoAdjust="0"/>
  </p:normalViewPr>
  <p:slideViewPr>
    <p:cSldViewPr snapToGrid="0" snapToObjects="1">
      <p:cViewPr varScale="1">
        <p:scale>
          <a:sx n="81" d="100"/>
          <a:sy n="81" d="100"/>
        </p:scale>
        <p:origin x="142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/>
              <a:t>     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  Minitab File : </a:t>
            </a:r>
            <a:r>
              <a:rPr lang="en-US" sz="2400" b="1" dirty="0" err="1"/>
              <a:t>Cutlets.mtw</a:t>
            </a:r>
            <a:endParaRPr lang="en-US" sz="2400" b="1" dirty="0"/>
          </a:p>
          <a:p>
            <a:pPr>
              <a:buNone/>
            </a:pPr>
            <a:r>
              <a:rPr lang="en-US" sz="1800" b="1" dirty="0">
                <a:solidFill>
                  <a:srgbClr val="FF0000"/>
                </a:solidFill>
              </a:rPr>
              <a:t>For Unit-A:</a:t>
            </a:r>
          </a:p>
          <a:p>
            <a:pPr>
              <a:buNone/>
            </a:pPr>
            <a:r>
              <a:rPr lang="en-US" sz="1800" b="1" dirty="0">
                <a:solidFill>
                  <a:srgbClr val="FF0000"/>
                </a:solidFill>
                <a:latin typeface="Söhne"/>
              </a:rPr>
              <a:t>T</a:t>
            </a:r>
            <a:r>
              <a:rPr lang="en-US" sz="1800" b="1" i="0" dirty="0">
                <a:solidFill>
                  <a:srgbClr val="FF0000"/>
                </a:solidFill>
                <a:effectLst/>
                <a:latin typeface="Söhne"/>
              </a:rPr>
              <a:t>here is a significant difference in the diameter of cutlets between the two units.</a:t>
            </a:r>
          </a:p>
          <a:p>
            <a:pPr>
              <a:buNone/>
            </a:pPr>
            <a:r>
              <a:rPr lang="en-US" sz="1800" b="1" dirty="0">
                <a:solidFill>
                  <a:srgbClr val="FF0000"/>
                </a:solidFill>
                <a:latin typeface="Söhne"/>
              </a:rPr>
              <a:t>For Unit – B:</a:t>
            </a:r>
          </a:p>
          <a:p>
            <a:pPr>
              <a:buNone/>
            </a:pPr>
            <a:r>
              <a:rPr lang="en-US" sz="1800" b="1" dirty="0">
                <a:solidFill>
                  <a:srgbClr val="FF0000"/>
                </a:solidFill>
                <a:latin typeface="Söhne"/>
              </a:rPr>
              <a:t>T</a:t>
            </a:r>
            <a:r>
              <a:rPr lang="en-US" sz="1800" b="1" i="0" dirty="0">
                <a:solidFill>
                  <a:srgbClr val="FF0000"/>
                </a:solidFill>
                <a:effectLst/>
                <a:latin typeface="Söhne"/>
              </a:rPr>
              <a:t>here is no significant difference in the diameter of cutlets between the two units.</a:t>
            </a:r>
          </a:p>
          <a:p>
            <a:pPr>
              <a:buNone/>
            </a:pPr>
            <a:endParaRPr lang="en-US" sz="1800" b="1" dirty="0">
              <a:solidFill>
                <a:srgbClr val="FF0000"/>
              </a:solidFill>
              <a:latin typeface="Söhne"/>
            </a:endParaRPr>
          </a:p>
          <a:p>
            <a:pPr>
              <a:buNone/>
            </a:pPr>
            <a:endParaRPr 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41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1AE9AC6-9D36-45F9-8CE1-7D423C50C38C}"/>
              </a:ext>
            </a:extLst>
          </p:cNvPr>
          <p:cNvSpPr txBox="1"/>
          <p:nvPr/>
        </p:nvSpPr>
        <p:spPr>
          <a:xfrm>
            <a:off x="0" y="0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Assumptions: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Normality:</a:t>
            </a:r>
            <a:endParaRPr lang="en-US" b="0" i="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sample should be approximately normally distributed. You can check this assumption by using histograms, normal probability plots, or statistical tests like the Shapiro-Wilk test.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Homogeneity of Variance:</a:t>
            </a:r>
            <a:endParaRPr lang="en-US" b="0" i="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variances of the two groups should be equal. You can test this assumption using 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Levene's</a:t>
            </a:r>
            <a:r>
              <a:rPr 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test or F-test for equality of variances.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Sampling:</a:t>
            </a:r>
            <a:endParaRPr lang="en-US" b="0" i="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samples should be randomly selected from the population to ensure that the results generalize to the entire population.</a:t>
            </a:r>
          </a:p>
          <a:p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257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79730" cy="5636375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sz="28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2800" dirty="0"/>
              <a:t>   </a:t>
            </a:r>
          </a:p>
          <a:p>
            <a:pPr algn="just">
              <a:buNone/>
            </a:pPr>
            <a:r>
              <a:rPr lang="en-US" sz="2800" dirty="0"/>
              <a:t>  Analyze the data and determine whether there is any difference in average TAT among the different laboratories at 5% significance level.</a:t>
            </a:r>
          </a:p>
          <a:p>
            <a:pPr algn="just"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Minitab File: </a:t>
            </a:r>
            <a:r>
              <a:rPr lang="en-US" b="1" dirty="0" err="1"/>
              <a:t>LabTAT.mtw</a:t>
            </a:r>
            <a:endParaRPr lang="en-US" b="1" dirty="0"/>
          </a:p>
          <a:p>
            <a:pPr>
              <a:buNone/>
            </a:pPr>
            <a:r>
              <a:rPr lang="en-US" b="1" i="0" dirty="0">
                <a:solidFill>
                  <a:srgbClr val="FF0000"/>
                </a:solidFill>
                <a:effectLst/>
                <a:latin typeface="Google Sans"/>
              </a:rPr>
              <a:t>It is not considered to be statistically significant</a:t>
            </a:r>
            <a:r>
              <a:rPr lang="en-US" b="1" dirty="0">
                <a:solidFill>
                  <a:srgbClr val="FF0000"/>
                </a:solidFill>
                <a:latin typeface="Google Sans"/>
              </a:rPr>
              <a:t>.</a:t>
            </a:r>
            <a:endParaRPr lang="en-US" b="1" dirty="0">
              <a:solidFill>
                <a:srgbClr val="FF0000"/>
              </a:solidFill>
            </a:endParaRPr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74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29DB70-FB53-4230-9D64-7C41F79B6F2E}"/>
              </a:ext>
            </a:extLst>
          </p:cNvPr>
          <p:cNvSpPr txBox="1"/>
          <p:nvPr/>
        </p:nvSpPr>
        <p:spPr>
          <a:xfrm>
            <a:off x="0" y="84842"/>
            <a:ext cx="914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Assumptions: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Independence: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TAT measurements for different laboratories should be independent.</a:t>
            </a:r>
          </a:p>
          <a:p>
            <a:pPr lvl="1" algn="l"/>
            <a:endParaRPr lang="en-US" b="1" i="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Normality: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TAT data within each laboratory should be approximately normally distributed. You can check this assumption using histograms, normal probability plots, or statistical tests like the Shapiro-Wilk test.</a:t>
            </a:r>
          </a:p>
          <a:p>
            <a:pPr lvl="1" algn="l"/>
            <a:endParaRPr lang="en-US" b="1" i="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Homogeneity of Variances: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variances of TAT across all laboratories should be equal. You can test this assumption using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Levene's</a:t>
            </a:r>
            <a:r>
              <a:rPr lang="en-US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test or Bartlett's test for equality of variances.</a:t>
            </a:r>
          </a:p>
          <a:p>
            <a:pPr lvl="1" algn="l"/>
            <a:endParaRPr lang="en-US" b="1" i="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Sampling: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TAT data should be collected through a random sampling process.</a:t>
            </a:r>
          </a:p>
          <a:p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537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  Sales of products in four different regions is tabulated for males and females. Find if male-female buyer rations are similar across regions.</a:t>
            </a:r>
          </a:p>
          <a:p>
            <a:pPr>
              <a:buNone/>
            </a:pPr>
            <a:r>
              <a:rPr lang="en-US" sz="2000" b="1" i="0" dirty="0">
                <a:solidFill>
                  <a:srgbClr val="FF0000"/>
                </a:solidFill>
                <a:effectLst/>
                <a:latin typeface="Google Sans"/>
              </a:rPr>
              <a:t>It is not considered to be statistically significant</a:t>
            </a:r>
            <a:r>
              <a:rPr lang="en-US" sz="2000" b="1" dirty="0">
                <a:solidFill>
                  <a:srgbClr val="FF0000"/>
                </a:solidFill>
                <a:latin typeface="Google Sans"/>
              </a:rPr>
              <a:t>.</a:t>
            </a:r>
            <a:endParaRPr lang="en-US" sz="2000" b="1" dirty="0">
              <a:solidFill>
                <a:srgbClr val="FF0000"/>
              </a:solidFill>
            </a:endParaRPr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All proportions are equal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Not all Proportions are equal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/>
              <a:t>If p-Value &lt; alpha, we reject Null Hypothesis</a:t>
            </a:r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Buyer Ratio.mtw</a:t>
            </a:r>
          </a:p>
        </p:txBody>
      </p:sp>
    </p:spTree>
    <p:extLst>
      <p:ext uri="{BB962C8B-B14F-4D97-AF65-F5344CB8AC3E}">
        <p14:creationId xmlns:p14="http://schemas.microsoft.com/office/powerpoint/2010/main" val="2926203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TeleCall</a:t>
            </a:r>
            <a:r>
              <a:rPr lang="en-US" dirty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i="1" dirty="0"/>
              <a:t>5% </a:t>
            </a:r>
            <a:r>
              <a:rPr lang="en-US" dirty="0"/>
              <a:t>significance level and help the manager draw appropriate inferences</a:t>
            </a:r>
          </a:p>
          <a:p>
            <a:pPr>
              <a:buNone/>
            </a:pPr>
            <a:r>
              <a:rPr lang="en-US" sz="3200" b="1" i="0" dirty="0">
                <a:solidFill>
                  <a:srgbClr val="FF0000"/>
                </a:solidFill>
                <a:effectLst/>
                <a:latin typeface="Google Sans"/>
              </a:rPr>
              <a:t>It is not considered to be statistically significant</a:t>
            </a:r>
            <a:r>
              <a:rPr lang="en-US" sz="3200" b="1" dirty="0">
                <a:solidFill>
                  <a:srgbClr val="FF0000"/>
                </a:solidFill>
                <a:latin typeface="Google Sans"/>
              </a:rPr>
              <a:t>.</a:t>
            </a:r>
            <a:endParaRPr lang="en-US" sz="3200" b="1" dirty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/>
              <a:t>CustomerOrderForm.mtw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18970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562</Words>
  <Application>Microsoft Office PowerPoint</Application>
  <PresentationFormat>On-screen Show (4:3)</PresentationFormat>
  <Paragraphs>67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Google Sans</vt:lpstr>
      <vt:lpstr>Söhne</vt:lpstr>
      <vt:lpstr>Times New Roman</vt:lpstr>
      <vt:lpstr>Office Theme</vt:lpstr>
      <vt:lpstr>Hypothesis Testing Exercise</vt:lpstr>
      <vt:lpstr>PowerPoint Presentation</vt:lpstr>
      <vt:lpstr>Hypothesis Testing Exercise</vt:lpstr>
      <vt:lpstr>PowerPoint Presentation</vt:lpstr>
      <vt:lpstr>Hypothesis Testing Exercise</vt:lpstr>
      <vt:lpstr>Hypothesis Testing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satciksatvik@gmail.com</cp:lastModifiedBy>
  <cp:revision>11</cp:revision>
  <dcterms:created xsi:type="dcterms:W3CDTF">2015-11-14T12:07:48Z</dcterms:created>
  <dcterms:modified xsi:type="dcterms:W3CDTF">2024-01-24T12:33:41Z</dcterms:modified>
</cp:coreProperties>
</file>