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64" r:id="rId7"/>
    <p:sldId id="265" r:id="rId8"/>
    <p:sldId id="266" r:id="rId9"/>
    <p:sldId id="259" r:id="rId10"/>
    <p:sldId id="267" r:id="rId11"/>
    <p:sldId id="260" r:id="rId12"/>
    <p:sldId id="261"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B467D9-AE3A-47F5-A462-50D6D240C55C}"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BEC3D7A-B722-4AA9-9FEC-9BB070ABE806}" type="slidenum">
              <a:rPr lang="en-IN" smtClean="0"/>
              <a:t>‹#›</a:t>
            </a:fld>
            <a:endParaRPr lang="en-IN"/>
          </a:p>
        </p:txBody>
      </p:sp>
    </p:spTree>
    <p:extLst>
      <p:ext uri="{BB962C8B-B14F-4D97-AF65-F5344CB8AC3E}">
        <p14:creationId xmlns:p14="http://schemas.microsoft.com/office/powerpoint/2010/main" val="198196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B467D9-AE3A-47F5-A462-50D6D240C55C}"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BEC3D7A-B722-4AA9-9FEC-9BB070ABE806}" type="slidenum">
              <a:rPr lang="en-IN" smtClean="0"/>
              <a:t>‹#›</a:t>
            </a:fld>
            <a:endParaRPr lang="en-IN"/>
          </a:p>
        </p:txBody>
      </p:sp>
    </p:spTree>
    <p:extLst>
      <p:ext uri="{BB962C8B-B14F-4D97-AF65-F5344CB8AC3E}">
        <p14:creationId xmlns:p14="http://schemas.microsoft.com/office/powerpoint/2010/main" val="106947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B467D9-AE3A-47F5-A462-50D6D240C55C}"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BEC3D7A-B722-4AA9-9FEC-9BB070ABE80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82797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EB467D9-AE3A-47F5-A462-50D6D240C55C}" type="datetimeFigureOut">
              <a:rPr lang="en-IN" smtClean="0"/>
              <a:t>01-09-2024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EC3D7A-B722-4AA9-9FEC-9BB070ABE806}" type="slidenum">
              <a:rPr lang="en-IN" smtClean="0"/>
              <a:t>‹#›</a:t>
            </a:fld>
            <a:endParaRPr lang="en-IN"/>
          </a:p>
        </p:txBody>
      </p:sp>
    </p:spTree>
    <p:extLst>
      <p:ext uri="{BB962C8B-B14F-4D97-AF65-F5344CB8AC3E}">
        <p14:creationId xmlns:p14="http://schemas.microsoft.com/office/powerpoint/2010/main" val="1906574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EB467D9-AE3A-47F5-A462-50D6D240C55C}" type="datetimeFigureOut">
              <a:rPr lang="en-IN" smtClean="0"/>
              <a:t>01-09-2024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EC3D7A-B722-4AA9-9FEC-9BB070ABE80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96054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EB467D9-AE3A-47F5-A462-50D6D240C55C}" type="datetimeFigureOut">
              <a:rPr lang="en-IN" smtClean="0"/>
              <a:t>01-09-2024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EC3D7A-B722-4AA9-9FEC-9BB070ABE806}" type="slidenum">
              <a:rPr lang="en-IN" smtClean="0"/>
              <a:t>‹#›</a:t>
            </a:fld>
            <a:endParaRPr lang="en-IN"/>
          </a:p>
        </p:txBody>
      </p:sp>
    </p:spTree>
    <p:extLst>
      <p:ext uri="{BB962C8B-B14F-4D97-AF65-F5344CB8AC3E}">
        <p14:creationId xmlns:p14="http://schemas.microsoft.com/office/powerpoint/2010/main" val="3125968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B467D9-AE3A-47F5-A462-50D6D240C55C}"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BEC3D7A-B722-4AA9-9FEC-9BB070ABE806}" type="slidenum">
              <a:rPr lang="en-IN" smtClean="0"/>
              <a:t>‹#›</a:t>
            </a:fld>
            <a:endParaRPr lang="en-IN"/>
          </a:p>
        </p:txBody>
      </p:sp>
    </p:spTree>
    <p:extLst>
      <p:ext uri="{BB962C8B-B14F-4D97-AF65-F5344CB8AC3E}">
        <p14:creationId xmlns:p14="http://schemas.microsoft.com/office/powerpoint/2010/main" val="711779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B467D9-AE3A-47F5-A462-50D6D240C55C}"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BEC3D7A-B722-4AA9-9FEC-9BB070ABE806}" type="slidenum">
              <a:rPr lang="en-IN" smtClean="0"/>
              <a:t>‹#›</a:t>
            </a:fld>
            <a:endParaRPr lang="en-IN"/>
          </a:p>
        </p:txBody>
      </p:sp>
    </p:spTree>
    <p:extLst>
      <p:ext uri="{BB962C8B-B14F-4D97-AF65-F5344CB8AC3E}">
        <p14:creationId xmlns:p14="http://schemas.microsoft.com/office/powerpoint/2010/main" val="148952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B467D9-AE3A-47F5-A462-50D6D240C55C}"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BEC3D7A-B722-4AA9-9FEC-9BB070ABE806}" type="slidenum">
              <a:rPr lang="en-IN" smtClean="0"/>
              <a:t>‹#›</a:t>
            </a:fld>
            <a:endParaRPr lang="en-IN"/>
          </a:p>
        </p:txBody>
      </p:sp>
    </p:spTree>
    <p:extLst>
      <p:ext uri="{BB962C8B-B14F-4D97-AF65-F5344CB8AC3E}">
        <p14:creationId xmlns:p14="http://schemas.microsoft.com/office/powerpoint/2010/main" val="3668067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B467D9-AE3A-47F5-A462-50D6D240C55C}"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BEC3D7A-B722-4AA9-9FEC-9BB070ABE806}" type="slidenum">
              <a:rPr lang="en-IN" smtClean="0"/>
              <a:t>‹#›</a:t>
            </a:fld>
            <a:endParaRPr lang="en-IN"/>
          </a:p>
        </p:txBody>
      </p:sp>
    </p:spTree>
    <p:extLst>
      <p:ext uri="{BB962C8B-B14F-4D97-AF65-F5344CB8AC3E}">
        <p14:creationId xmlns:p14="http://schemas.microsoft.com/office/powerpoint/2010/main" val="172579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B467D9-AE3A-47F5-A462-50D6D240C55C}" type="datetimeFigureOut">
              <a:rPr lang="en-IN" smtClean="0"/>
              <a:t>01-09-2024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BEC3D7A-B722-4AA9-9FEC-9BB070ABE806}" type="slidenum">
              <a:rPr lang="en-IN" smtClean="0"/>
              <a:t>‹#›</a:t>
            </a:fld>
            <a:endParaRPr lang="en-IN"/>
          </a:p>
        </p:txBody>
      </p:sp>
    </p:spTree>
    <p:extLst>
      <p:ext uri="{BB962C8B-B14F-4D97-AF65-F5344CB8AC3E}">
        <p14:creationId xmlns:p14="http://schemas.microsoft.com/office/powerpoint/2010/main" val="174191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B467D9-AE3A-47F5-A462-50D6D240C55C}" type="datetimeFigureOut">
              <a:rPr lang="en-IN" smtClean="0"/>
              <a:t>01-09-2024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BEC3D7A-B722-4AA9-9FEC-9BB070ABE806}" type="slidenum">
              <a:rPr lang="en-IN" smtClean="0"/>
              <a:t>‹#›</a:t>
            </a:fld>
            <a:endParaRPr lang="en-IN"/>
          </a:p>
        </p:txBody>
      </p:sp>
    </p:spTree>
    <p:extLst>
      <p:ext uri="{BB962C8B-B14F-4D97-AF65-F5344CB8AC3E}">
        <p14:creationId xmlns:p14="http://schemas.microsoft.com/office/powerpoint/2010/main" val="475182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B467D9-AE3A-47F5-A462-50D6D240C55C}" type="datetimeFigureOut">
              <a:rPr lang="en-IN" smtClean="0"/>
              <a:t>01-09-2024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BEC3D7A-B722-4AA9-9FEC-9BB070ABE806}" type="slidenum">
              <a:rPr lang="en-IN" smtClean="0"/>
              <a:t>‹#›</a:t>
            </a:fld>
            <a:endParaRPr lang="en-IN"/>
          </a:p>
        </p:txBody>
      </p:sp>
    </p:spTree>
    <p:extLst>
      <p:ext uri="{BB962C8B-B14F-4D97-AF65-F5344CB8AC3E}">
        <p14:creationId xmlns:p14="http://schemas.microsoft.com/office/powerpoint/2010/main" val="1494523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B467D9-AE3A-47F5-A462-50D6D240C55C}" type="datetimeFigureOut">
              <a:rPr lang="en-IN" smtClean="0"/>
              <a:t>01-09-2024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BEC3D7A-B722-4AA9-9FEC-9BB070ABE806}" type="slidenum">
              <a:rPr lang="en-IN" smtClean="0"/>
              <a:t>‹#›</a:t>
            </a:fld>
            <a:endParaRPr lang="en-IN"/>
          </a:p>
        </p:txBody>
      </p:sp>
    </p:spTree>
    <p:extLst>
      <p:ext uri="{BB962C8B-B14F-4D97-AF65-F5344CB8AC3E}">
        <p14:creationId xmlns:p14="http://schemas.microsoft.com/office/powerpoint/2010/main" val="1812113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B467D9-AE3A-47F5-A462-50D6D240C55C}" type="datetimeFigureOut">
              <a:rPr lang="en-IN" smtClean="0"/>
              <a:t>01-09-2024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BEC3D7A-B722-4AA9-9FEC-9BB070ABE806}" type="slidenum">
              <a:rPr lang="en-IN" smtClean="0"/>
              <a:t>‹#›</a:t>
            </a:fld>
            <a:endParaRPr lang="en-IN"/>
          </a:p>
        </p:txBody>
      </p:sp>
    </p:spTree>
    <p:extLst>
      <p:ext uri="{BB962C8B-B14F-4D97-AF65-F5344CB8AC3E}">
        <p14:creationId xmlns:p14="http://schemas.microsoft.com/office/powerpoint/2010/main" val="226138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B467D9-AE3A-47F5-A462-50D6D240C55C}" type="datetimeFigureOut">
              <a:rPr lang="en-IN" smtClean="0"/>
              <a:t>01-09-2024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EC3D7A-B722-4AA9-9FEC-9BB070ABE806}" type="slidenum">
              <a:rPr lang="en-IN" smtClean="0"/>
              <a:t>‹#›</a:t>
            </a:fld>
            <a:endParaRPr lang="en-IN"/>
          </a:p>
        </p:txBody>
      </p:sp>
    </p:spTree>
    <p:extLst>
      <p:ext uri="{BB962C8B-B14F-4D97-AF65-F5344CB8AC3E}">
        <p14:creationId xmlns:p14="http://schemas.microsoft.com/office/powerpoint/2010/main" val="1897093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EB467D9-AE3A-47F5-A462-50D6D240C55C}" type="datetimeFigureOut">
              <a:rPr lang="en-IN" smtClean="0"/>
              <a:t>01-09-2024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BEC3D7A-B722-4AA9-9FEC-9BB070ABE806}" type="slidenum">
              <a:rPr lang="en-IN" smtClean="0"/>
              <a:t>‹#›</a:t>
            </a:fld>
            <a:endParaRPr lang="en-IN"/>
          </a:p>
        </p:txBody>
      </p:sp>
    </p:spTree>
    <p:extLst>
      <p:ext uri="{BB962C8B-B14F-4D97-AF65-F5344CB8AC3E}">
        <p14:creationId xmlns:p14="http://schemas.microsoft.com/office/powerpoint/2010/main" val="3739198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0284" y="-1131391"/>
            <a:ext cx="8915399" cy="2262781"/>
          </a:xfrm>
        </p:spPr>
        <p:txBody>
          <a:bodyPr>
            <a:normAutofit/>
          </a:bodyPr>
          <a:lstStyle/>
          <a:p>
            <a:r>
              <a:rPr lang="en-US" sz="3600" b="1" dirty="0"/>
              <a:t>Employee Data Analysis Using Excel</a:t>
            </a:r>
            <a:endParaRPr lang="en-IN" sz="3600" b="1" dirty="0"/>
          </a:p>
        </p:txBody>
      </p:sp>
      <p:sp>
        <p:nvSpPr>
          <p:cNvPr id="3" name="Subtitle 2"/>
          <p:cNvSpPr>
            <a:spLocks noGrp="1"/>
          </p:cNvSpPr>
          <p:nvPr>
            <p:ph type="subTitle" idx="1"/>
          </p:nvPr>
        </p:nvSpPr>
        <p:spPr>
          <a:xfrm>
            <a:off x="1822297" y="2476631"/>
            <a:ext cx="8915399" cy="1436608"/>
          </a:xfrm>
        </p:spPr>
        <p:txBody>
          <a:bodyPr>
            <a:normAutofit fontScale="92500" lnSpcReduction="10000"/>
          </a:bodyPr>
          <a:lstStyle/>
          <a:p>
            <a:r>
              <a:rPr lang="en-US" b="1" dirty="0">
                <a:solidFill>
                  <a:schemeClr val="tx1"/>
                </a:solidFill>
              </a:rPr>
              <a:t>STUDENT NAME </a:t>
            </a:r>
            <a:r>
              <a:rPr lang="en-US" b="1" dirty="0"/>
              <a:t>: SAMYUKTHA AJAY</a:t>
            </a:r>
          </a:p>
          <a:p>
            <a:r>
              <a:rPr lang="en-US" b="1" dirty="0">
                <a:solidFill>
                  <a:schemeClr val="tx1"/>
                </a:solidFill>
              </a:rPr>
              <a:t>REGISTER NUMBER</a:t>
            </a:r>
            <a:r>
              <a:rPr lang="en-US" b="1" dirty="0"/>
              <a:t>: 31215924</a:t>
            </a:r>
          </a:p>
          <a:p>
            <a:r>
              <a:rPr lang="en-US" b="1" dirty="0">
                <a:solidFill>
                  <a:schemeClr val="tx1"/>
                </a:solidFill>
              </a:rPr>
              <a:t>DEPARTMENT: </a:t>
            </a:r>
            <a:r>
              <a:rPr lang="en-US" b="1" dirty="0"/>
              <a:t>B.COM A/F</a:t>
            </a:r>
          </a:p>
          <a:p>
            <a:r>
              <a:rPr lang="en-US" b="1" dirty="0">
                <a:solidFill>
                  <a:schemeClr val="tx1"/>
                </a:solidFill>
              </a:rPr>
              <a:t>COLLEGE: </a:t>
            </a:r>
            <a:r>
              <a:rPr lang="en-US" b="1" dirty="0"/>
              <a:t>SHRI SHANKARLAL SUNDARBAI SHASUN JAIN COLLEGE FOR WOMEN </a:t>
            </a:r>
          </a:p>
          <a:p>
            <a:endParaRPr lang="en-IN" b="1" dirty="0"/>
          </a:p>
        </p:txBody>
      </p:sp>
    </p:spTree>
    <p:extLst>
      <p:ext uri="{BB962C8B-B14F-4D97-AF65-F5344CB8AC3E}">
        <p14:creationId xmlns:p14="http://schemas.microsoft.com/office/powerpoint/2010/main" val="2660895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A6CAF-D197-6BBC-B123-F715C136BBD5}"/>
              </a:ext>
            </a:extLst>
          </p:cNvPr>
          <p:cNvSpPr>
            <a:spLocks noGrp="1"/>
          </p:cNvSpPr>
          <p:nvPr>
            <p:ph type="title"/>
          </p:nvPr>
        </p:nvSpPr>
        <p:spPr/>
        <p:txBody>
          <a:bodyPr/>
          <a:lstStyle/>
          <a:p>
            <a:r>
              <a:rPr lang="en-US" dirty="0"/>
              <a:t>THE ‘WOW’ IN OUR SOLUTION </a:t>
            </a:r>
          </a:p>
        </p:txBody>
      </p:sp>
      <p:sp>
        <p:nvSpPr>
          <p:cNvPr id="3" name="Content Placeholder 2">
            <a:extLst>
              <a:ext uri="{FF2B5EF4-FFF2-40B4-BE49-F238E27FC236}">
                <a16:creationId xmlns:a16="http://schemas.microsoft.com/office/drawing/2014/main" id="{3C092BD6-5087-02CE-9F5E-D3C5E2A3AD1D}"/>
              </a:ext>
            </a:extLst>
          </p:cNvPr>
          <p:cNvSpPr>
            <a:spLocks noGrp="1"/>
          </p:cNvSpPr>
          <p:nvPr>
            <p:ph idx="1"/>
          </p:nvPr>
        </p:nvSpPr>
        <p:spPr/>
        <p:txBody>
          <a:bodyPr/>
          <a:lstStyle/>
          <a:p>
            <a:pPr marL="342900" indent="-342900">
              <a:buAutoNum type="arabicPeriod"/>
            </a:pPr>
            <a:r>
              <a:rPr lang="en-US" sz="1800" dirty="0">
                <a:latin typeface="Bell MT" panose="02020503060305020303" pitchFamily="18" charset="0"/>
              </a:rPr>
              <a:t>Real-time Insights: The dashboard offers real-time analytics and insights, enabling HR managers and department leaders to make data-driven decisions quickly.</a:t>
            </a:r>
          </a:p>
          <a:p>
            <a:pPr marL="342900" indent="-342900">
              <a:buAutoNum type="arabicPeriod"/>
            </a:pPr>
            <a:r>
              <a:rPr lang="en-US" sz="1800" dirty="0">
                <a:latin typeface="Bell MT" panose="02020503060305020303" pitchFamily="18" charset="0"/>
              </a:rPr>
              <a:t>Automated Reporting: The solution automates the reporting process, saving time and reducing manual errors.</a:t>
            </a:r>
          </a:p>
          <a:p>
            <a:pPr marL="0" indent="0">
              <a:buNone/>
            </a:pPr>
            <a:r>
              <a:rPr lang="en-US" sz="1800" dirty="0">
                <a:latin typeface="Bell MT" panose="02020503060305020303" pitchFamily="18" charset="0"/>
              </a:rPr>
              <a:t>3. Predictive Analytics: Your solution uses machine learning algorithms to predict employee performance and identify potential improvement areas.</a:t>
            </a:r>
          </a:p>
          <a:p>
            <a:pPr marL="0" indent="0">
              <a:buNone/>
            </a:pPr>
            <a:r>
              <a:rPr lang="en-US" sz="1800" dirty="0">
                <a:latin typeface="Bell MT" panose="02020503060305020303" pitchFamily="18" charset="0"/>
              </a:rPr>
              <a:t>Integration with Existing Systems: Your solution seamlessly integrates with existing HR systems, making it easy to implement and adopt.</a:t>
            </a:r>
          </a:p>
          <a:p>
            <a:pPr marL="0" indent="0">
              <a:buNone/>
            </a:pPr>
            <a:r>
              <a:rPr lang="en-US" sz="1800" dirty="0">
                <a:latin typeface="Bell MT" panose="02020503060305020303" pitchFamily="18" charset="0"/>
              </a:rPr>
              <a:t>Personalized Recommendations: The solution provides tailored training and development recommendations for each employee based on their unique strengths and weaknesses.</a:t>
            </a:r>
          </a:p>
          <a:p>
            <a:pPr marL="0" indent="0">
              <a:buNone/>
            </a:pPr>
            <a:endParaRPr lang="en-US" sz="1800" dirty="0">
              <a:latin typeface="Bell MT" panose="02020503060305020303" pitchFamily="18" charset="0"/>
            </a:endParaRPr>
          </a:p>
          <a:p>
            <a:endParaRPr lang="en-US" dirty="0"/>
          </a:p>
        </p:txBody>
      </p:sp>
    </p:spTree>
    <p:extLst>
      <p:ext uri="{BB962C8B-B14F-4D97-AF65-F5344CB8AC3E}">
        <p14:creationId xmlns:p14="http://schemas.microsoft.com/office/powerpoint/2010/main" val="2269518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9175" y="0"/>
            <a:ext cx="8915399" cy="1189703"/>
          </a:xfrm>
        </p:spPr>
        <p:txBody>
          <a:bodyPr/>
          <a:lstStyle/>
          <a:p>
            <a:r>
              <a:rPr lang="en-US" dirty="0"/>
              <a:t>MODELLING</a:t>
            </a:r>
            <a:endParaRPr lang="en-IN" dirty="0"/>
          </a:p>
        </p:txBody>
      </p:sp>
      <p:sp>
        <p:nvSpPr>
          <p:cNvPr id="3" name="Subtitle 2"/>
          <p:cNvSpPr>
            <a:spLocks noGrp="1"/>
          </p:cNvSpPr>
          <p:nvPr>
            <p:ph type="subTitle" idx="1"/>
          </p:nvPr>
        </p:nvSpPr>
        <p:spPr>
          <a:xfrm>
            <a:off x="1084877" y="1189703"/>
            <a:ext cx="8915399" cy="3235911"/>
          </a:xfrm>
        </p:spPr>
        <p:txBody>
          <a:bodyPr>
            <a:normAutofit fontScale="25000" lnSpcReduction="20000"/>
          </a:bodyPr>
          <a:lstStyle/>
          <a:p>
            <a:pPr marL="342900" indent="-342900">
              <a:buAutoNum type="arabicParenR"/>
            </a:pPr>
            <a:r>
              <a:rPr lang="en-US" sz="5500" b="1" dirty="0">
                <a:solidFill>
                  <a:schemeClr val="accent1"/>
                </a:solidFill>
              </a:rPr>
              <a:t>DATA COLLECTION </a:t>
            </a:r>
          </a:p>
          <a:p>
            <a:pPr marL="285750" indent="-285750">
              <a:buFont typeface="Arial" panose="020B0604020202020204" pitchFamily="34" charset="0"/>
              <a:buChar char="•"/>
            </a:pPr>
            <a:r>
              <a:rPr lang="en-US" sz="5500" dirty="0"/>
              <a:t> </a:t>
            </a:r>
            <a:r>
              <a:rPr lang="en-US" sz="5500" dirty="0">
                <a:solidFill>
                  <a:schemeClr val="tx1"/>
                </a:solidFill>
              </a:rPr>
              <a:t>The data has been collected through </a:t>
            </a:r>
            <a:r>
              <a:rPr lang="en-US" sz="5500" dirty="0" err="1">
                <a:solidFill>
                  <a:schemeClr val="tx1"/>
                </a:solidFill>
              </a:rPr>
              <a:t>Edunet</a:t>
            </a:r>
            <a:r>
              <a:rPr lang="en-US" sz="5500" dirty="0">
                <a:solidFill>
                  <a:schemeClr val="tx1"/>
                </a:solidFill>
              </a:rPr>
              <a:t> dash board.</a:t>
            </a:r>
          </a:p>
          <a:p>
            <a:r>
              <a:rPr lang="en-US" sz="5500" dirty="0"/>
              <a:t>2) </a:t>
            </a:r>
            <a:r>
              <a:rPr lang="en-US" sz="5500" b="1" dirty="0">
                <a:solidFill>
                  <a:schemeClr val="accent1"/>
                </a:solidFill>
              </a:rPr>
              <a:t>FEATURE COLLECTION </a:t>
            </a:r>
          </a:p>
          <a:p>
            <a:pPr marL="285750" indent="-285750">
              <a:buFont typeface="Arial" panose="020B0604020202020204" pitchFamily="34" charset="0"/>
              <a:buChar char="•"/>
            </a:pPr>
            <a:r>
              <a:rPr lang="en-US" sz="5500" dirty="0">
                <a:solidFill>
                  <a:schemeClr val="tx1"/>
                </a:solidFill>
              </a:rPr>
              <a:t>The listed 10 features were taken for the analysis of data</a:t>
            </a:r>
            <a:r>
              <a:rPr lang="en-US" sz="5500" dirty="0"/>
              <a:t>. </a:t>
            </a:r>
          </a:p>
          <a:p>
            <a:r>
              <a:rPr lang="en-US" sz="5500" dirty="0"/>
              <a:t>3</a:t>
            </a:r>
            <a:r>
              <a:rPr lang="en-US" sz="5500" b="1" dirty="0">
                <a:solidFill>
                  <a:schemeClr val="accent1"/>
                </a:solidFill>
              </a:rPr>
              <a:t>) DATA CLEANING</a:t>
            </a:r>
          </a:p>
          <a:p>
            <a:pPr marL="285750" indent="-285750">
              <a:buFont typeface="Arial" panose="020B0604020202020204" pitchFamily="34" charset="0"/>
              <a:buChar char="•"/>
            </a:pPr>
            <a:r>
              <a:rPr lang="en-US" sz="5500" dirty="0">
                <a:solidFill>
                  <a:schemeClr val="tx1"/>
                </a:solidFill>
              </a:rPr>
              <a:t>Identifying the missing values</a:t>
            </a:r>
          </a:p>
          <a:p>
            <a:pPr marL="285750" indent="-285750">
              <a:buFont typeface="Arial" panose="020B0604020202020204" pitchFamily="34" charset="0"/>
              <a:buChar char="•"/>
            </a:pPr>
            <a:r>
              <a:rPr lang="en-US" sz="5500" dirty="0">
                <a:solidFill>
                  <a:schemeClr val="tx1"/>
                </a:solidFill>
              </a:rPr>
              <a:t>Filtering of those missing values</a:t>
            </a:r>
          </a:p>
          <a:p>
            <a:r>
              <a:rPr lang="en-US" sz="5500" b="1" dirty="0">
                <a:solidFill>
                  <a:schemeClr val="accent1"/>
                </a:solidFill>
              </a:rPr>
              <a:t>4)CALCULATION OF PERFORMANCE LEVEL</a:t>
            </a:r>
          </a:p>
          <a:p>
            <a:r>
              <a:rPr lang="en-US" sz="5500" dirty="0">
                <a:solidFill>
                  <a:schemeClr val="tx1"/>
                </a:solidFill>
              </a:rPr>
              <a:t> By considering the current employee rating, I found the performance level using the formula </a:t>
            </a:r>
          </a:p>
          <a:p>
            <a:r>
              <a:rPr lang="en-US" sz="5500" b="1" dirty="0">
                <a:solidFill>
                  <a:schemeClr val="accent1"/>
                </a:solidFill>
              </a:rPr>
              <a:t>5)SUMMARY OF PIVOT LEVEL </a:t>
            </a:r>
          </a:p>
          <a:p>
            <a:pPr marL="342900" indent="-342900">
              <a:buFont typeface="Arial" panose="020B0604020202020204" pitchFamily="34" charset="0"/>
              <a:buChar char="•"/>
            </a:pPr>
            <a:r>
              <a:rPr lang="en-US" sz="5500" dirty="0">
                <a:solidFill>
                  <a:schemeClr val="tx1"/>
                </a:solidFill>
              </a:rPr>
              <a:t> segregating of certain features to rows , </a:t>
            </a:r>
            <a:r>
              <a:rPr lang="en-US" sz="5500" dirty="0" err="1">
                <a:solidFill>
                  <a:schemeClr val="tx1"/>
                </a:solidFill>
              </a:rPr>
              <a:t>coloumns</a:t>
            </a:r>
            <a:r>
              <a:rPr lang="en-US" sz="5500" dirty="0">
                <a:solidFill>
                  <a:schemeClr val="tx1"/>
                </a:solidFill>
              </a:rPr>
              <a:t>, heading and so on </a:t>
            </a:r>
          </a:p>
          <a:p>
            <a:r>
              <a:rPr lang="en-US" sz="5500" b="1" dirty="0">
                <a:solidFill>
                  <a:schemeClr val="accent1"/>
                </a:solidFill>
              </a:rPr>
              <a:t>6) VISUALIZATION </a:t>
            </a:r>
          </a:p>
          <a:p>
            <a:r>
              <a:rPr lang="en-US" sz="5500" dirty="0">
                <a:solidFill>
                  <a:schemeClr val="tx1"/>
                </a:solidFill>
              </a:rPr>
              <a:t>Once completed with the pivot table, created the graph for precise visualization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850720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2026" y="-993058"/>
            <a:ext cx="8915399" cy="2262781"/>
          </a:xfrm>
        </p:spPr>
        <p:txBody>
          <a:bodyPr/>
          <a:lstStyle/>
          <a:p>
            <a:r>
              <a:rPr lang="en-US" dirty="0"/>
              <a:t>RESULTS</a:t>
            </a:r>
            <a:endParaRPr lang="en-IN" dirty="0"/>
          </a:p>
        </p:txBody>
      </p:sp>
      <p:sp>
        <p:nvSpPr>
          <p:cNvPr id="3" name="Subtitle 2"/>
          <p:cNvSpPr>
            <a:spLocks noGrp="1"/>
          </p:cNvSpPr>
          <p:nvPr>
            <p:ph type="subTitle" idx="1"/>
          </p:nvPr>
        </p:nvSpPr>
        <p:spPr>
          <a:xfrm>
            <a:off x="809574" y="1926024"/>
            <a:ext cx="8915399" cy="1126283"/>
          </a:xfrm>
        </p:spPr>
        <p:txBody>
          <a:bodyPr/>
          <a:lstStyle/>
          <a:p>
            <a:r>
              <a:rPr lang="en-US" dirty="0"/>
              <a:t>FORMULAS:</a:t>
            </a:r>
          </a:p>
          <a:p>
            <a:r>
              <a:rPr lang="en-US" dirty="0"/>
              <a:t>                        </a:t>
            </a:r>
            <a:r>
              <a:rPr lang="en-US" sz="1400" dirty="0"/>
              <a:t>= IF(AND(Z8&gt;=5),”VERY HIGH”, IF(AND(Z8&gt;=4),”HIGH” ,(AND(Z8=3),”MED”,”LOW”)))</a:t>
            </a:r>
            <a:br>
              <a:rPr lang="en-US" sz="1400" dirty="0"/>
            </a:br>
            <a:endParaRPr lang="en-US" sz="1400" dirty="0"/>
          </a:p>
        </p:txBody>
      </p:sp>
    </p:spTree>
    <p:extLst>
      <p:ext uri="{BB962C8B-B14F-4D97-AF65-F5344CB8AC3E}">
        <p14:creationId xmlns:p14="http://schemas.microsoft.com/office/powerpoint/2010/main" val="1131931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56ABF-F9C5-95C4-2917-68FE8AE15F8F}"/>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76DAC612-9259-7B79-246B-7DEC04DA08C1}"/>
              </a:ext>
            </a:extLst>
          </p:cNvPr>
          <p:cNvSpPr>
            <a:spLocks noGrp="1"/>
          </p:cNvSpPr>
          <p:nvPr>
            <p:ph idx="1"/>
          </p:nvPr>
        </p:nvSpPr>
        <p:spPr>
          <a:xfrm>
            <a:off x="2396172" y="1381760"/>
            <a:ext cx="8915400" cy="3777622"/>
          </a:xfrm>
        </p:spPr>
        <p:txBody>
          <a:bodyPr>
            <a:noAutofit/>
          </a:bodyPr>
          <a:lstStyle/>
          <a:p>
            <a:r>
              <a:rPr lang="en-US" sz="2400" dirty="0">
                <a:latin typeface="Bell MT" panose="02020503060305020303" pitchFamily="18" charset="0"/>
              </a:rPr>
              <a:t>In conclusion, the Employee Performance Analysis solution provides a comprehensive and data-driven approach to understanding and improving employee performance. By leveraging machine learning algorithms, statistical modeling, and data visualization techniques, organizations can gain valuable insights into employee strengths, weaknesses, and areas for improvement.</a:t>
            </a:r>
          </a:p>
          <a:p>
            <a:r>
              <a:rPr lang="en-US" sz="2400" dirty="0">
                <a:latin typeface="Bell MT" panose="02020503060305020303" pitchFamily="18" charset="0"/>
              </a:rPr>
              <a:t>the Employee Performance Analysis solution has the potential to transform the way organizations approach employee performance management, leading to improved outcomes and increased success.</a:t>
            </a:r>
            <a:endParaRPr lang="en-US" sz="2400" dirty="0"/>
          </a:p>
        </p:txBody>
      </p:sp>
    </p:spTree>
    <p:extLst>
      <p:ext uri="{BB962C8B-B14F-4D97-AF65-F5344CB8AC3E}">
        <p14:creationId xmlns:p14="http://schemas.microsoft.com/office/powerpoint/2010/main" val="99217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7329" y="666135"/>
            <a:ext cx="8915399" cy="2262781"/>
          </a:xfrm>
        </p:spPr>
        <p:txBody>
          <a:bodyPr/>
          <a:lstStyle/>
          <a:p>
            <a:r>
              <a:rPr lang="en-US" dirty="0"/>
              <a:t>PROJECT TITLE</a:t>
            </a:r>
            <a:endParaRPr lang="en-IN" dirty="0"/>
          </a:p>
        </p:txBody>
      </p:sp>
      <p:sp>
        <p:nvSpPr>
          <p:cNvPr id="3" name="Subtitle 2"/>
          <p:cNvSpPr>
            <a:spLocks noGrp="1"/>
          </p:cNvSpPr>
          <p:nvPr>
            <p:ph type="subTitle" idx="1"/>
          </p:nvPr>
        </p:nvSpPr>
        <p:spPr>
          <a:xfrm>
            <a:off x="1527329" y="3568012"/>
            <a:ext cx="8915399" cy="1126283"/>
          </a:xfrm>
        </p:spPr>
        <p:txBody>
          <a:bodyPr>
            <a:normAutofit/>
          </a:bodyPr>
          <a:lstStyle/>
          <a:p>
            <a:r>
              <a:rPr lang="en-US" sz="3200" dirty="0">
                <a:solidFill>
                  <a:schemeClr val="tx1"/>
                </a:solidFill>
              </a:rPr>
              <a:t>Employee Performance Analysis using Excel </a:t>
            </a:r>
            <a:endParaRPr lang="en-IN" sz="3200" dirty="0">
              <a:solidFill>
                <a:schemeClr val="tx1"/>
              </a:solidFill>
            </a:endParaRPr>
          </a:p>
        </p:txBody>
      </p:sp>
    </p:spTree>
    <p:extLst>
      <p:ext uri="{BB962C8B-B14F-4D97-AF65-F5344CB8AC3E}">
        <p14:creationId xmlns:p14="http://schemas.microsoft.com/office/powerpoint/2010/main" val="1096505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5715" y="-946354"/>
            <a:ext cx="8915399" cy="2262781"/>
          </a:xfrm>
        </p:spPr>
        <p:txBody>
          <a:bodyPr>
            <a:normAutofit/>
          </a:bodyPr>
          <a:lstStyle/>
          <a:p>
            <a:r>
              <a:rPr lang="en-US" sz="4000" dirty="0"/>
              <a:t>AGENDA</a:t>
            </a:r>
            <a:endParaRPr lang="en-IN" sz="4000" dirty="0"/>
          </a:p>
        </p:txBody>
      </p:sp>
      <p:sp>
        <p:nvSpPr>
          <p:cNvPr id="3" name="Subtitle 2"/>
          <p:cNvSpPr>
            <a:spLocks noGrp="1"/>
          </p:cNvSpPr>
          <p:nvPr>
            <p:ph type="subTitle" idx="1"/>
          </p:nvPr>
        </p:nvSpPr>
        <p:spPr>
          <a:xfrm>
            <a:off x="2654710" y="1493409"/>
            <a:ext cx="8574599" cy="463212"/>
          </a:xfrm>
        </p:spPr>
        <p:txBody>
          <a:bodyPr>
            <a:noAutofit/>
          </a:bodyPr>
          <a:lstStyle/>
          <a:p>
            <a:pPr lvl="2" algn="l"/>
            <a:r>
              <a:rPr lang="en-US" sz="2000" dirty="0"/>
              <a:t>1.Problem Statement </a:t>
            </a:r>
          </a:p>
          <a:p>
            <a:r>
              <a:rPr lang="en-US" sz="2400" dirty="0"/>
              <a:t>2.Project Overview</a:t>
            </a:r>
          </a:p>
          <a:p>
            <a:r>
              <a:rPr lang="en-US" sz="2400" dirty="0"/>
              <a:t>3.End Users </a:t>
            </a:r>
          </a:p>
          <a:p>
            <a:r>
              <a:rPr lang="en-US" sz="2400" dirty="0"/>
              <a:t>4.Our Solution and Proposition </a:t>
            </a:r>
          </a:p>
          <a:p>
            <a:r>
              <a:rPr lang="en-US" sz="2400" dirty="0"/>
              <a:t>5.Dataset Description </a:t>
            </a:r>
          </a:p>
          <a:p>
            <a:r>
              <a:rPr lang="en-US" sz="2400" dirty="0"/>
              <a:t>6.Modelling Approach </a:t>
            </a:r>
          </a:p>
          <a:p>
            <a:r>
              <a:rPr lang="en-US" sz="2400" dirty="0"/>
              <a:t>7.Results and Discussion </a:t>
            </a:r>
          </a:p>
          <a:p>
            <a:r>
              <a:rPr lang="en-US" sz="2400" dirty="0"/>
              <a:t>8.Conclusion</a:t>
            </a:r>
            <a:endParaRPr lang="en-IN" sz="2400" dirty="0"/>
          </a:p>
        </p:txBody>
      </p:sp>
    </p:spTree>
    <p:extLst>
      <p:ext uri="{BB962C8B-B14F-4D97-AF65-F5344CB8AC3E}">
        <p14:creationId xmlns:p14="http://schemas.microsoft.com/office/powerpoint/2010/main" val="2762373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BCCC4-4DE5-AE2C-BE7A-2C052FB56AFB}"/>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E92D787E-1B29-B6D3-E710-395BCB481C62}"/>
              </a:ext>
            </a:extLst>
          </p:cNvPr>
          <p:cNvSpPr>
            <a:spLocks noGrp="1"/>
          </p:cNvSpPr>
          <p:nvPr>
            <p:ph idx="1"/>
          </p:nvPr>
        </p:nvSpPr>
        <p:spPr/>
        <p:txBody>
          <a:bodyPr/>
          <a:lstStyle/>
          <a:p>
            <a:r>
              <a:rPr lang="en-US" sz="2800" dirty="0">
                <a:latin typeface="Bell MT" panose="02020503060305020303" pitchFamily="18" charset="0"/>
              </a:rPr>
              <a:t>As an HR Analyst, you have been tasked with analyzing the performance of employees in a large organization using Excel. The organization wants to evaluate employee performance based on various metrics such as sales performance, customer satisfaction, and project completion rates. The goal is to identify top-performing employees, areas for improvement, and trends in employee performance over time.</a:t>
            </a:r>
            <a:endParaRPr lang="en-IN" sz="2800" dirty="0">
              <a:latin typeface="Bell MT" panose="02020503060305020303" pitchFamily="18" charset="0"/>
            </a:endParaRPr>
          </a:p>
          <a:p>
            <a:endParaRPr lang="en-US" dirty="0"/>
          </a:p>
        </p:txBody>
      </p:sp>
    </p:spTree>
    <p:extLst>
      <p:ext uri="{BB962C8B-B14F-4D97-AF65-F5344CB8AC3E}">
        <p14:creationId xmlns:p14="http://schemas.microsoft.com/office/powerpoint/2010/main" val="273711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760B4-61E7-C590-94DA-FE3C740E6F45}"/>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6743A9D8-043B-9977-5B17-7B8D4EC2C272}"/>
              </a:ext>
            </a:extLst>
          </p:cNvPr>
          <p:cNvSpPr>
            <a:spLocks noGrp="1"/>
          </p:cNvSpPr>
          <p:nvPr>
            <p:ph idx="1"/>
          </p:nvPr>
        </p:nvSpPr>
        <p:spPr/>
        <p:txBody>
          <a:bodyPr/>
          <a:lstStyle/>
          <a:p>
            <a:r>
              <a:rPr lang="en-US" sz="2400" dirty="0">
                <a:latin typeface="Bell MT" panose="02020503060305020303" pitchFamily="18" charset="0"/>
              </a:rPr>
              <a:t>Excel and provide insights to support informed decision-making. The analysis will focus on sales performance, customer satisfaction, and project completion rates to identify top-performing employees, areas for improvement, and trends in employee performance over time.</a:t>
            </a:r>
          </a:p>
          <a:p>
            <a:r>
              <a:rPr lang="en-US" sz="2400" dirty="0">
                <a:latin typeface="Bell MT" panose="02020503060305020303" pitchFamily="18" charset="0"/>
              </a:rPr>
              <a:t>- Identify top-performing employees and areas for improvement</a:t>
            </a:r>
          </a:p>
          <a:p>
            <a:r>
              <a:rPr lang="en-US" sz="2400" dirty="0">
                <a:latin typeface="Bell MT" panose="02020503060305020303" pitchFamily="18" charset="0"/>
              </a:rPr>
              <a:t>- Develop a recommendation system to suggest training and development programs for underperforming employees</a:t>
            </a:r>
          </a:p>
          <a:p>
            <a:endParaRPr lang="en-US" dirty="0"/>
          </a:p>
        </p:txBody>
      </p:sp>
    </p:spTree>
    <p:extLst>
      <p:ext uri="{BB962C8B-B14F-4D97-AF65-F5344CB8AC3E}">
        <p14:creationId xmlns:p14="http://schemas.microsoft.com/office/powerpoint/2010/main" val="319736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7721D-4219-952F-91BD-607BF9B16E70}"/>
              </a:ext>
            </a:extLst>
          </p:cNvPr>
          <p:cNvSpPr>
            <a:spLocks noGrp="1"/>
          </p:cNvSpPr>
          <p:nvPr>
            <p:ph type="title"/>
          </p:nvPr>
        </p:nvSpPr>
        <p:spPr/>
        <p:txBody>
          <a:bodyPr/>
          <a:lstStyle/>
          <a:p>
            <a:r>
              <a:rPr lang="en-US" dirty="0"/>
              <a:t>WHO ARE THE USERS</a:t>
            </a:r>
          </a:p>
        </p:txBody>
      </p:sp>
      <p:sp>
        <p:nvSpPr>
          <p:cNvPr id="3" name="Content Placeholder 2">
            <a:extLst>
              <a:ext uri="{FF2B5EF4-FFF2-40B4-BE49-F238E27FC236}">
                <a16:creationId xmlns:a16="http://schemas.microsoft.com/office/drawing/2014/main" id="{53F09206-CE6B-64C4-B635-DFF6EB652B61}"/>
              </a:ext>
            </a:extLst>
          </p:cNvPr>
          <p:cNvSpPr>
            <a:spLocks noGrp="1"/>
          </p:cNvSpPr>
          <p:nvPr>
            <p:ph idx="1"/>
          </p:nvPr>
        </p:nvSpPr>
        <p:spPr>
          <a:xfrm>
            <a:off x="2355532" y="1422400"/>
            <a:ext cx="8915400" cy="5171440"/>
          </a:xfrm>
        </p:spPr>
        <p:txBody>
          <a:bodyPr/>
          <a:lstStyle/>
          <a:p>
            <a:pPr>
              <a:buFont typeface="+mj-lt"/>
              <a:buAutoNum type="arabicPeriod"/>
            </a:pPr>
            <a:r>
              <a:rPr lang="en-US" b="1" dirty="0"/>
              <a:t>HR Professionals</a:t>
            </a:r>
            <a:r>
              <a:rPr lang="en-US" dirty="0"/>
              <a:t>: They use data analysis to make decisions about recruitment, employee engagement, performance management, and retention strategies.</a:t>
            </a:r>
          </a:p>
          <a:p>
            <a:pPr>
              <a:buFont typeface="+mj-lt"/>
              <a:buAutoNum type="arabicPeriod"/>
            </a:pPr>
            <a:r>
              <a:rPr lang="en-US" b="1" dirty="0"/>
              <a:t>Executives and Senior Leaders</a:t>
            </a:r>
            <a:r>
              <a:rPr lang="en-US" dirty="0"/>
              <a:t>: They use data to inform strategic decisions, such as workforce planning, organizational restructuring, and long-term talent management.</a:t>
            </a:r>
          </a:p>
          <a:p>
            <a:pPr>
              <a:buFont typeface="+mj-lt"/>
              <a:buAutoNum type="arabicPeriod"/>
            </a:pPr>
            <a:r>
              <a:rPr lang="en-US" b="1" dirty="0" err="1"/>
              <a:t>ompensation</a:t>
            </a:r>
            <a:r>
              <a:rPr lang="en-US" b="1" dirty="0"/>
              <a:t> and Benefits Specialists</a:t>
            </a:r>
            <a:r>
              <a:rPr lang="en-US" dirty="0"/>
              <a:t>: They use data to design competitive compensation packages and benefits programs, and to ensure alignment with industry standards.</a:t>
            </a:r>
          </a:p>
          <a:p>
            <a:pPr>
              <a:buFont typeface="+mj-lt"/>
              <a:buAutoNum type="arabicPeriod"/>
            </a:pPr>
            <a:r>
              <a:rPr lang="en-US" b="1" dirty="0"/>
              <a:t>IT and Data Security Teams</a:t>
            </a:r>
            <a:r>
              <a:rPr lang="en-US" dirty="0"/>
              <a:t>: They handle the technical aspects of managing and protecting employee data, ensuring data privacy and security.</a:t>
            </a:r>
          </a:p>
          <a:p>
            <a:pPr>
              <a:buFont typeface="+mj-lt"/>
              <a:buAutoNum type="arabicPeriod"/>
            </a:pPr>
            <a:r>
              <a:rPr lang="en-US" b="1" dirty="0"/>
              <a:t>raining and Development Coordinators</a:t>
            </a:r>
            <a:r>
              <a:rPr lang="en-US" dirty="0"/>
              <a:t>: They leverage data to identify skills gaps, measure the effectiveness of training programs, and plan future development initiatives.</a:t>
            </a:r>
          </a:p>
        </p:txBody>
      </p:sp>
    </p:spTree>
    <p:extLst>
      <p:ext uri="{BB962C8B-B14F-4D97-AF65-F5344CB8AC3E}">
        <p14:creationId xmlns:p14="http://schemas.microsoft.com/office/powerpoint/2010/main" val="179451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34649-EE69-1BC4-546B-D090B895A513}"/>
              </a:ext>
            </a:extLst>
          </p:cNvPr>
          <p:cNvSpPr>
            <a:spLocks noGrp="1"/>
          </p:cNvSpPr>
          <p:nvPr>
            <p:ph type="title"/>
          </p:nvPr>
        </p:nvSpPr>
        <p:spPr/>
        <p:txBody>
          <a:bodyPr>
            <a:normAutofit/>
          </a:bodyPr>
          <a:lstStyle/>
          <a:p>
            <a:r>
              <a:rPr lang="en-US" sz="3200" dirty="0"/>
              <a:t>OUR SOLUTION AND VALUE PROPOSITION</a:t>
            </a:r>
          </a:p>
        </p:txBody>
      </p:sp>
      <p:sp>
        <p:nvSpPr>
          <p:cNvPr id="3" name="Content Placeholder 2">
            <a:extLst>
              <a:ext uri="{FF2B5EF4-FFF2-40B4-BE49-F238E27FC236}">
                <a16:creationId xmlns:a16="http://schemas.microsoft.com/office/drawing/2014/main" id="{17440B0C-3E66-BD4F-0931-23723843BADC}"/>
              </a:ext>
            </a:extLst>
          </p:cNvPr>
          <p:cNvSpPr>
            <a:spLocks noGrp="1"/>
          </p:cNvSpPr>
          <p:nvPr>
            <p:ph idx="1"/>
          </p:nvPr>
        </p:nvSpPr>
        <p:spPr>
          <a:xfrm>
            <a:off x="2457132" y="1422400"/>
            <a:ext cx="8915400" cy="5435600"/>
          </a:xfrm>
        </p:spPr>
        <p:txBody>
          <a:bodyPr>
            <a:normAutofit lnSpcReduction="10000"/>
          </a:bodyPr>
          <a:lstStyle/>
          <a:p>
            <a:r>
              <a:rPr lang="en-US" b="1" dirty="0"/>
              <a:t>Comprehensive Data Integration</a:t>
            </a:r>
            <a:r>
              <a:rPr lang="en-US" dirty="0"/>
              <a:t>: Gather and integrate data from various sources, such as HRIS, performance management systems, and employee surveys, into a unified platform. This ensures a holistic view of employee data and facilitate</a:t>
            </a:r>
          </a:p>
          <a:p>
            <a:r>
              <a:rPr lang="en-US" dirty="0"/>
              <a:t> </a:t>
            </a:r>
            <a:r>
              <a:rPr lang="en-US" b="1" dirty="0"/>
              <a:t>Real-Time Insights</a:t>
            </a:r>
            <a:r>
              <a:rPr lang="en-US" dirty="0"/>
              <a:t>: Implement solutions that provide real-time data analysis and reporting to support timely decision-making. This includes automated alerts and notifications for key metrics and performance indicators.</a:t>
            </a:r>
          </a:p>
          <a:p>
            <a:r>
              <a:rPr lang="en-US" b="1" dirty="0"/>
              <a:t>Advanced Analytics and Reporting</a:t>
            </a:r>
            <a:r>
              <a:rPr lang="en-US" dirty="0"/>
              <a:t>: Utilize tools for descriptive, diagnostic, predictive, and prescriptive analytics to uncover trends, identify issues, and make forecasts. This includes dashboards, data visualization, and customizable reporting features.</a:t>
            </a:r>
          </a:p>
          <a:p>
            <a:r>
              <a:rPr lang="en-US" sz="1800" dirty="0">
                <a:latin typeface="Bell MT" panose="02020503060305020303" pitchFamily="18" charset="0"/>
              </a:rPr>
              <a:t>Value Proposition:</a:t>
            </a:r>
          </a:p>
          <a:p>
            <a:r>
              <a:rPr lang="en-US" sz="1800" dirty="0">
                <a:latin typeface="Bell MT" panose="02020503060305020303" pitchFamily="18" charset="0"/>
              </a:rPr>
              <a:t>The solution offers the following value proposition:</a:t>
            </a:r>
          </a:p>
          <a:p>
            <a:pPr marL="342900" indent="-342900">
              <a:buAutoNum type="arabicPeriod"/>
            </a:pPr>
            <a:r>
              <a:rPr lang="en-US" sz="1800" dirty="0">
                <a:latin typeface="Bell MT" panose="02020503060305020303" pitchFamily="18" charset="0"/>
              </a:rPr>
              <a:t>Data-driven decision making: The tool provides accurate and timely insights, enabling HR managers, department managers, and senior leadership to make informed decisions.</a:t>
            </a:r>
          </a:p>
          <a:p>
            <a:pPr marL="342900" indent="-342900">
              <a:buAutoNum type="arabicPeriod"/>
            </a:pPr>
            <a:r>
              <a:rPr lang="en-US" sz="1800" dirty="0">
                <a:latin typeface="Bell MT" panose="02020503060305020303" pitchFamily="18" charset="0"/>
              </a:rPr>
              <a:t> Improved employee performance: The analysis and recommendations help identify areas for improvement, ensuring employees receive targeted training and development opportunities.</a:t>
            </a:r>
          </a:p>
          <a:p>
            <a:pPr marL="0" indent="0">
              <a:buNone/>
            </a:pPr>
            <a:endParaRPr lang="en-US" dirty="0"/>
          </a:p>
        </p:txBody>
      </p:sp>
    </p:spTree>
    <p:extLst>
      <p:ext uri="{BB962C8B-B14F-4D97-AF65-F5344CB8AC3E}">
        <p14:creationId xmlns:p14="http://schemas.microsoft.com/office/powerpoint/2010/main" val="690948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B9AA2-95AB-E8D1-20C7-1B51966B412A}"/>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1D397CEB-AB40-3820-317B-847F8567F28E}"/>
              </a:ext>
            </a:extLst>
          </p:cNvPr>
          <p:cNvSpPr>
            <a:spLocks noGrp="1"/>
          </p:cNvSpPr>
          <p:nvPr>
            <p:ph idx="1"/>
          </p:nvPr>
        </p:nvSpPr>
        <p:spPr>
          <a:xfrm>
            <a:off x="2172652" y="467360"/>
            <a:ext cx="8915400" cy="3777622"/>
          </a:xfrm>
        </p:spPr>
        <p:txBody>
          <a:bodyPr/>
          <a:lstStyle/>
          <a:p>
            <a:r>
              <a:rPr lang="en-US" sz="2800" dirty="0">
                <a:latin typeface="Bell MT" panose="02020503060305020303" pitchFamily="18" charset="0"/>
              </a:rPr>
              <a:t>Increased efficiency: The automation of data analysis and reporting saves time and reduces manual errors.</a:t>
            </a:r>
          </a:p>
          <a:p>
            <a:r>
              <a:rPr lang="en-US" sz="2800" dirty="0">
                <a:latin typeface="Bell MT" panose="02020503060305020303" pitchFamily="18" charset="0"/>
              </a:rPr>
              <a:t>Cost savings: The tool helps optimize training and development programs, reducing unnecessary expenses.</a:t>
            </a:r>
          </a:p>
          <a:p>
            <a:r>
              <a:rPr lang="en-US" sz="2800" dirty="0">
                <a:latin typeface="Bell MT" panose="02020503060305020303" pitchFamily="18" charset="0"/>
              </a:rPr>
              <a:t>Competitive advantage: By improving employee performance, the organization can gain a competitive edge in the market.</a:t>
            </a:r>
          </a:p>
          <a:p>
            <a:endParaRPr lang="en-US" dirty="0"/>
          </a:p>
        </p:txBody>
      </p:sp>
    </p:spTree>
    <p:extLst>
      <p:ext uri="{BB962C8B-B14F-4D97-AF65-F5344CB8AC3E}">
        <p14:creationId xmlns:p14="http://schemas.microsoft.com/office/powerpoint/2010/main" val="418129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1186" y="-100780"/>
            <a:ext cx="8915399" cy="1300316"/>
          </a:xfrm>
        </p:spPr>
        <p:txBody>
          <a:bodyPr/>
          <a:lstStyle/>
          <a:p>
            <a:r>
              <a:rPr lang="en-US" dirty="0"/>
              <a:t>Dataset Description </a:t>
            </a:r>
            <a:endParaRPr lang="en-IN" dirty="0"/>
          </a:p>
        </p:txBody>
      </p:sp>
      <p:sp>
        <p:nvSpPr>
          <p:cNvPr id="3" name="Subtitle 2"/>
          <p:cNvSpPr>
            <a:spLocks noGrp="1"/>
          </p:cNvSpPr>
          <p:nvPr>
            <p:ph type="subTitle" idx="1"/>
          </p:nvPr>
        </p:nvSpPr>
        <p:spPr>
          <a:xfrm>
            <a:off x="986555" y="1837534"/>
            <a:ext cx="8915399" cy="1126283"/>
          </a:xfrm>
        </p:spPr>
        <p:txBody>
          <a:bodyPr>
            <a:noAutofit/>
          </a:bodyPr>
          <a:lstStyle/>
          <a:p>
            <a:pPr marL="285750" indent="-285750">
              <a:buFont typeface="Arial" panose="020B0604020202020204" pitchFamily="34" charset="0"/>
              <a:buChar char="•"/>
            </a:pPr>
            <a:r>
              <a:rPr lang="en-US" sz="1600" dirty="0"/>
              <a:t>Employee data set taken from KAGGLE</a:t>
            </a:r>
          </a:p>
          <a:p>
            <a:pPr marL="285750" indent="-285750">
              <a:buFont typeface="Arial" panose="020B0604020202020204" pitchFamily="34" charset="0"/>
              <a:buChar char="•"/>
            </a:pPr>
            <a:r>
              <a:rPr lang="en-US" sz="1600" dirty="0"/>
              <a:t>In dataset, out of 26 data I took only 9 features out of it </a:t>
            </a:r>
          </a:p>
          <a:p>
            <a:pPr marL="285750" indent="-285750">
              <a:buFont typeface="Arial" panose="020B0604020202020204" pitchFamily="34" charset="0"/>
              <a:buChar char="•"/>
            </a:pPr>
            <a:r>
              <a:rPr lang="en-US" sz="1600" dirty="0"/>
              <a:t>The selected 10 features are listed below :</a:t>
            </a:r>
          </a:p>
          <a:p>
            <a:endParaRPr lang="en-US" sz="1600" dirty="0"/>
          </a:p>
          <a:p>
            <a:pPr marL="342900" indent="-342900">
              <a:buFont typeface="+mj-lt"/>
              <a:buAutoNum type="arabicPeriod"/>
            </a:pPr>
            <a:r>
              <a:rPr lang="en-US" sz="1600" dirty="0"/>
              <a:t>Employee ID</a:t>
            </a:r>
          </a:p>
          <a:p>
            <a:pPr marL="342900" indent="-342900">
              <a:buFont typeface="+mj-lt"/>
              <a:buAutoNum type="arabicPeriod"/>
            </a:pPr>
            <a:r>
              <a:rPr lang="en-US" sz="1600" dirty="0"/>
              <a:t>First name</a:t>
            </a:r>
          </a:p>
          <a:p>
            <a:pPr marL="342900" indent="-342900">
              <a:buFont typeface="+mj-lt"/>
              <a:buAutoNum type="arabicPeriod"/>
            </a:pPr>
            <a:r>
              <a:rPr lang="en-US" sz="1600" dirty="0"/>
              <a:t>Last name</a:t>
            </a:r>
          </a:p>
          <a:p>
            <a:pPr marL="342900" indent="-342900">
              <a:buFont typeface="+mj-lt"/>
              <a:buAutoNum type="arabicPeriod"/>
            </a:pPr>
            <a:r>
              <a:rPr lang="en-US" sz="1600" dirty="0"/>
              <a:t>Business unit</a:t>
            </a:r>
          </a:p>
          <a:p>
            <a:pPr marL="342900" indent="-342900">
              <a:buFont typeface="+mj-lt"/>
              <a:buAutoNum type="arabicPeriod"/>
            </a:pPr>
            <a:r>
              <a:rPr lang="en-US" sz="1600" dirty="0"/>
              <a:t>Employee status</a:t>
            </a:r>
          </a:p>
          <a:p>
            <a:pPr marL="342900" indent="-342900">
              <a:buFont typeface="+mj-lt"/>
              <a:buAutoNum type="arabicPeriod"/>
            </a:pPr>
            <a:r>
              <a:rPr lang="en-US" sz="1600" dirty="0"/>
              <a:t>Employee classification </a:t>
            </a:r>
            <a:r>
              <a:rPr lang="en-IN" sz="1600" dirty="0"/>
              <a:t> type</a:t>
            </a:r>
          </a:p>
          <a:p>
            <a:pPr marL="342900" indent="-342900">
              <a:buFont typeface="+mj-lt"/>
              <a:buAutoNum type="arabicPeriod"/>
            </a:pPr>
            <a:r>
              <a:rPr lang="en-US" sz="1600" dirty="0"/>
              <a:t>Gender Code</a:t>
            </a:r>
          </a:p>
          <a:p>
            <a:pPr marL="342900" indent="-342900">
              <a:buFont typeface="+mj-lt"/>
              <a:buAutoNum type="arabicPeriod"/>
            </a:pPr>
            <a:r>
              <a:rPr lang="en-US" sz="1600" dirty="0"/>
              <a:t>Performance Score</a:t>
            </a:r>
          </a:p>
          <a:p>
            <a:pPr marL="342900" indent="-342900">
              <a:buFont typeface="+mj-lt"/>
              <a:buAutoNum type="arabicPeriod"/>
            </a:pPr>
            <a:r>
              <a:rPr lang="en-US" sz="1600" dirty="0"/>
              <a:t>Current Employee Rating</a:t>
            </a:r>
          </a:p>
        </p:txBody>
      </p:sp>
    </p:spTree>
    <p:extLst>
      <p:ext uri="{BB962C8B-B14F-4D97-AF65-F5344CB8AC3E}">
        <p14:creationId xmlns:p14="http://schemas.microsoft.com/office/powerpoint/2010/main" val="6041469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214</TotalTime>
  <Words>943</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Bell MT</vt:lpstr>
      <vt:lpstr>Century Gothic</vt:lpstr>
      <vt:lpstr>Wingdings 3</vt:lpstr>
      <vt:lpstr>Wisp</vt:lpstr>
      <vt:lpstr>Employee Data Analysis Using Excel</vt:lpstr>
      <vt:lpstr>PROJECT TITLE</vt:lpstr>
      <vt:lpstr>AGENDA</vt:lpstr>
      <vt:lpstr>PROBLEM STATEMENT </vt:lpstr>
      <vt:lpstr>PROJECT OVERVIEW</vt:lpstr>
      <vt:lpstr>WHO ARE THE USERS</vt:lpstr>
      <vt:lpstr>OUR SOLUTION AND VALUE PROPOSITION</vt:lpstr>
      <vt:lpstr> </vt:lpstr>
      <vt:lpstr>Dataset Description </vt:lpstr>
      <vt:lpstr>THE ‘WOW’ IN OUR SOLUTION </vt:lpstr>
      <vt:lpstr>MODELLING</vt:lpstr>
      <vt:lpstr>RESULTS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USER</dc:creator>
  <cp:lastModifiedBy>Samyuktha Ajay</cp:lastModifiedBy>
  <cp:revision>9</cp:revision>
  <dcterms:created xsi:type="dcterms:W3CDTF">2024-08-30T16:21:34Z</dcterms:created>
  <dcterms:modified xsi:type="dcterms:W3CDTF">2024-09-01T09:58:40Z</dcterms:modified>
</cp:coreProperties>
</file>