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7" r:id="rId9"/>
    <p:sldId id="264" r:id="rId10"/>
    <p:sldId id="265" r:id="rId11"/>
    <p:sldId id="268" r:id="rId12"/>
    <p:sldId id="271" r:id="rId13"/>
    <p:sldId id="276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Inter" panose="020B0604020202020204" charset="0"/>
      <p:regular r:id="rId17"/>
      <p:bold r:id="rId18"/>
      <p:italic r:id="rId19"/>
      <p:boldItalic r:id="rId20"/>
    </p:embeddedFont>
    <p:embeddedFont>
      <p:font typeface="Passion One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CCBA0F-096B-424E-AFC5-CBB6B69F4850}">
  <a:tblStyle styleId="{80CCBA0F-096B-424E-AFC5-CBB6B69F4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651b29f6b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651b29f6b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eff44cef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eff44cef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7eff44cef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7eff44cef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651b29f6bf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651b29f6bf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7eff44ce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7eff44ce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7eff44ce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7eff44ce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114384" y="-1111841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 rot="-5400000">
            <a:off x="-505187" y="4507042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 rot="-2700000">
            <a:off x="6938847" y="1916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 rot="-2700000">
            <a:off x="261981" y="15016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 rot="-2700000">
            <a:off x="2929690" y="2449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rot="-2700000">
            <a:off x="2487873" y="480314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 rot="-2700000">
            <a:off x="8776281" y="2313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628160" y="4665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720000" y="1071300"/>
            <a:ext cx="3472200" cy="1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832400" y="2002737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 rot="-5400000">
            <a:off x="-780350" y="38833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595782" y="-1767482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0"/>
          <p:cNvGrpSpPr/>
          <p:nvPr/>
        </p:nvGrpSpPr>
        <p:grpSpPr>
          <a:xfrm>
            <a:off x="-351142" y="3098441"/>
            <a:ext cx="901968" cy="901968"/>
            <a:chOff x="1350404" y="-3124999"/>
            <a:chExt cx="1570279" cy="1570279"/>
          </a:xfrm>
        </p:grpSpPr>
        <p:sp>
          <p:nvSpPr>
            <p:cNvPr id="213" name="Google Shape;213;p20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0"/>
          <p:cNvSpPr/>
          <p:nvPr/>
        </p:nvSpPr>
        <p:spPr>
          <a:xfrm rot="-2700000">
            <a:off x="8806335" y="38346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/>
          <p:nvPr/>
        </p:nvSpPr>
        <p:spPr>
          <a:xfrm rot="-2700000">
            <a:off x="4268506" y="1340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 rot="-2700000">
            <a:off x="2882565" y="470115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 rot="-2700000">
            <a:off x="8542623" y="5679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 rot="-2700000">
            <a:off x="7004456" y="48232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271510" y="6715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2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3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3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4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6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9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3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5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869273" y="-1426102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400000">
            <a:off x="-659310" y="4179469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42" name="Google Shape;42;p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 rot="-2700000">
            <a:off x="222460" y="19835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-2700000">
            <a:off x="2415394" y="4841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-2700000">
            <a:off x="4455852" y="138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5272" y="2681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-2700000">
            <a:off x="8781469" y="21161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20000" y="16573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720000" y="13241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720000" y="33266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720000" y="29934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733623" y="3739775"/>
            <a:ext cx="2549720" cy="254972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5"/>
          <p:cNvGrpSpPr/>
          <p:nvPr/>
        </p:nvGrpSpPr>
        <p:grpSpPr>
          <a:xfrm>
            <a:off x="4480608" y="-456934"/>
            <a:ext cx="901968" cy="901968"/>
            <a:chOff x="1350404" y="-3124999"/>
            <a:chExt cx="1570279" cy="1570279"/>
          </a:xfrm>
        </p:grpSpPr>
        <p:sp>
          <p:nvSpPr>
            <p:cNvPr id="59" name="Google Shape;59;p5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/>
          <p:nvPr/>
        </p:nvSpPr>
        <p:spPr>
          <a:xfrm rot="-2700000">
            <a:off x="2949972" y="1060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 rot="-2700000">
            <a:off x="297915" y="14793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 rot="-2700000">
            <a:off x="2193523" y="47713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 rot="-2700000">
            <a:off x="8773656" y="5142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88310" y="33213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98375" y="-34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 rot="-2700000">
            <a:off x="233547" y="14170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 rot="-2700000">
            <a:off x="2722381" y="1465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 rot="-2700000">
            <a:off x="8554690" y="4827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 rot="-2700000">
            <a:off x="8674698" y="20339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 rot="-2700000">
            <a:off x="4347506" y="5021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2012760" y="48737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-1783369" y="219961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752503" y="-740378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832550" y="4153000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 rot="-2700000">
            <a:off x="8650260" y="5055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 rot="-2700000">
            <a:off x="8806494" y="31366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27347" y="26846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 rot="-2700000">
            <a:off x="1901219" y="4834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 rot="-2700000">
            <a:off x="4190627" y="2161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280550" y="826000"/>
            <a:ext cx="3936300" cy="115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4280550" y="2093200"/>
            <a:ext cx="39363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726450" y="539500"/>
            <a:ext cx="3232800" cy="4064400"/>
          </a:xfrm>
          <a:prstGeom prst="round1Rect">
            <a:avLst>
              <a:gd name="adj" fmla="val 2425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/>
          <p:nvPr/>
        </p:nvSpPr>
        <p:spPr>
          <a:xfrm rot="5400000">
            <a:off x="7838850" y="24005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-440256" y="47363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 rot="-2700000">
            <a:off x="6590706" y="2449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 rot="-2700000">
            <a:off x="380690" y="47085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25873" y="3771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 rot="-2700000">
            <a:off x="5154256" y="48552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80385" y="1689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/>
          <p:nvPr/>
        </p:nvSpPr>
        <p:spPr>
          <a:xfrm rot="10800000">
            <a:off x="2828100" y="4740087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635807" y="-422119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-306292" y="912466"/>
            <a:ext cx="901968" cy="901968"/>
            <a:chOff x="1350404" y="-3124999"/>
            <a:chExt cx="1570279" cy="1570279"/>
          </a:xfrm>
        </p:grpSpPr>
        <p:sp>
          <p:nvSpPr>
            <p:cNvPr id="149" name="Google Shape;149;p1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/>
          <p:nvPr/>
        </p:nvSpPr>
        <p:spPr>
          <a:xfrm rot="-2700000">
            <a:off x="163372" y="38677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 rot="-2700000">
            <a:off x="8758815" y="46324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 rot="-2700000">
            <a:off x="8758810" y="23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 rot="-2700000">
            <a:off x="4503356" y="183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2473085" y="47400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5" r:id="rId11"/>
    <p:sldLayoutId id="2147483666" r:id="rId12"/>
    <p:sldLayoutId id="2147483668" r:id="rId13"/>
    <p:sldLayoutId id="2147483669" r:id="rId14"/>
    <p:sldLayoutId id="2147483670" r:id="rId15"/>
    <p:sldLayoutId id="2147483672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yuktha-DS/Machine-learn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logistic-regres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eb.stanford.edu/~hastie/ElemStatLearn/" TargetMode="External"/><Relationship Id="rId5" Type="http://schemas.openxmlformats.org/officeDocument/2006/relationships/hyperlink" Target="https://www.analyticsvidhya.com/blog/2022/08/regularization-in-machine-learning/#:~:text=Regularization%20is%20a%20technique%20used,generalize%20well%20to%20unseen%20data" TargetMode="External"/><Relationship Id="rId4" Type="http://schemas.openxmlformats.org/officeDocument/2006/relationships/hyperlink" Target="https://towardsdatascience.com/regularization-in-machine-learning-6fbc4417b1e5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399728" y="1230551"/>
            <a:ext cx="8451274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Regularization Techniques in Logistic Regression</a:t>
            </a:r>
            <a:br>
              <a:rPr lang="en-GB" sz="5400" dirty="0"/>
            </a:br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L1 vs L2 vs No Regularization</a:t>
            </a:r>
            <a:endParaRPr sz="5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1693725" y="3500878"/>
            <a:ext cx="5756550" cy="920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Name: Samyuktha Battula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Student ID: 23072740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GitHub Repo: </a:t>
            </a:r>
            <a:r>
              <a:rPr lang="pt-BR" dirty="0">
                <a:hlinkClick r:id="rId3"/>
              </a:rPr>
              <a:t>https://github.com/Samyuktha-DS/Machine-learning</a:t>
            </a:r>
            <a:r>
              <a:rPr lang="pt-BR">
                <a:hlinkClick r:id="rId3"/>
              </a:rPr>
              <a:t>.git</a:t>
            </a:r>
            <a:r>
              <a:rPr lang="pt-BR"/>
              <a:t> 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641580" y="237443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7356155" y="195213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40"/>
          <p:cNvGrpSpPr/>
          <p:nvPr/>
        </p:nvGrpSpPr>
        <p:grpSpPr>
          <a:xfrm>
            <a:off x="7050707" y="211237"/>
            <a:ext cx="1391332" cy="1391207"/>
            <a:chOff x="4246593" y="503852"/>
            <a:chExt cx="902056" cy="901976"/>
          </a:xfrm>
        </p:grpSpPr>
        <p:grpSp>
          <p:nvGrpSpPr>
            <p:cNvPr id="794" name="Google Shape;794;p40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795" name="Google Shape;795;p40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7" name="Google Shape;797;p40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40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800" name="Google Shape;800;p40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" name="Google Shape;709;p39">
            <a:extLst>
              <a:ext uri="{FF2B5EF4-FFF2-40B4-BE49-F238E27FC236}">
                <a16:creationId xmlns:a16="http://schemas.microsoft.com/office/drawing/2014/main" id="{463F2C01-F8D7-5DE7-FDB1-A92CFEB9E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vs Test Accuracy</a:t>
            </a:r>
            <a:endParaRPr dirty="0"/>
          </a:p>
        </p:txBody>
      </p:sp>
      <p:sp>
        <p:nvSpPr>
          <p:cNvPr id="13" name="Google Shape;532;p33">
            <a:extLst>
              <a:ext uri="{FF2B5EF4-FFF2-40B4-BE49-F238E27FC236}">
                <a16:creationId xmlns:a16="http://schemas.microsoft.com/office/drawing/2014/main" id="{1AAC1F47-694A-2295-2103-7764FEC5242B}"/>
              </a:ext>
            </a:extLst>
          </p:cNvPr>
          <p:cNvSpPr txBox="1">
            <a:spLocks/>
          </p:cNvSpPr>
          <p:nvPr/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Generalization Performance</a:t>
            </a:r>
          </a:p>
        </p:txBody>
      </p:sp>
      <p:sp>
        <p:nvSpPr>
          <p:cNvPr id="14" name="Google Shape;556;p34">
            <a:extLst>
              <a:ext uri="{FF2B5EF4-FFF2-40B4-BE49-F238E27FC236}">
                <a16:creationId xmlns:a16="http://schemas.microsoft.com/office/drawing/2014/main" id="{34A67262-A265-AB92-A6F9-47B9CB3F0832}"/>
              </a:ext>
            </a:extLst>
          </p:cNvPr>
          <p:cNvSpPr txBox="1">
            <a:spLocks/>
          </p:cNvSpPr>
          <p:nvPr/>
        </p:nvSpPr>
        <p:spPr>
          <a:xfrm>
            <a:off x="800699" y="1451667"/>
            <a:ext cx="7485186" cy="348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L2 Regularization:</a:t>
            </a:r>
          </a:p>
          <a:p>
            <a:pPr marL="742950" lvl="1" indent="-285750"/>
            <a:r>
              <a:rPr lang="en-US" dirty="0"/>
              <a:t>Train Accuracy: 0.79</a:t>
            </a:r>
          </a:p>
          <a:p>
            <a:pPr marL="742950" lvl="1" indent="-285750"/>
            <a:r>
              <a:rPr lang="en-US" dirty="0"/>
              <a:t>Test Accuracy: 0.85</a:t>
            </a:r>
          </a:p>
          <a:p>
            <a:pPr marL="742950" lvl="1" indent="-285750"/>
            <a:r>
              <a:rPr lang="en-US" dirty="0"/>
              <a:t>Very balanced performance, strong generalization</a:t>
            </a:r>
          </a:p>
          <a:p>
            <a:pPr marL="285750" indent="-285750"/>
            <a:r>
              <a:rPr lang="en-US" dirty="0"/>
              <a:t>No Regularization:</a:t>
            </a:r>
          </a:p>
          <a:p>
            <a:pPr marL="742950" lvl="1" indent="-285750"/>
            <a:r>
              <a:rPr lang="en-US" dirty="0"/>
              <a:t>Train Accuracy: 0.80</a:t>
            </a:r>
          </a:p>
          <a:p>
            <a:pPr marL="742950" lvl="1" indent="-285750"/>
            <a:r>
              <a:rPr lang="en-US" dirty="0"/>
              <a:t>Test Accuracy: 0.86</a:t>
            </a:r>
          </a:p>
          <a:p>
            <a:pPr marL="742950" lvl="1" indent="-285750"/>
            <a:r>
              <a:rPr lang="en-US" dirty="0"/>
              <a:t>Slightly better accuracy, but higher risk of overfitting due to larger coefficients and model complexity.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Regularization slightly reduces training accuracy but improves model stability and generalization.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Takeaways</a:t>
            </a:r>
            <a:endParaRPr dirty="0"/>
          </a:p>
        </p:txBody>
      </p:sp>
      <p:sp>
        <p:nvSpPr>
          <p:cNvPr id="2" name="Google Shape;532;p33">
            <a:extLst>
              <a:ext uri="{FF2B5EF4-FFF2-40B4-BE49-F238E27FC236}">
                <a16:creationId xmlns:a16="http://schemas.microsoft.com/office/drawing/2014/main" id="{FD499128-A19B-820D-3DC6-C5062E688FAF}"/>
              </a:ext>
            </a:extLst>
          </p:cNvPr>
          <p:cNvSpPr txBox="1">
            <a:spLocks/>
          </p:cNvSpPr>
          <p:nvPr/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What Did We Learn?</a:t>
            </a:r>
          </a:p>
        </p:txBody>
      </p:sp>
      <p:sp>
        <p:nvSpPr>
          <p:cNvPr id="3" name="Google Shape;556;p34">
            <a:extLst>
              <a:ext uri="{FF2B5EF4-FFF2-40B4-BE49-F238E27FC236}">
                <a16:creationId xmlns:a16="http://schemas.microsoft.com/office/drawing/2014/main" id="{28D07145-9B88-D773-BDF0-4C489D2C50DD}"/>
              </a:ext>
            </a:extLst>
          </p:cNvPr>
          <p:cNvSpPr txBox="1">
            <a:spLocks/>
          </p:cNvSpPr>
          <p:nvPr/>
        </p:nvSpPr>
        <p:spPr>
          <a:xfrm>
            <a:off x="800699" y="1451667"/>
            <a:ext cx="7485186" cy="348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Regularization is effective in preventing overfitting.</a:t>
            </a:r>
          </a:p>
          <a:p>
            <a:pPr marL="285750" indent="-285750"/>
            <a:r>
              <a:rPr lang="en-US" dirty="0"/>
              <a:t>L1 Regularization (Lasso):</a:t>
            </a:r>
          </a:p>
          <a:p>
            <a:pPr marL="742950" lvl="1" indent="-285750"/>
            <a:r>
              <a:rPr lang="en-US" dirty="0"/>
              <a:t>Shrinks irrelevant features to zero.</a:t>
            </a:r>
          </a:p>
          <a:p>
            <a:pPr marL="742950" lvl="1" indent="-285750"/>
            <a:r>
              <a:rPr lang="en-US" dirty="0"/>
              <a:t>Helps with model interpretability.</a:t>
            </a:r>
          </a:p>
          <a:p>
            <a:pPr marL="285750" indent="-285750"/>
            <a:r>
              <a:rPr lang="en-US" dirty="0"/>
              <a:t>L2 Regularization (Ridge):</a:t>
            </a:r>
          </a:p>
          <a:p>
            <a:pPr marL="742950" lvl="1" indent="-285750"/>
            <a:r>
              <a:rPr lang="en-US" dirty="0"/>
              <a:t>Keeps all features, controls overfitting smoothly.</a:t>
            </a:r>
          </a:p>
          <a:p>
            <a:pPr marL="742950" lvl="1" indent="-285750"/>
            <a:r>
              <a:rPr lang="en-US" dirty="0"/>
              <a:t>Great for scenarios where all features contribute somewhat.</a:t>
            </a:r>
          </a:p>
          <a:p>
            <a:pPr marL="285750" indent="-285750"/>
            <a:r>
              <a:rPr lang="en-US" dirty="0"/>
              <a:t>No Regularization:</a:t>
            </a:r>
          </a:p>
          <a:p>
            <a:pPr marL="742950" lvl="1" indent="-285750"/>
            <a:r>
              <a:rPr lang="en-US" dirty="0"/>
              <a:t>Highest test accuracy in this case, but more risk in real-world noisy data.</a:t>
            </a:r>
          </a:p>
          <a:p>
            <a:pPr marL="742950" lvl="1" indent="-285750"/>
            <a:r>
              <a:rPr lang="en-US" dirty="0"/>
              <a:t>Might not scale well to complex, high-dimensional problems.</a:t>
            </a:r>
          </a:p>
          <a:p>
            <a:pPr marL="285750" indent="-285750"/>
            <a:r>
              <a:rPr lang="en-US" dirty="0"/>
              <a:t>Best Practice: Use cross-validation to choose the right C (strength of regularization).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73" name="Google Shape;973;p46"/>
          <p:cNvSpPr txBox="1"/>
          <p:nvPr/>
        </p:nvSpPr>
        <p:spPr>
          <a:xfrm>
            <a:off x="713250" y="1052038"/>
            <a:ext cx="8164050" cy="256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scikit-learn: Logistic Regression (with L1/L2) - 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https://scikit-learn.org/stable/modules/linear_model.html#logistic-regression</a:t>
            </a:r>
            <a:endParaRPr lang="en-US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Towards Data Science – “Regularization in Machine Learning” 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https://towardsdatascience.com/regularization-in-machine-learning-6fbc4417b1e5/</a:t>
            </a:r>
            <a:endParaRPr lang="en-US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Analytics Vidhya – “Regularization in Machine Learning” 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https://www.analyticsvidhya.com/blog/2022/08/regularization-in-machine-learning/#:~:text=Regularization%20is%20a%20technique%20used,generalize%20well%20to%20unseen%20data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“The Elements of Statistical Learning” by Hastie,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Tibshirani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Friedman 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https://web.stanford.edu/~hastie/ElemStatLearn/</a:t>
            </a:r>
            <a:endParaRPr lang="en-US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10;p50">
            <a:extLst>
              <a:ext uri="{FF2B5EF4-FFF2-40B4-BE49-F238E27FC236}">
                <a16:creationId xmlns:a16="http://schemas.microsoft.com/office/drawing/2014/main" id="{1CBF975C-E84B-4096-ADCD-C569B84D6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1983300"/>
            <a:ext cx="44481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You!</a:t>
            </a:r>
            <a:endParaRPr sz="5400" dirty="0"/>
          </a:p>
        </p:txBody>
      </p:sp>
      <p:grpSp>
        <p:nvGrpSpPr>
          <p:cNvPr id="7" name="Google Shape;1116;p50">
            <a:extLst>
              <a:ext uri="{FF2B5EF4-FFF2-40B4-BE49-F238E27FC236}">
                <a16:creationId xmlns:a16="http://schemas.microsoft.com/office/drawing/2014/main" id="{30FE6D66-D996-07D2-89A5-DDFD6FF0E062}"/>
              </a:ext>
            </a:extLst>
          </p:cNvPr>
          <p:cNvGrpSpPr/>
          <p:nvPr/>
        </p:nvGrpSpPr>
        <p:grpSpPr>
          <a:xfrm>
            <a:off x="554728" y="1452090"/>
            <a:ext cx="1277710" cy="851703"/>
            <a:chOff x="5491417" y="588600"/>
            <a:chExt cx="1098728" cy="732459"/>
          </a:xfrm>
        </p:grpSpPr>
        <p:sp>
          <p:nvSpPr>
            <p:cNvPr id="8" name="Google Shape;1117;p50">
              <a:extLst>
                <a:ext uri="{FF2B5EF4-FFF2-40B4-BE49-F238E27FC236}">
                  <a16:creationId xmlns:a16="http://schemas.microsoft.com/office/drawing/2014/main" id="{3A8F028C-B119-325B-6DF6-FCDAE69DC840}"/>
                </a:ext>
              </a:extLst>
            </p:cNvPr>
            <p:cNvSpPr/>
            <p:nvPr/>
          </p:nvSpPr>
          <p:spPr>
            <a:xfrm>
              <a:off x="5491417" y="588600"/>
              <a:ext cx="183058" cy="183057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18;p50">
              <a:extLst>
                <a:ext uri="{FF2B5EF4-FFF2-40B4-BE49-F238E27FC236}">
                  <a16:creationId xmlns:a16="http://schemas.microsoft.com/office/drawing/2014/main" id="{0895D34A-FDB4-2377-A01C-33A0E624E352}"/>
                </a:ext>
              </a:extLst>
            </p:cNvPr>
            <p:cNvSpPr/>
            <p:nvPr/>
          </p:nvSpPr>
          <p:spPr>
            <a:xfrm>
              <a:off x="549141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19;p50">
              <a:extLst>
                <a:ext uri="{FF2B5EF4-FFF2-40B4-BE49-F238E27FC236}">
                  <a16:creationId xmlns:a16="http://schemas.microsoft.com/office/drawing/2014/main" id="{242BAB4D-4818-A5A2-C5D6-0C481E2D86BC}"/>
                </a:ext>
              </a:extLst>
            </p:cNvPr>
            <p:cNvSpPr/>
            <p:nvPr/>
          </p:nvSpPr>
          <p:spPr>
            <a:xfrm>
              <a:off x="549141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20;p50">
              <a:extLst>
                <a:ext uri="{FF2B5EF4-FFF2-40B4-BE49-F238E27FC236}">
                  <a16:creationId xmlns:a16="http://schemas.microsoft.com/office/drawing/2014/main" id="{6D36CCF1-16F0-8F37-0119-A9C60CB6A5C8}"/>
                </a:ext>
              </a:extLst>
            </p:cNvPr>
            <p:cNvSpPr/>
            <p:nvPr/>
          </p:nvSpPr>
          <p:spPr>
            <a:xfrm>
              <a:off x="5491417" y="1138002"/>
              <a:ext cx="183058" cy="183002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1;p50">
              <a:extLst>
                <a:ext uri="{FF2B5EF4-FFF2-40B4-BE49-F238E27FC236}">
                  <a16:creationId xmlns:a16="http://schemas.microsoft.com/office/drawing/2014/main" id="{400FDF4D-144E-32D3-764D-5EFECEE8100B}"/>
                </a:ext>
              </a:extLst>
            </p:cNvPr>
            <p:cNvSpPr/>
            <p:nvPr/>
          </p:nvSpPr>
          <p:spPr>
            <a:xfrm>
              <a:off x="5674551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22;p50">
              <a:extLst>
                <a:ext uri="{FF2B5EF4-FFF2-40B4-BE49-F238E27FC236}">
                  <a16:creationId xmlns:a16="http://schemas.microsoft.com/office/drawing/2014/main" id="{27C47B0F-AE8A-7F4F-C88F-B5B3B5E4E1FD}"/>
                </a:ext>
              </a:extLst>
            </p:cNvPr>
            <p:cNvSpPr/>
            <p:nvPr/>
          </p:nvSpPr>
          <p:spPr>
            <a:xfrm>
              <a:off x="5674551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23;p50">
              <a:extLst>
                <a:ext uri="{FF2B5EF4-FFF2-40B4-BE49-F238E27FC236}">
                  <a16:creationId xmlns:a16="http://schemas.microsoft.com/office/drawing/2014/main" id="{F08BF887-E17F-DF24-DCC5-748AD87486CB}"/>
                </a:ext>
              </a:extLst>
            </p:cNvPr>
            <p:cNvSpPr/>
            <p:nvPr/>
          </p:nvSpPr>
          <p:spPr>
            <a:xfrm>
              <a:off x="5674551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24;p50">
              <a:extLst>
                <a:ext uri="{FF2B5EF4-FFF2-40B4-BE49-F238E27FC236}">
                  <a16:creationId xmlns:a16="http://schemas.microsoft.com/office/drawing/2014/main" id="{B7C32008-C3ED-069D-4343-6F060A68796F}"/>
                </a:ext>
              </a:extLst>
            </p:cNvPr>
            <p:cNvSpPr/>
            <p:nvPr/>
          </p:nvSpPr>
          <p:spPr>
            <a:xfrm>
              <a:off x="5674551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25;p50">
              <a:extLst>
                <a:ext uri="{FF2B5EF4-FFF2-40B4-BE49-F238E27FC236}">
                  <a16:creationId xmlns:a16="http://schemas.microsoft.com/office/drawing/2014/main" id="{34B4556E-127E-1C0D-3C78-50AB77DB61E9}"/>
                </a:ext>
              </a:extLst>
            </p:cNvPr>
            <p:cNvSpPr/>
            <p:nvPr/>
          </p:nvSpPr>
          <p:spPr>
            <a:xfrm>
              <a:off x="5857685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26;p50">
              <a:extLst>
                <a:ext uri="{FF2B5EF4-FFF2-40B4-BE49-F238E27FC236}">
                  <a16:creationId xmlns:a16="http://schemas.microsoft.com/office/drawing/2014/main" id="{5662A356-A70B-1E4C-5247-1DA69E39DA5B}"/>
                </a:ext>
              </a:extLst>
            </p:cNvPr>
            <p:cNvSpPr/>
            <p:nvPr/>
          </p:nvSpPr>
          <p:spPr>
            <a:xfrm>
              <a:off x="5857685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7;p50">
              <a:extLst>
                <a:ext uri="{FF2B5EF4-FFF2-40B4-BE49-F238E27FC236}">
                  <a16:creationId xmlns:a16="http://schemas.microsoft.com/office/drawing/2014/main" id="{14318194-86E8-C12D-AE7A-A34328E7C90A}"/>
                </a:ext>
              </a:extLst>
            </p:cNvPr>
            <p:cNvSpPr/>
            <p:nvPr/>
          </p:nvSpPr>
          <p:spPr>
            <a:xfrm>
              <a:off x="5857685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28;p50">
              <a:extLst>
                <a:ext uri="{FF2B5EF4-FFF2-40B4-BE49-F238E27FC236}">
                  <a16:creationId xmlns:a16="http://schemas.microsoft.com/office/drawing/2014/main" id="{747DE8A8-07B3-7F7B-5CD9-E25CC2FD7719}"/>
                </a:ext>
              </a:extLst>
            </p:cNvPr>
            <p:cNvSpPr/>
            <p:nvPr/>
          </p:nvSpPr>
          <p:spPr>
            <a:xfrm>
              <a:off x="5857685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29;p50">
              <a:extLst>
                <a:ext uri="{FF2B5EF4-FFF2-40B4-BE49-F238E27FC236}">
                  <a16:creationId xmlns:a16="http://schemas.microsoft.com/office/drawing/2014/main" id="{1BA60F09-2674-99CB-C9FA-587F072D6BA6}"/>
                </a:ext>
              </a:extLst>
            </p:cNvPr>
            <p:cNvSpPr/>
            <p:nvPr/>
          </p:nvSpPr>
          <p:spPr>
            <a:xfrm>
              <a:off x="6040819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30;p50">
              <a:extLst>
                <a:ext uri="{FF2B5EF4-FFF2-40B4-BE49-F238E27FC236}">
                  <a16:creationId xmlns:a16="http://schemas.microsoft.com/office/drawing/2014/main" id="{BBF738D9-28EC-01DF-61B3-F3EBC8A076DC}"/>
                </a:ext>
              </a:extLst>
            </p:cNvPr>
            <p:cNvSpPr/>
            <p:nvPr/>
          </p:nvSpPr>
          <p:spPr>
            <a:xfrm>
              <a:off x="6040819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31;p50">
              <a:extLst>
                <a:ext uri="{FF2B5EF4-FFF2-40B4-BE49-F238E27FC236}">
                  <a16:creationId xmlns:a16="http://schemas.microsoft.com/office/drawing/2014/main" id="{DF55D453-7F80-9173-D0A3-4174B56D1F9C}"/>
                </a:ext>
              </a:extLst>
            </p:cNvPr>
            <p:cNvSpPr/>
            <p:nvPr/>
          </p:nvSpPr>
          <p:spPr>
            <a:xfrm>
              <a:off x="6040819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32;p50">
              <a:extLst>
                <a:ext uri="{FF2B5EF4-FFF2-40B4-BE49-F238E27FC236}">
                  <a16:creationId xmlns:a16="http://schemas.microsoft.com/office/drawing/2014/main" id="{A57FC198-278A-0A0D-8A77-DAE19BD4450F}"/>
                </a:ext>
              </a:extLst>
            </p:cNvPr>
            <p:cNvSpPr/>
            <p:nvPr/>
          </p:nvSpPr>
          <p:spPr>
            <a:xfrm>
              <a:off x="6040819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3;p50">
              <a:extLst>
                <a:ext uri="{FF2B5EF4-FFF2-40B4-BE49-F238E27FC236}">
                  <a16:creationId xmlns:a16="http://schemas.microsoft.com/office/drawing/2014/main" id="{46D162F0-DD5A-AE1D-77EA-78D615414474}"/>
                </a:ext>
              </a:extLst>
            </p:cNvPr>
            <p:cNvSpPr/>
            <p:nvPr/>
          </p:nvSpPr>
          <p:spPr>
            <a:xfrm>
              <a:off x="6223953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34;p50">
              <a:extLst>
                <a:ext uri="{FF2B5EF4-FFF2-40B4-BE49-F238E27FC236}">
                  <a16:creationId xmlns:a16="http://schemas.microsoft.com/office/drawing/2014/main" id="{98FD8E48-D74A-00F1-D7BE-F6A16C5BE648}"/>
                </a:ext>
              </a:extLst>
            </p:cNvPr>
            <p:cNvSpPr/>
            <p:nvPr/>
          </p:nvSpPr>
          <p:spPr>
            <a:xfrm>
              <a:off x="6223953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35;p50">
              <a:extLst>
                <a:ext uri="{FF2B5EF4-FFF2-40B4-BE49-F238E27FC236}">
                  <a16:creationId xmlns:a16="http://schemas.microsoft.com/office/drawing/2014/main" id="{11F29FCD-BFB1-65EB-29CA-BA239E710FA2}"/>
                </a:ext>
              </a:extLst>
            </p:cNvPr>
            <p:cNvSpPr/>
            <p:nvPr/>
          </p:nvSpPr>
          <p:spPr>
            <a:xfrm>
              <a:off x="6223953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36;p50">
              <a:extLst>
                <a:ext uri="{FF2B5EF4-FFF2-40B4-BE49-F238E27FC236}">
                  <a16:creationId xmlns:a16="http://schemas.microsoft.com/office/drawing/2014/main" id="{9BA4BB41-FE92-6A97-CD7F-27C8482F9314}"/>
                </a:ext>
              </a:extLst>
            </p:cNvPr>
            <p:cNvSpPr/>
            <p:nvPr/>
          </p:nvSpPr>
          <p:spPr>
            <a:xfrm>
              <a:off x="6223953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37;p50">
              <a:extLst>
                <a:ext uri="{FF2B5EF4-FFF2-40B4-BE49-F238E27FC236}">
                  <a16:creationId xmlns:a16="http://schemas.microsoft.com/office/drawing/2014/main" id="{F2476AD3-933A-40E9-7FC2-AF39241684F5}"/>
                </a:ext>
              </a:extLst>
            </p:cNvPr>
            <p:cNvSpPr/>
            <p:nvPr/>
          </p:nvSpPr>
          <p:spPr>
            <a:xfrm>
              <a:off x="6407087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38;p50">
              <a:extLst>
                <a:ext uri="{FF2B5EF4-FFF2-40B4-BE49-F238E27FC236}">
                  <a16:creationId xmlns:a16="http://schemas.microsoft.com/office/drawing/2014/main" id="{FE6B6C97-227D-D6A0-58B2-11FBBB6DF650}"/>
                </a:ext>
              </a:extLst>
            </p:cNvPr>
            <p:cNvSpPr/>
            <p:nvPr/>
          </p:nvSpPr>
          <p:spPr>
            <a:xfrm>
              <a:off x="640708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39;p50">
              <a:extLst>
                <a:ext uri="{FF2B5EF4-FFF2-40B4-BE49-F238E27FC236}">
                  <a16:creationId xmlns:a16="http://schemas.microsoft.com/office/drawing/2014/main" id="{21B08B14-8245-6F35-A9F8-4D9960D38A09}"/>
                </a:ext>
              </a:extLst>
            </p:cNvPr>
            <p:cNvSpPr/>
            <p:nvPr/>
          </p:nvSpPr>
          <p:spPr>
            <a:xfrm>
              <a:off x="640708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40;p50">
              <a:extLst>
                <a:ext uri="{FF2B5EF4-FFF2-40B4-BE49-F238E27FC236}">
                  <a16:creationId xmlns:a16="http://schemas.microsoft.com/office/drawing/2014/main" id="{FF8F81F3-24DA-30C2-A0CD-D1CEA64D629A}"/>
                </a:ext>
              </a:extLst>
            </p:cNvPr>
            <p:cNvSpPr/>
            <p:nvPr/>
          </p:nvSpPr>
          <p:spPr>
            <a:xfrm>
              <a:off x="6407032" y="1138002"/>
              <a:ext cx="183057" cy="183002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41;p50">
              <a:extLst>
                <a:ext uri="{FF2B5EF4-FFF2-40B4-BE49-F238E27FC236}">
                  <a16:creationId xmlns:a16="http://schemas.microsoft.com/office/drawing/2014/main" id="{C8FF4840-5C06-0EDC-A453-6F0376459C49}"/>
                </a:ext>
              </a:extLst>
            </p:cNvPr>
            <p:cNvSpPr/>
            <p:nvPr/>
          </p:nvSpPr>
          <p:spPr>
            <a:xfrm>
              <a:off x="5646646" y="740710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42;p50">
              <a:extLst>
                <a:ext uri="{FF2B5EF4-FFF2-40B4-BE49-F238E27FC236}">
                  <a16:creationId xmlns:a16="http://schemas.microsoft.com/office/drawing/2014/main" id="{AC7F5E45-8D58-7C07-FC9C-A4FD6F49F7C8}"/>
                </a:ext>
              </a:extLst>
            </p:cNvPr>
            <p:cNvSpPr/>
            <p:nvPr/>
          </p:nvSpPr>
          <p:spPr>
            <a:xfrm>
              <a:off x="5741250" y="8317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43;p50">
              <a:extLst>
                <a:ext uri="{FF2B5EF4-FFF2-40B4-BE49-F238E27FC236}">
                  <a16:creationId xmlns:a16="http://schemas.microsoft.com/office/drawing/2014/main" id="{D9D7A0A8-56E4-6CBD-AC97-9A2320429761}"/>
                </a:ext>
              </a:extLst>
            </p:cNvPr>
            <p:cNvSpPr/>
            <p:nvPr/>
          </p:nvSpPr>
          <p:spPr>
            <a:xfrm>
              <a:off x="5961208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44;p50">
              <a:extLst>
                <a:ext uri="{FF2B5EF4-FFF2-40B4-BE49-F238E27FC236}">
                  <a16:creationId xmlns:a16="http://schemas.microsoft.com/office/drawing/2014/main" id="{3B623464-C2B3-AA03-9D3B-D8BD567F3BF1}"/>
                </a:ext>
              </a:extLst>
            </p:cNvPr>
            <p:cNvSpPr/>
            <p:nvPr/>
          </p:nvSpPr>
          <p:spPr>
            <a:xfrm>
              <a:off x="5829780" y="99059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45;p50">
              <a:extLst>
                <a:ext uri="{FF2B5EF4-FFF2-40B4-BE49-F238E27FC236}">
                  <a16:creationId xmlns:a16="http://schemas.microsoft.com/office/drawing/2014/main" id="{C828A8BA-A627-B07F-67A4-00A4CA7B0C76}"/>
                </a:ext>
              </a:extLst>
            </p:cNvPr>
            <p:cNvSpPr/>
            <p:nvPr/>
          </p:nvSpPr>
          <p:spPr>
            <a:xfrm>
              <a:off x="6099858" y="1214768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46;p50">
              <a:extLst>
                <a:ext uri="{FF2B5EF4-FFF2-40B4-BE49-F238E27FC236}">
                  <a16:creationId xmlns:a16="http://schemas.microsoft.com/office/drawing/2014/main" id="{7D6D489E-F92B-9C5B-B8FB-784C3D455B43}"/>
                </a:ext>
              </a:extLst>
            </p:cNvPr>
            <p:cNvSpPr/>
            <p:nvPr/>
          </p:nvSpPr>
          <p:spPr>
            <a:xfrm>
              <a:off x="5891007" y="92696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47;p50">
              <a:extLst>
                <a:ext uri="{FF2B5EF4-FFF2-40B4-BE49-F238E27FC236}">
                  <a16:creationId xmlns:a16="http://schemas.microsoft.com/office/drawing/2014/main" id="{A410AD26-C61A-8702-321E-9B33332B458E}"/>
                </a:ext>
              </a:extLst>
            </p:cNvPr>
            <p:cNvSpPr/>
            <p:nvPr/>
          </p:nvSpPr>
          <p:spPr>
            <a:xfrm>
              <a:off x="5543343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48;p50">
              <a:extLst>
                <a:ext uri="{FF2B5EF4-FFF2-40B4-BE49-F238E27FC236}">
                  <a16:creationId xmlns:a16="http://schemas.microsoft.com/office/drawing/2014/main" id="{B2165A94-EC8A-316A-3FF4-1F160AD20E75}"/>
                </a:ext>
              </a:extLst>
            </p:cNvPr>
            <p:cNvSpPr/>
            <p:nvPr/>
          </p:nvSpPr>
          <p:spPr>
            <a:xfrm>
              <a:off x="5829780" y="8501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49;p50">
              <a:extLst>
                <a:ext uri="{FF2B5EF4-FFF2-40B4-BE49-F238E27FC236}">
                  <a16:creationId xmlns:a16="http://schemas.microsoft.com/office/drawing/2014/main" id="{608A84D9-D012-C521-AD78-69F980AC7CAF}"/>
                </a:ext>
              </a:extLst>
            </p:cNvPr>
            <p:cNvSpPr/>
            <p:nvPr/>
          </p:nvSpPr>
          <p:spPr>
            <a:xfrm>
              <a:off x="5741250" y="9354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50;p50">
              <a:extLst>
                <a:ext uri="{FF2B5EF4-FFF2-40B4-BE49-F238E27FC236}">
                  <a16:creationId xmlns:a16="http://schemas.microsoft.com/office/drawing/2014/main" id="{5177C8FE-7E92-B698-8994-05991958BA88}"/>
                </a:ext>
              </a:extLst>
            </p:cNvPr>
            <p:cNvSpPr/>
            <p:nvPr/>
          </p:nvSpPr>
          <p:spPr>
            <a:xfrm>
              <a:off x="5575516" y="10185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51;p50">
              <a:extLst>
                <a:ext uri="{FF2B5EF4-FFF2-40B4-BE49-F238E27FC236}">
                  <a16:creationId xmlns:a16="http://schemas.microsoft.com/office/drawing/2014/main" id="{A46929CD-11CC-6EB9-8C69-160259563BB5}"/>
                </a:ext>
              </a:extLst>
            </p:cNvPr>
            <p:cNvSpPr/>
            <p:nvPr/>
          </p:nvSpPr>
          <p:spPr>
            <a:xfrm>
              <a:off x="5547610" y="1173732"/>
              <a:ext cx="55787" cy="55786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52;p50">
              <a:extLst>
                <a:ext uri="{FF2B5EF4-FFF2-40B4-BE49-F238E27FC236}">
                  <a16:creationId xmlns:a16="http://schemas.microsoft.com/office/drawing/2014/main" id="{3C57CC5A-BAD3-6FD1-8F2D-813905E06C86}"/>
                </a:ext>
              </a:extLst>
            </p:cNvPr>
            <p:cNvSpPr/>
            <p:nvPr/>
          </p:nvSpPr>
          <p:spPr>
            <a:xfrm>
              <a:off x="5646646" y="87804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53;p50">
              <a:extLst>
                <a:ext uri="{FF2B5EF4-FFF2-40B4-BE49-F238E27FC236}">
                  <a16:creationId xmlns:a16="http://schemas.microsoft.com/office/drawing/2014/main" id="{7B24A2D1-493E-A2A3-6996-6D0609128603}"/>
                </a:ext>
              </a:extLst>
            </p:cNvPr>
            <p:cNvSpPr/>
            <p:nvPr/>
          </p:nvSpPr>
          <p:spPr>
            <a:xfrm>
              <a:off x="6292621" y="80385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1154;p50">
            <a:extLst>
              <a:ext uri="{FF2B5EF4-FFF2-40B4-BE49-F238E27FC236}">
                <a16:creationId xmlns:a16="http://schemas.microsoft.com/office/drawing/2014/main" id="{35A2EA17-8CFB-704D-3B02-A7FFDACB4F7A}"/>
              </a:ext>
            </a:extLst>
          </p:cNvPr>
          <p:cNvGrpSpPr/>
          <p:nvPr/>
        </p:nvGrpSpPr>
        <p:grpSpPr>
          <a:xfrm>
            <a:off x="7636455" y="2729777"/>
            <a:ext cx="902056" cy="901976"/>
            <a:chOff x="4246593" y="503852"/>
            <a:chExt cx="902056" cy="901976"/>
          </a:xfrm>
        </p:grpSpPr>
        <p:grpSp>
          <p:nvGrpSpPr>
            <p:cNvPr id="46" name="Google Shape;1155;p50">
              <a:extLst>
                <a:ext uri="{FF2B5EF4-FFF2-40B4-BE49-F238E27FC236}">
                  <a16:creationId xmlns:a16="http://schemas.microsoft.com/office/drawing/2014/main" id="{879106FB-901B-45CB-1434-D747ED49446F}"/>
                </a:ext>
              </a:extLst>
            </p:cNvPr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3" name="Google Shape;1156;p50">
                <a:extLst>
                  <a:ext uri="{FF2B5EF4-FFF2-40B4-BE49-F238E27FC236}">
                    <a16:creationId xmlns:a16="http://schemas.microsoft.com/office/drawing/2014/main" id="{20BE526B-D4BC-0CEB-7305-A8E70FADE391}"/>
                  </a:ext>
                </a:extLst>
              </p:cNvPr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157;p50">
                <a:extLst>
                  <a:ext uri="{FF2B5EF4-FFF2-40B4-BE49-F238E27FC236}">
                    <a16:creationId xmlns:a16="http://schemas.microsoft.com/office/drawing/2014/main" id="{B258192F-48BE-A8E1-9426-21799CDDE18B}"/>
                  </a:ext>
                </a:extLst>
              </p:cNvPr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1158;p50">
              <a:extLst>
                <a:ext uri="{FF2B5EF4-FFF2-40B4-BE49-F238E27FC236}">
                  <a16:creationId xmlns:a16="http://schemas.microsoft.com/office/drawing/2014/main" id="{4C0996C7-26D2-05EC-83CD-92C719E184DC}"/>
                </a:ext>
              </a:extLst>
            </p:cNvPr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59;p50">
              <a:extLst>
                <a:ext uri="{FF2B5EF4-FFF2-40B4-BE49-F238E27FC236}">
                  <a16:creationId xmlns:a16="http://schemas.microsoft.com/office/drawing/2014/main" id="{BEE4C781-F3E7-0BE5-DED2-D8EEBA4C1184}"/>
                </a:ext>
              </a:extLst>
            </p:cNvPr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1160;p50">
              <a:extLst>
                <a:ext uri="{FF2B5EF4-FFF2-40B4-BE49-F238E27FC236}">
                  <a16:creationId xmlns:a16="http://schemas.microsoft.com/office/drawing/2014/main" id="{10F8103D-8FE1-2B2E-D8FB-C45B1D4B776E}"/>
                </a:ext>
              </a:extLst>
            </p:cNvPr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0" name="Google Shape;1161;p50">
                <a:extLst>
                  <a:ext uri="{FF2B5EF4-FFF2-40B4-BE49-F238E27FC236}">
                    <a16:creationId xmlns:a16="http://schemas.microsoft.com/office/drawing/2014/main" id="{819BC0A0-0C4B-45C0-540A-F90AFA4D66B1}"/>
                  </a:ext>
                </a:extLst>
              </p:cNvPr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162;p50">
                <a:extLst>
                  <a:ext uri="{FF2B5EF4-FFF2-40B4-BE49-F238E27FC236}">
                    <a16:creationId xmlns:a16="http://schemas.microsoft.com/office/drawing/2014/main" id="{61319065-CAB9-91AB-6B69-3E2B8AEA1944}"/>
                  </a:ext>
                </a:extLst>
              </p:cNvPr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163;p50">
                <a:extLst>
                  <a:ext uri="{FF2B5EF4-FFF2-40B4-BE49-F238E27FC236}">
                    <a16:creationId xmlns:a16="http://schemas.microsoft.com/office/drawing/2014/main" id="{03C9C81C-B481-3FD5-66F7-21E24D7EC856}"/>
                  </a:ext>
                </a:extLst>
              </p:cNvPr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Problem of Overfitting</a:t>
            </a:r>
            <a:endParaRPr dirty="0"/>
          </a:p>
        </p:txBody>
      </p:sp>
      <p:grpSp>
        <p:nvGrpSpPr>
          <p:cNvPr id="488" name="Google Shape;488;p32"/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32"/>
          <p:cNvGrpSpPr/>
          <p:nvPr/>
        </p:nvGrpSpPr>
        <p:grpSpPr>
          <a:xfrm>
            <a:off x="-262423" y="4603993"/>
            <a:ext cx="988875" cy="824428"/>
            <a:chOff x="5378191" y="1701500"/>
            <a:chExt cx="611171" cy="509535"/>
          </a:xfrm>
        </p:grpSpPr>
        <p:sp>
          <p:nvSpPr>
            <p:cNvPr id="504" name="Google Shape;504;p32"/>
            <p:cNvSpPr/>
            <p:nvPr/>
          </p:nvSpPr>
          <p:spPr>
            <a:xfrm>
              <a:off x="5378191" y="1701500"/>
              <a:ext cx="611171" cy="509535"/>
            </a:xfrm>
            <a:custGeom>
              <a:avLst/>
              <a:gdLst/>
              <a:ahLst/>
              <a:cxnLst/>
              <a:rect l="l" t="t" r="r" b="b"/>
              <a:pathLst>
                <a:path w="1266676" h="1056032" extrusionOk="0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497928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560845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71901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82957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497928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60845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71901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82957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497928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60845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71901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82957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497928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60845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71901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82957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827;p42">
            <a:extLst>
              <a:ext uri="{FF2B5EF4-FFF2-40B4-BE49-F238E27FC236}">
                <a16:creationId xmlns:a16="http://schemas.microsoft.com/office/drawing/2014/main" id="{B0F01BEB-1F65-7F2E-012E-9A8CBC16E445}"/>
              </a:ext>
            </a:extLst>
          </p:cNvPr>
          <p:cNvSpPr txBox="1">
            <a:spLocks/>
          </p:cNvSpPr>
          <p:nvPr/>
        </p:nvSpPr>
        <p:spPr>
          <a:xfrm>
            <a:off x="726452" y="10177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Why Do We Need Regularization?</a:t>
            </a:r>
            <a:endParaRPr lang="en-GB" sz="2000" dirty="0">
              <a:latin typeface="Passion One" panose="020B0604020202020204" charset="0"/>
            </a:endParaRPr>
          </a:p>
        </p:txBody>
      </p:sp>
      <p:sp>
        <p:nvSpPr>
          <p:cNvPr id="6" name="Google Shape;556;p34">
            <a:extLst>
              <a:ext uri="{FF2B5EF4-FFF2-40B4-BE49-F238E27FC236}">
                <a16:creationId xmlns:a16="http://schemas.microsoft.com/office/drawing/2014/main" id="{11E3BAF6-48D0-92A6-EB4A-5F80E36B5D2F}"/>
              </a:ext>
            </a:extLst>
          </p:cNvPr>
          <p:cNvSpPr txBox="1">
            <a:spLocks/>
          </p:cNvSpPr>
          <p:nvPr/>
        </p:nvSpPr>
        <p:spPr>
          <a:xfrm>
            <a:off x="779489" y="1472259"/>
            <a:ext cx="7485186" cy="151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In supervised learning, we want models to perform well not just on the training data, but also on unseen data.</a:t>
            </a:r>
          </a:p>
          <a:p>
            <a:pPr marL="285750" indent="-285750"/>
            <a:r>
              <a:rPr lang="en-US" dirty="0"/>
              <a:t>Overfitting happens when a model captures noise instead of the actual signal.</a:t>
            </a:r>
          </a:p>
          <a:p>
            <a:pPr marL="285750" indent="-285750"/>
            <a:r>
              <a:rPr lang="en-US" dirty="0"/>
              <a:t>It performs very well on training data, but poorly on validation/test sets.</a:t>
            </a:r>
          </a:p>
          <a:p>
            <a:pPr marL="285750" indent="-285750"/>
            <a:r>
              <a:rPr lang="en-US" dirty="0"/>
              <a:t>This is common in models with too many parameters or not enough training data.</a:t>
            </a:r>
          </a:p>
        </p:txBody>
      </p:sp>
      <p:pic>
        <p:nvPicPr>
          <p:cNvPr id="2052" name="Picture 4" descr="Output image">
            <a:extLst>
              <a:ext uri="{FF2B5EF4-FFF2-40B4-BE49-F238E27FC236}">
                <a16:creationId xmlns:a16="http://schemas.microsoft.com/office/drawing/2014/main" id="{3254E642-C69F-F69E-B538-2DD7D83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80" y="2992106"/>
            <a:ext cx="4239308" cy="20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Regularization?</a:t>
            </a:r>
            <a:endParaRPr dirty="0"/>
          </a:p>
        </p:txBody>
      </p:sp>
      <p:sp>
        <p:nvSpPr>
          <p:cNvPr id="532" name="Google Shape;532;p33"/>
          <p:cNvSpPr txBox="1">
            <a:spLocks noGrp="1"/>
          </p:cNvSpPr>
          <p:nvPr>
            <p:ph type="subTitle" idx="3"/>
          </p:nvPr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Controlling Model Complexity with Penalties</a:t>
            </a:r>
            <a:endParaRPr dirty="0"/>
          </a:p>
        </p:txBody>
      </p:sp>
      <p:grpSp>
        <p:nvGrpSpPr>
          <p:cNvPr id="538" name="Google Shape;538;p33"/>
          <p:cNvGrpSpPr/>
          <p:nvPr/>
        </p:nvGrpSpPr>
        <p:grpSpPr>
          <a:xfrm>
            <a:off x="8424007" y="739272"/>
            <a:ext cx="1269123" cy="979170"/>
            <a:chOff x="713232" y="1645097"/>
            <a:chExt cx="1269123" cy="979170"/>
          </a:xfrm>
        </p:grpSpPr>
        <p:sp>
          <p:nvSpPr>
            <p:cNvPr id="539" name="Google Shape;539;p33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" name="Google Shape;556;p34">
            <a:extLst>
              <a:ext uri="{FF2B5EF4-FFF2-40B4-BE49-F238E27FC236}">
                <a16:creationId xmlns:a16="http://schemas.microsoft.com/office/drawing/2014/main" id="{B82B6D32-12E3-36D8-06B1-4AC841642695}"/>
              </a:ext>
            </a:extLst>
          </p:cNvPr>
          <p:cNvSpPr txBox="1">
            <a:spLocks/>
          </p:cNvSpPr>
          <p:nvPr/>
        </p:nvSpPr>
        <p:spPr>
          <a:xfrm>
            <a:off x="779489" y="1472259"/>
            <a:ext cx="7485186" cy="26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Regularization is a technique used to reduce model complexity and prevent overfitting.</a:t>
            </a:r>
          </a:p>
          <a:p>
            <a:pPr marL="285750" indent="-285750"/>
            <a:r>
              <a:rPr lang="en-US" dirty="0"/>
              <a:t>It works by adding a penalty term to the loss function that discourages large coefficient values.</a:t>
            </a:r>
          </a:p>
          <a:p>
            <a:pPr marL="285750" indent="-285750"/>
            <a:r>
              <a:rPr lang="en-US" dirty="0"/>
              <a:t>In logistic regression:</a:t>
            </a:r>
          </a:p>
          <a:p>
            <a:pPr marL="742950" lvl="1" indent="-285750"/>
            <a:r>
              <a:rPr lang="en-US" dirty="0"/>
              <a:t>Original loss: log loss / cross-entropy</a:t>
            </a:r>
          </a:p>
          <a:p>
            <a:pPr marL="742950" lvl="1" indent="-285750"/>
            <a:r>
              <a:rPr lang="en-US" dirty="0"/>
              <a:t>Regularized loss: Loss + </a:t>
            </a:r>
            <a:r>
              <a:rPr lang="el-GR" dirty="0"/>
              <a:t>λ * </a:t>
            </a:r>
            <a:r>
              <a:rPr lang="en-US" dirty="0"/>
              <a:t>Regularization Term</a:t>
            </a:r>
          </a:p>
          <a:p>
            <a:pPr marL="285750" indent="-285750"/>
            <a:r>
              <a:rPr lang="en-US" dirty="0"/>
              <a:t>In scikit-learn, C = 1 / </a:t>
            </a:r>
            <a:r>
              <a:rPr lang="el-GR" dirty="0"/>
              <a:t>λ → </a:t>
            </a:r>
            <a:r>
              <a:rPr lang="en-US" dirty="0"/>
              <a:t>Lower C = stronger regularization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L1 vs L2 Regularization</a:t>
            </a: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Google Shape;532;p33">
            <a:extLst>
              <a:ext uri="{FF2B5EF4-FFF2-40B4-BE49-F238E27FC236}">
                <a16:creationId xmlns:a16="http://schemas.microsoft.com/office/drawing/2014/main" id="{63ABAE8D-4E14-1A52-5391-F84BA9F55927}"/>
              </a:ext>
            </a:extLst>
          </p:cNvPr>
          <p:cNvSpPr txBox="1">
            <a:spLocks/>
          </p:cNvSpPr>
          <p:nvPr/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Controlling Model Complexity with Penalties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D86F295-D5A9-11F0-9BEA-886083DC6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78787"/>
              </p:ext>
            </p:extLst>
          </p:nvPr>
        </p:nvGraphicFramePr>
        <p:xfrm>
          <a:off x="887397" y="1510563"/>
          <a:ext cx="7281243" cy="1554480"/>
        </p:xfrm>
        <a:graphic>
          <a:graphicData uri="http://schemas.openxmlformats.org/drawingml/2006/table">
            <a:tbl>
              <a:tblPr>
                <a:tableStyleId>{80CCBA0F-096B-424E-AFC5-CBB6B69F4850}</a:tableStyleId>
              </a:tblPr>
              <a:tblGrid>
                <a:gridCol w="1329690">
                  <a:extLst>
                    <a:ext uri="{9D8B030D-6E8A-4147-A177-3AD203B41FA5}">
                      <a16:colId xmlns:a16="http://schemas.microsoft.com/office/drawing/2014/main" val="436381061"/>
                    </a:ext>
                  </a:extLst>
                </a:gridCol>
                <a:gridCol w="2895714">
                  <a:extLst>
                    <a:ext uri="{9D8B030D-6E8A-4147-A177-3AD203B41FA5}">
                      <a16:colId xmlns:a16="http://schemas.microsoft.com/office/drawing/2014/main" val="3498152622"/>
                    </a:ext>
                  </a:extLst>
                </a:gridCol>
                <a:gridCol w="3055839">
                  <a:extLst>
                    <a:ext uri="{9D8B030D-6E8A-4147-A177-3AD203B41FA5}">
                      <a16:colId xmlns:a16="http://schemas.microsoft.com/office/drawing/2014/main" val="18702601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vl="8" algn="ctr" fontAlgn="ctr">
                        <a:lnSpc>
                          <a:spcPct val="150000"/>
                        </a:lnSpc>
                      </a:pPr>
                      <a:r>
                        <a:rPr lang="en-GB" sz="1100" b="1" u="none" strike="noStrike" dirty="0">
                          <a:effectLst/>
                        </a:rPr>
                        <a:t>Feature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ctr" fontAlgn="ctr">
                        <a:lnSpc>
                          <a:spcPct val="150000"/>
                        </a:lnSpc>
                      </a:pPr>
                      <a:r>
                        <a:rPr lang="en-GB" sz="1100" b="1" u="none" strike="noStrike" dirty="0">
                          <a:effectLst/>
                        </a:rPr>
                        <a:t>L1 (Lasso)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ctr" fontAlgn="ctr">
                        <a:lnSpc>
                          <a:spcPct val="150000"/>
                        </a:lnSpc>
                      </a:pPr>
                      <a:r>
                        <a:rPr lang="en-GB" sz="1100" b="1" u="none" strike="noStrike" dirty="0">
                          <a:effectLst/>
                        </a:rPr>
                        <a:t>L2 (Ridge)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77776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Penalty Term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Sum of absolute weights: `λ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60758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 dirty="0" err="1">
                          <a:effectLst/>
                        </a:rPr>
                        <a:t>Behavior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Drives some weights to zero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Shrinks all weights smoothly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14412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Feature Selection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Performs automatic feature selection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Keeps all features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31399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Model Interpretability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Easy to interpret due to sparse weights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Harder to interpret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3869248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GB" sz="1100" u="none" strike="noStrike">
                          <a:effectLst/>
                        </a:rPr>
                        <a:t>Best Used When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You suspect some features are irrelevant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lvl="8" algn="l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All features are relevant, want general shrinkage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69665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36"/>
          <p:cNvGrpSpPr/>
          <p:nvPr/>
        </p:nvGrpSpPr>
        <p:grpSpPr>
          <a:xfrm>
            <a:off x="7223732" y="4541809"/>
            <a:ext cx="1360765" cy="666952"/>
            <a:chOff x="-215300" y="3851305"/>
            <a:chExt cx="1694813" cy="830678"/>
          </a:xfrm>
        </p:grpSpPr>
        <p:sp>
          <p:nvSpPr>
            <p:cNvPr id="607" name="Google Shape;607;p3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3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609" name="Google Shape;609;p3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3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25;p33">
            <a:extLst>
              <a:ext uri="{FF2B5EF4-FFF2-40B4-BE49-F238E27FC236}">
                <a16:creationId xmlns:a16="http://schemas.microsoft.com/office/drawing/2014/main" id="{1AC02BAF-5B7F-1CEE-724B-1FAB2604B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Setup</a:t>
            </a:r>
            <a:endParaRPr dirty="0"/>
          </a:p>
        </p:txBody>
      </p:sp>
      <p:sp>
        <p:nvSpPr>
          <p:cNvPr id="9" name="Google Shape;532;p33">
            <a:extLst>
              <a:ext uri="{FF2B5EF4-FFF2-40B4-BE49-F238E27FC236}">
                <a16:creationId xmlns:a16="http://schemas.microsoft.com/office/drawing/2014/main" id="{3EBDFD81-BF7B-2CEE-B545-24C149E4C3FB}"/>
              </a:ext>
            </a:extLst>
          </p:cNvPr>
          <p:cNvSpPr txBox="1">
            <a:spLocks/>
          </p:cNvSpPr>
          <p:nvPr/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How We Tested Regularization Effects</a:t>
            </a:r>
          </a:p>
        </p:txBody>
      </p:sp>
      <p:sp>
        <p:nvSpPr>
          <p:cNvPr id="10" name="Google Shape;556;p34">
            <a:extLst>
              <a:ext uri="{FF2B5EF4-FFF2-40B4-BE49-F238E27FC236}">
                <a16:creationId xmlns:a16="http://schemas.microsoft.com/office/drawing/2014/main" id="{9345E271-C895-05A1-3A8D-FC5106296F51}"/>
              </a:ext>
            </a:extLst>
          </p:cNvPr>
          <p:cNvSpPr txBox="1">
            <a:spLocks/>
          </p:cNvSpPr>
          <p:nvPr/>
        </p:nvSpPr>
        <p:spPr>
          <a:xfrm>
            <a:off x="779489" y="1472258"/>
            <a:ext cx="7485186" cy="317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Synthetic Dataset: Created using </a:t>
            </a:r>
            <a:r>
              <a:rPr lang="en-US" dirty="0" err="1"/>
              <a:t>make_classification</a:t>
            </a:r>
            <a:r>
              <a:rPr lang="en-US" dirty="0"/>
              <a:t>()</a:t>
            </a:r>
          </a:p>
          <a:p>
            <a:pPr marL="285750" indent="-285750"/>
            <a:r>
              <a:rPr lang="en-US" dirty="0"/>
              <a:t>Samples: 500 rows (observations)</a:t>
            </a:r>
          </a:p>
          <a:p>
            <a:pPr marL="285750" indent="-285750"/>
            <a:r>
              <a:rPr lang="en-US" dirty="0"/>
              <a:t>Features: 10 features (5 informative, 5 redundant)</a:t>
            </a:r>
          </a:p>
          <a:p>
            <a:pPr marL="285750" indent="-285750"/>
            <a:r>
              <a:rPr lang="en-US" dirty="0"/>
              <a:t>Label Noise: 10% of labels were flipped to simulate noise</a:t>
            </a:r>
          </a:p>
          <a:p>
            <a:pPr marL="285750" indent="-285750"/>
            <a:r>
              <a:rPr lang="en-US" dirty="0"/>
              <a:t>Model: Logistic Regression</a:t>
            </a:r>
          </a:p>
          <a:p>
            <a:pPr marL="285750" indent="-285750"/>
            <a:r>
              <a:rPr lang="en-US" dirty="0"/>
              <a:t>Comparisons:</a:t>
            </a:r>
          </a:p>
          <a:p>
            <a:pPr marL="742950" lvl="1" indent="-285750"/>
            <a:r>
              <a:rPr lang="en-US" dirty="0"/>
              <a:t>L1 Regularization (Lasso)</a:t>
            </a:r>
          </a:p>
          <a:p>
            <a:pPr marL="742950" lvl="1" indent="-285750"/>
            <a:r>
              <a:rPr lang="en-US" dirty="0"/>
              <a:t>L2 Regularization (Ridge)</a:t>
            </a:r>
          </a:p>
          <a:p>
            <a:pPr marL="742950" lvl="1" indent="-285750"/>
            <a:r>
              <a:rPr lang="en-US" dirty="0"/>
              <a:t>No Regularization</a:t>
            </a:r>
          </a:p>
          <a:p>
            <a:pPr marL="285750" indent="-285750"/>
            <a:r>
              <a:rPr lang="en-US" dirty="0"/>
              <a:t>Regularization Strength: C = 0.1</a:t>
            </a:r>
          </a:p>
          <a:p>
            <a:pPr marL="285750" indent="-285750"/>
            <a:r>
              <a:rPr lang="en-US" dirty="0"/>
              <a:t>Scaler Used: </a:t>
            </a:r>
            <a:r>
              <a:rPr lang="en-US" dirty="0" err="1"/>
              <a:t>StandardScaler</a:t>
            </a:r>
            <a:r>
              <a:rPr lang="en-US" dirty="0"/>
              <a:t> to normalize input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 Setup</a:t>
            </a:r>
            <a:endParaRPr dirty="0"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856644" y="3830023"/>
            <a:ext cx="1689042" cy="1031912"/>
            <a:chOff x="3577367" y="1677509"/>
            <a:chExt cx="1393254" cy="851132"/>
          </a:xfrm>
        </p:grpSpPr>
        <p:sp>
          <p:nvSpPr>
            <p:cNvPr id="666" name="Google Shape;666;p38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86FCC-A950-F89A-C9BB-6852A52545C6}"/>
              </a:ext>
            </a:extLst>
          </p:cNvPr>
          <p:cNvSpPr/>
          <p:nvPr/>
        </p:nvSpPr>
        <p:spPr>
          <a:xfrm>
            <a:off x="1127760" y="1381760"/>
            <a:ext cx="1788160" cy="721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Dataset</a:t>
            </a:r>
          </a:p>
          <a:p>
            <a:pPr algn="ctr"/>
            <a:r>
              <a:rPr lang="en-US" dirty="0"/>
              <a:t>(500 Samples)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B1184B-CD71-4470-3656-F526C7B46F8E}"/>
              </a:ext>
            </a:extLst>
          </p:cNvPr>
          <p:cNvSpPr/>
          <p:nvPr/>
        </p:nvSpPr>
        <p:spPr>
          <a:xfrm>
            <a:off x="3872534" y="1381760"/>
            <a:ext cx="1788160" cy="721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Standardize Features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2D41E1-D16A-1295-C5DB-F45CCB700684}"/>
              </a:ext>
            </a:extLst>
          </p:cNvPr>
          <p:cNvSpPr/>
          <p:nvPr/>
        </p:nvSpPr>
        <p:spPr>
          <a:xfrm>
            <a:off x="6577319" y="1391940"/>
            <a:ext cx="1788160" cy="721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Logistic Regression (L1, L2, No Reg)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77EFAD-798D-5ED7-1D1C-0DF45DF41D7F}"/>
              </a:ext>
            </a:extLst>
          </p:cNvPr>
          <p:cNvSpPr/>
          <p:nvPr/>
        </p:nvSpPr>
        <p:spPr>
          <a:xfrm>
            <a:off x="5137040" y="2558721"/>
            <a:ext cx="1788160" cy="721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Accuracy</a:t>
            </a:r>
          </a:p>
          <a:p>
            <a:pPr algn="ctr"/>
            <a:r>
              <a:rPr lang="en-US" dirty="0"/>
              <a:t>Train vs Test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BBD484-7377-14FE-BB63-4114C1F4DF2B}"/>
              </a:ext>
            </a:extLst>
          </p:cNvPr>
          <p:cNvSpPr/>
          <p:nvPr/>
        </p:nvSpPr>
        <p:spPr>
          <a:xfrm>
            <a:off x="2508161" y="2571750"/>
            <a:ext cx="1788160" cy="721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Coefficients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601C8C-1B77-BB89-2C46-25742E76D91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915920" y="1742440"/>
            <a:ext cx="956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409CB7-E4CD-410E-0622-C8DB34FE0F3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660694" y="1742440"/>
            <a:ext cx="916625" cy="10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0FB53C1-14C1-8337-B9AE-B7B7EA8D7801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5400000">
            <a:off x="6795250" y="2243251"/>
            <a:ext cx="806101" cy="5461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D6BF86-9D1D-167D-FA99-590F60AB29FE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4296321" y="2919401"/>
            <a:ext cx="840719" cy="13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Coefficient Comparison</a:t>
            </a:r>
            <a:endParaRPr dirty="0"/>
          </a:p>
        </p:txBody>
      </p:sp>
      <p:sp>
        <p:nvSpPr>
          <p:cNvPr id="2" name="Google Shape;532;p33">
            <a:extLst>
              <a:ext uri="{FF2B5EF4-FFF2-40B4-BE49-F238E27FC236}">
                <a16:creationId xmlns:a16="http://schemas.microsoft.com/office/drawing/2014/main" id="{544389BB-960D-9DB7-279C-C09FC14A5DE0}"/>
              </a:ext>
            </a:extLst>
          </p:cNvPr>
          <p:cNvSpPr txBox="1">
            <a:spLocks/>
          </p:cNvSpPr>
          <p:nvPr/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How Regularization Affects Feature Weights</a:t>
            </a:r>
          </a:p>
        </p:txBody>
      </p:sp>
      <p:sp>
        <p:nvSpPr>
          <p:cNvPr id="3" name="Google Shape;556;p34">
            <a:extLst>
              <a:ext uri="{FF2B5EF4-FFF2-40B4-BE49-F238E27FC236}">
                <a16:creationId xmlns:a16="http://schemas.microsoft.com/office/drawing/2014/main" id="{8911072E-18B3-E0DD-3A72-49D9CA76BF9F}"/>
              </a:ext>
            </a:extLst>
          </p:cNvPr>
          <p:cNvSpPr txBox="1">
            <a:spLocks/>
          </p:cNvSpPr>
          <p:nvPr/>
        </p:nvSpPr>
        <p:spPr>
          <a:xfrm>
            <a:off x="719976" y="1467050"/>
            <a:ext cx="3589896" cy="317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L1 Regularization (Lasso):</a:t>
            </a:r>
          </a:p>
          <a:p>
            <a:pPr marL="742950" lvl="1" indent="-285750"/>
            <a:r>
              <a:rPr lang="en-US" dirty="0"/>
              <a:t>Many features (like Feature 3, 4, 6) have coefficients close to zero or exactly zero.</a:t>
            </a:r>
          </a:p>
          <a:p>
            <a:pPr marL="742950" lvl="1" indent="-285750"/>
            <a:r>
              <a:rPr lang="en-US" dirty="0"/>
              <a:t>Confirms that L1 encourages sparsity and automatic feature selection.</a:t>
            </a:r>
          </a:p>
          <a:p>
            <a:pPr marL="285750" indent="-285750"/>
            <a:r>
              <a:rPr lang="en-US" dirty="0"/>
              <a:t>L2 Regularization (Ridge):</a:t>
            </a:r>
          </a:p>
          <a:p>
            <a:pPr marL="742950" lvl="1" indent="-285750"/>
            <a:r>
              <a:rPr lang="en-US" dirty="0"/>
              <a:t>All features retain non-zero coefficients, though shrunk in magnitude.</a:t>
            </a:r>
          </a:p>
          <a:p>
            <a:pPr marL="742950" lvl="1" indent="-285750"/>
            <a:r>
              <a:rPr lang="en-US" dirty="0"/>
              <a:t>This shows L2’s tendency to distribute weights more evenly.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7C81CB-66CE-AD07-E3AE-7391C601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24" y="1646988"/>
            <a:ext cx="4783400" cy="23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42"/>
          <p:cNvGrpSpPr/>
          <p:nvPr/>
        </p:nvGrpSpPr>
        <p:grpSpPr>
          <a:xfrm flipH="1">
            <a:off x="-797143" y="1736697"/>
            <a:ext cx="1269123" cy="979170"/>
            <a:chOff x="713232" y="1645097"/>
            <a:chExt cx="1269123" cy="979170"/>
          </a:xfrm>
        </p:grpSpPr>
        <p:sp>
          <p:nvSpPr>
            <p:cNvPr id="839" name="Google Shape;839;p42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42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849" name="Google Shape;849;p42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Google Shape;635;p37">
            <a:extLst>
              <a:ext uri="{FF2B5EF4-FFF2-40B4-BE49-F238E27FC236}">
                <a16:creationId xmlns:a16="http://schemas.microsoft.com/office/drawing/2014/main" id="{9CA4C347-A287-8E51-A1E2-113579E11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Coefficient Comparison</a:t>
            </a:r>
            <a:endParaRPr dirty="0"/>
          </a:p>
        </p:txBody>
      </p:sp>
      <p:sp>
        <p:nvSpPr>
          <p:cNvPr id="29" name="Google Shape;532;p33">
            <a:extLst>
              <a:ext uri="{FF2B5EF4-FFF2-40B4-BE49-F238E27FC236}">
                <a16:creationId xmlns:a16="http://schemas.microsoft.com/office/drawing/2014/main" id="{FEF83A15-87B2-2D32-391B-72A76D4104DB}"/>
              </a:ext>
            </a:extLst>
          </p:cNvPr>
          <p:cNvSpPr txBox="1">
            <a:spLocks/>
          </p:cNvSpPr>
          <p:nvPr/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How Regularization Affects Feature Weights</a:t>
            </a:r>
          </a:p>
        </p:txBody>
      </p:sp>
      <p:sp>
        <p:nvSpPr>
          <p:cNvPr id="30" name="Google Shape;556;p34">
            <a:extLst>
              <a:ext uri="{FF2B5EF4-FFF2-40B4-BE49-F238E27FC236}">
                <a16:creationId xmlns:a16="http://schemas.microsoft.com/office/drawing/2014/main" id="{4DAF9D37-7A7F-4630-3771-5D5510B47274}"/>
              </a:ext>
            </a:extLst>
          </p:cNvPr>
          <p:cNvSpPr txBox="1">
            <a:spLocks/>
          </p:cNvSpPr>
          <p:nvPr/>
        </p:nvSpPr>
        <p:spPr>
          <a:xfrm>
            <a:off x="719976" y="1467050"/>
            <a:ext cx="3589896" cy="168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No Regularization:</a:t>
            </a:r>
          </a:p>
          <a:p>
            <a:pPr marL="742950" lvl="1" indent="-285750"/>
            <a:r>
              <a:rPr lang="en-US" dirty="0"/>
              <a:t>Coefficients have higher magnitude overall, including some quite large (e.g., Feature 8).</a:t>
            </a:r>
          </a:p>
          <a:p>
            <a:pPr marL="742950" lvl="1" indent="-285750"/>
            <a:r>
              <a:rPr lang="en-US" dirty="0"/>
              <a:t>Indicates a model that might overfit, relying heavily on certain features.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C1E85DB-ED3A-7630-5341-D329002C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24" y="1646988"/>
            <a:ext cx="4783400" cy="23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556;p34">
            <a:extLst>
              <a:ext uri="{FF2B5EF4-FFF2-40B4-BE49-F238E27FC236}">
                <a16:creationId xmlns:a16="http://schemas.microsoft.com/office/drawing/2014/main" id="{ACFF18DC-0B55-DAA0-1483-79F17A41747B}"/>
              </a:ext>
            </a:extLst>
          </p:cNvPr>
          <p:cNvSpPr txBox="1">
            <a:spLocks/>
          </p:cNvSpPr>
          <p:nvPr/>
        </p:nvSpPr>
        <p:spPr>
          <a:xfrm>
            <a:off x="719976" y="4164330"/>
            <a:ext cx="7814328" cy="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None/>
            </a:pPr>
            <a:r>
              <a:rPr lang="en-US" b="1" dirty="0"/>
              <a:t>Takeaway: </a:t>
            </a:r>
            <a:r>
              <a:rPr lang="en-US" dirty="0"/>
              <a:t>Regularization simplifies the model by reducing unnecessary influence of less important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vs Test Accuracy</a:t>
            </a:r>
            <a:endParaRPr dirty="0"/>
          </a:p>
        </p:txBody>
      </p:sp>
      <p:grpSp>
        <p:nvGrpSpPr>
          <p:cNvPr id="721" name="Google Shape;721;p39"/>
          <p:cNvGrpSpPr/>
          <p:nvPr/>
        </p:nvGrpSpPr>
        <p:grpSpPr>
          <a:xfrm>
            <a:off x="7406817" y="4690534"/>
            <a:ext cx="1393254" cy="851132"/>
            <a:chOff x="3577367" y="1677509"/>
            <a:chExt cx="1393254" cy="851132"/>
          </a:xfrm>
        </p:grpSpPr>
        <p:sp>
          <p:nvSpPr>
            <p:cNvPr id="722" name="Google Shape;722;p39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32;p33">
            <a:extLst>
              <a:ext uri="{FF2B5EF4-FFF2-40B4-BE49-F238E27FC236}">
                <a16:creationId xmlns:a16="http://schemas.microsoft.com/office/drawing/2014/main" id="{F475BE19-EA42-F582-4EEA-C9915D43C4A1}"/>
              </a:ext>
            </a:extLst>
          </p:cNvPr>
          <p:cNvSpPr txBox="1">
            <a:spLocks/>
          </p:cNvSpPr>
          <p:nvPr/>
        </p:nvSpPr>
        <p:spPr>
          <a:xfrm>
            <a:off x="719976" y="10194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ssion One" panose="020B0604020202020204" charset="0"/>
              </a:rPr>
              <a:t>Generalization Performance</a:t>
            </a:r>
          </a:p>
        </p:txBody>
      </p:sp>
      <p:sp>
        <p:nvSpPr>
          <p:cNvPr id="3" name="Google Shape;556;p34">
            <a:extLst>
              <a:ext uri="{FF2B5EF4-FFF2-40B4-BE49-F238E27FC236}">
                <a16:creationId xmlns:a16="http://schemas.microsoft.com/office/drawing/2014/main" id="{F0BFE277-5DD2-76F1-FBE6-C425449E995E}"/>
              </a:ext>
            </a:extLst>
          </p:cNvPr>
          <p:cNvSpPr txBox="1">
            <a:spLocks/>
          </p:cNvSpPr>
          <p:nvPr/>
        </p:nvSpPr>
        <p:spPr>
          <a:xfrm>
            <a:off x="854039" y="3691947"/>
            <a:ext cx="7485186" cy="156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/>
            <a:r>
              <a:rPr lang="en-US" dirty="0"/>
              <a:t>L1 Regularization:</a:t>
            </a:r>
          </a:p>
          <a:p>
            <a:pPr marL="742950" lvl="1" indent="-285750"/>
            <a:r>
              <a:rPr lang="en-US" dirty="0"/>
              <a:t>Train Accuracy: 0.79</a:t>
            </a:r>
          </a:p>
          <a:p>
            <a:pPr marL="742950" lvl="1" indent="-285750"/>
            <a:r>
              <a:rPr lang="en-US" dirty="0"/>
              <a:t>Test Accuracy: 0.83</a:t>
            </a:r>
          </a:p>
          <a:p>
            <a:pPr marL="742950" lvl="1" indent="-285750"/>
            <a:r>
              <a:rPr lang="en-US" dirty="0"/>
              <a:t>Indicates good generalization with simpler model.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D513FD-BABA-C31D-A715-FF934F84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1374783"/>
            <a:ext cx="3723395" cy="233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794</Words>
  <Application>Microsoft Office PowerPoint</Application>
  <PresentationFormat>On-screen Show (16:9)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Darker Grotesque SemiBold</vt:lpstr>
      <vt:lpstr>Passion One</vt:lpstr>
      <vt:lpstr>Bebas Neue</vt:lpstr>
      <vt:lpstr>Arial</vt:lpstr>
      <vt:lpstr>Inter</vt:lpstr>
      <vt:lpstr>Calibri</vt:lpstr>
      <vt:lpstr>Data Analysis and Statistics - 4th grade by Slidesgo</vt:lpstr>
      <vt:lpstr>Regularization Techniques in Logistic Regression L1 vs L2 vs No Regularization</vt:lpstr>
      <vt:lpstr>The Problem of Overfitting</vt:lpstr>
      <vt:lpstr>What is Regularization?</vt:lpstr>
      <vt:lpstr>L1 vs L2 Regularization</vt:lpstr>
      <vt:lpstr>Experiment Setup</vt:lpstr>
      <vt:lpstr>Experiment Setup</vt:lpstr>
      <vt:lpstr>Coefficient Comparison</vt:lpstr>
      <vt:lpstr>Coefficient Comparison</vt:lpstr>
      <vt:lpstr>Train vs Test Accuracy</vt:lpstr>
      <vt:lpstr>Train vs Test Accuracy</vt:lpstr>
      <vt:lpstr>Key Takeaways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</dc:creator>
  <cp:lastModifiedBy>DURGA PARSAD MANNEM</cp:lastModifiedBy>
  <cp:revision>8</cp:revision>
  <dcterms:modified xsi:type="dcterms:W3CDTF">2025-03-27T00:46:38Z</dcterms:modified>
</cp:coreProperties>
</file>