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6" roundtripDataSignature="AMtx7mgv4iSDpqnJsOGHZVvHv0AbyJI+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1"/>
          <p:cNvSpPr txBox="1"/>
          <p:nvPr>
            <p:ph type="ctrTitle"/>
          </p:nvPr>
        </p:nvSpPr>
        <p:spPr>
          <a:xfrm>
            <a:off x="2589525" y="2067300"/>
            <a:ext cx="8114400" cy="9093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sz="5800">
                <a:latin typeface="Georgia"/>
                <a:ea typeface="Georgia"/>
                <a:cs typeface="Georgia"/>
                <a:sym typeface="Georgia"/>
              </a:rPr>
              <a:t>Samyuktha.B</a:t>
            </a:r>
            <a:endParaRPr sz="5800">
              <a:latin typeface="Georgia"/>
              <a:ea typeface="Georgia"/>
              <a:cs typeface="Georgia"/>
              <a:sym typeface="Georgia"/>
            </a:endParaRPr>
          </a:p>
        </p:txBody>
      </p:sp>
      <p:sp>
        <p:nvSpPr>
          <p:cNvPr id="59" name="Google Shape;59;p1"/>
          <p:cNvSpPr txBox="1"/>
          <p:nvPr/>
        </p:nvSpPr>
        <p:spPr>
          <a:xfrm>
            <a:off x="5805275" y="3327200"/>
            <a:ext cx="3273300" cy="474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000">
                <a:solidFill>
                  <a:srgbClr val="2D936B"/>
                </a:solidFill>
                <a:latin typeface="Georgia"/>
                <a:ea typeface="Georgia"/>
                <a:cs typeface="Georgia"/>
                <a:sym typeface="Georgia"/>
              </a:rPr>
              <a:t>Final Project</a:t>
            </a:r>
            <a:endParaRPr sz="3000">
              <a:latin typeface="Georgia"/>
              <a:ea typeface="Georgia"/>
              <a:cs typeface="Georgia"/>
              <a:sym typeface="Georgia"/>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8" name="Google Shape;198;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9" name="Google Shape;19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00" name="Google Shape;20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0"/>
          <p:cNvSpPr txBox="1"/>
          <p:nvPr>
            <p:ph type="title"/>
          </p:nvPr>
        </p:nvSpPr>
        <p:spPr>
          <a:xfrm>
            <a:off x="752475" y="408500"/>
            <a:ext cx="3139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202" name="Google Shape;20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203" name="Google Shape;203;p10"/>
          <p:cNvSpPr txBox="1"/>
          <p:nvPr/>
        </p:nvSpPr>
        <p:spPr>
          <a:xfrm>
            <a:off x="683227" y="6111875"/>
            <a:ext cx="7450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rgbClr val="006FC0"/>
                </a:solidFill>
                <a:latin typeface="Trebuchet MS"/>
                <a:ea typeface="Trebuchet MS"/>
                <a:cs typeface="Trebuchet MS"/>
                <a:sym typeface="Trebuchet MS"/>
              </a:rPr>
              <a:t>https://github.com/Samyuktha412/Naan-Mudhalvan.git</a:t>
            </a:r>
            <a:endParaRPr sz="2000">
              <a:latin typeface="Trebuchet MS"/>
              <a:ea typeface="Trebuchet MS"/>
              <a:cs typeface="Trebuchet MS"/>
              <a:sym typeface="Trebuchet MS"/>
            </a:endParaRPr>
          </a:p>
        </p:txBody>
      </p:sp>
      <p:sp>
        <p:nvSpPr>
          <p:cNvPr id="204" name="Google Shape;204;p10"/>
          <p:cNvSpPr txBox="1"/>
          <p:nvPr/>
        </p:nvSpPr>
        <p:spPr>
          <a:xfrm>
            <a:off x="752475" y="1244800"/>
            <a:ext cx="7899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sz="2100">
                <a:solidFill>
                  <a:srgbClr val="0D0D0D"/>
                </a:solidFill>
                <a:highlight>
                  <a:srgbClr val="FFFFFF"/>
                </a:highlight>
                <a:latin typeface="Times New Roman"/>
                <a:ea typeface="Times New Roman"/>
                <a:cs typeface="Times New Roman"/>
                <a:sym typeface="Times New Roman"/>
              </a:rPr>
              <a:t>The model generates novel science fiction concepts by combining existing ideas. Leveraging LSTM neural networks, it seamlessly blends themes, inspiring creativity and offering a continuous stream of imaginative possibilities within the genre.</a:t>
            </a:r>
            <a:endParaRPr sz="2100">
              <a:solidFill>
                <a:srgbClr val="0D0D0D"/>
              </a:solidFill>
              <a:highlight>
                <a:srgbClr val="FFFFFF"/>
              </a:highlight>
              <a:latin typeface="Times New Roman"/>
              <a:ea typeface="Times New Roman"/>
              <a:cs typeface="Times New Roman"/>
              <a:sym typeface="Times New Roman"/>
            </a:endParaRPr>
          </a:p>
        </p:txBody>
      </p:sp>
      <p:pic>
        <p:nvPicPr>
          <p:cNvPr id="205" name="Google Shape;205;p10"/>
          <p:cNvPicPr preferRelativeResize="0"/>
          <p:nvPr/>
        </p:nvPicPr>
        <p:blipFill>
          <a:blip r:embed="rId4">
            <a:alphaModFix/>
          </a:blip>
          <a:stretch>
            <a:fillRect/>
          </a:stretch>
        </p:blipFill>
        <p:spPr>
          <a:xfrm>
            <a:off x="1397200" y="3123950"/>
            <a:ext cx="7012975" cy="269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0" y="7620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2"/>
          <p:cNvSpPr txBox="1"/>
          <p:nvPr>
            <p:ph type="title"/>
          </p:nvPr>
        </p:nvSpPr>
        <p:spPr>
          <a:xfrm>
            <a:off x="633775" y="253350"/>
            <a:ext cx="5624100" cy="209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0" lang="en-US" sz="4500">
                <a:solidFill>
                  <a:srgbClr val="1F1F1F"/>
                </a:solidFill>
                <a:highlight>
                  <a:srgbClr val="FFFFFF"/>
                </a:highlight>
                <a:latin typeface="Georgia"/>
                <a:ea typeface="Georgia"/>
                <a:cs typeface="Georgia"/>
                <a:sym typeface="Georgia"/>
              </a:rPr>
              <a:t>SciFiGen: Generating Science Fiction Concepts with AI</a:t>
            </a:r>
            <a:endParaRPr b="0" sz="4500">
              <a:latin typeface="Georgia"/>
              <a:ea typeface="Georgia"/>
              <a:cs typeface="Georgia"/>
              <a:sym typeface="Georgia"/>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88" name="Google Shape;88;p2"/>
          <p:cNvPicPr preferRelativeResize="0"/>
          <p:nvPr/>
        </p:nvPicPr>
        <p:blipFill>
          <a:blip r:embed="rId5">
            <a:alphaModFix/>
          </a:blip>
          <a:stretch>
            <a:fillRect/>
          </a:stretch>
        </p:blipFill>
        <p:spPr>
          <a:xfrm>
            <a:off x="5580375" y="2169961"/>
            <a:ext cx="4533900" cy="304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lnSpc>
                <a:spcPct val="115005"/>
              </a:lnSpc>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l">
              <a:lnSpc>
                <a:spcPct val="115005"/>
              </a:lnSpc>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406400" lvl="8" marL="4114800" rtl="0" algn="l">
              <a:lnSpc>
                <a:spcPct val="115005"/>
              </a:lnSpc>
              <a:spcBef>
                <a:spcPts val="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Problem Statement</a:t>
            </a:r>
            <a:endParaRPr sz="2800">
              <a:solidFill>
                <a:schemeClr val="dk1"/>
              </a:solidFill>
              <a:latin typeface="Times New Roman"/>
              <a:ea typeface="Times New Roman"/>
              <a:cs typeface="Times New Roman"/>
              <a:sym typeface="Times New Roman"/>
            </a:endParaRPr>
          </a:p>
          <a:p>
            <a:pPr indent="0" lvl="0" marL="4114800" rtl="0" algn="l">
              <a:lnSpc>
                <a:spcPct val="115005"/>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406400" lvl="8" marL="4114800" rtl="0" algn="l">
              <a:lnSpc>
                <a:spcPct val="115005"/>
              </a:lnSpc>
              <a:spcBef>
                <a:spcPts val="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Project Overview</a:t>
            </a:r>
            <a:endParaRPr sz="2800">
              <a:solidFill>
                <a:schemeClr val="dk1"/>
              </a:solidFill>
              <a:latin typeface="Times New Roman"/>
              <a:ea typeface="Times New Roman"/>
              <a:cs typeface="Times New Roman"/>
              <a:sym typeface="Times New Roman"/>
            </a:endParaRPr>
          </a:p>
          <a:p>
            <a:pPr indent="0" lvl="0" marL="4114800" rtl="0" algn="l">
              <a:lnSpc>
                <a:spcPct val="115005"/>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406400" lvl="8" marL="4114800" rtl="0" algn="l">
              <a:lnSpc>
                <a:spcPct val="115005"/>
              </a:lnSpc>
              <a:spcBef>
                <a:spcPts val="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End Users</a:t>
            </a:r>
            <a:endParaRPr sz="2800">
              <a:solidFill>
                <a:schemeClr val="dk1"/>
              </a:solidFill>
              <a:latin typeface="Times New Roman"/>
              <a:ea typeface="Times New Roman"/>
              <a:cs typeface="Times New Roman"/>
              <a:sym typeface="Times New Roman"/>
            </a:endParaRPr>
          </a:p>
          <a:p>
            <a:pPr indent="0" lvl="0" marL="4114800" rtl="0" algn="l">
              <a:lnSpc>
                <a:spcPct val="115005"/>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406400" lvl="8" marL="4114800" rtl="0" algn="l">
              <a:lnSpc>
                <a:spcPct val="115005"/>
              </a:lnSpc>
              <a:spcBef>
                <a:spcPts val="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Value Proposition</a:t>
            </a:r>
            <a:endParaRPr sz="2800">
              <a:solidFill>
                <a:schemeClr val="dk1"/>
              </a:solidFill>
              <a:latin typeface="Times New Roman"/>
              <a:ea typeface="Times New Roman"/>
              <a:cs typeface="Times New Roman"/>
              <a:sym typeface="Times New Roman"/>
            </a:endParaRPr>
          </a:p>
          <a:p>
            <a:pPr indent="-406400" lvl="0" marL="457200" rtl="0" algn="l">
              <a:lnSpc>
                <a:spcPct val="115005"/>
              </a:lnSpc>
              <a:spcBef>
                <a:spcPts val="0"/>
              </a:spcBef>
              <a:spcAft>
                <a:spcPts val="0"/>
              </a:spcAft>
              <a:buClr>
                <a:schemeClr val="dk1"/>
              </a:buClr>
              <a:buSzPts val="2800"/>
              <a:buFont typeface="Times New Roman"/>
              <a:buChar char="●"/>
            </a:pPr>
            <a:r>
              <a:t/>
            </a:r>
            <a:endParaRPr b="1" sz="2800">
              <a:solidFill>
                <a:schemeClr val="dk1"/>
              </a:solidFill>
              <a:latin typeface="Times New Roman"/>
              <a:ea typeface="Times New Roman"/>
              <a:cs typeface="Times New Roman"/>
              <a:sym typeface="Times New Roman"/>
            </a:endParaRPr>
          </a:p>
          <a:p>
            <a:pPr indent="-406400" lvl="8" marL="4114800" rtl="0" algn="l">
              <a:lnSpc>
                <a:spcPct val="115005"/>
              </a:lnSpc>
              <a:spcBef>
                <a:spcPts val="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Solution</a:t>
            </a:r>
            <a:endParaRPr sz="2800">
              <a:solidFill>
                <a:schemeClr val="dk1"/>
              </a:solidFill>
              <a:latin typeface="Times New Roman"/>
              <a:ea typeface="Times New Roman"/>
              <a:cs typeface="Times New Roman"/>
              <a:sym typeface="Times New Roman"/>
            </a:endParaRPr>
          </a:p>
          <a:p>
            <a:pPr indent="-406400" lvl="0" marL="457200" rtl="0" algn="l">
              <a:lnSpc>
                <a:spcPct val="115005"/>
              </a:lnSpc>
              <a:spcBef>
                <a:spcPts val="0"/>
              </a:spcBef>
              <a:spcAft>
                <a:spcPts val="0"/>
              </a:spcAft>
              <a:buClr>
                <a:schemeClr val="dk1"/>
              </a:buClr>
              <a:buSzPts val="2800"/>
              <a:buFont typeface="Times"/>
              <a:buChar char="●"/>
            </a:pPr>
            <a:r>
              <a:t/>
            </a:r>
            <a:endParaRPr b="1" sz="2800">
              <a:solidFill>
                <a:schemeClr val="dk1"/>
              </a:solidFill>
              <a:latin typeface="Times"/>
              <a:ea typeface="Times"/>
              <a:cs typeface="Times"/>
              <a:sym typeface="Times"/>
            </a:endParaRPr>
          </a:p>
          <a:p>
            <a:pPr indent="-406400" lvl="8" marL="4114800" rtl="0" algn="l">
              <a:lnSpc>
                <a:spcPct val="115005"/>
              </a:lnSpc>
              <a:spcBef>
                <a:spcPts val="0"/>
              </a:spcBef>
              <a:spcAft>
                <a:spcPts val="0"/>
              </a:spcAft>
              <a:buClr>
                <a:schemeClr val="dk1"/>
              </a:buClr>
              <a:buSzPts val="2800"/>
              <a:buFont typeface="Times"/>
              <a:buChar char="■"/>
            </a:pPr>
            <a:r>
              <a:rPr b="1" lang="en-US" sz="2800">
                <a:solidFill>
                  <a:schemeClr val="dk1"/>
                </a:solidFill>
                <a:latin typeface="Times"/>
                <a:ea typeface="Times"/>
                <a:cs typeface="Times"/>
                <a:sym typeface="Times"/>
              </a:rPr>
              <a:t>Modelling</a:t>
            </a:r>
            <a:endParaRPr sz="2800"/>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3" name="Google Shape;113;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1" name="Google Shape;121;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4"/>
          <p:cNvSpPr txBox="1"/>
          <p:nvPr>
            <p:ph type="title"/>
          </p:nvPr>
        </p:nvSpPr>
        <p:spPr>
          <a:xfrm>
            <a:off x="834076" y="575050"/>
            <a:ext cx="8371500" cy="901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5750"/>
              <a:t>PROBLEM	  STATEMENT</a:t>
            </a:r>
            <a:endParaRPr sz="5750"/>
          </a:p>
        </p:txBody>
      </p:sp>
      <p:pic>
        <p:nvPicPr>
          <p:cNvPr id="124" name="Google Shape;124;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7" name="Google Shape;127;p4"/>
          <p:cNvSpPr txBox="1"/>
          <p:nvPr/>
        </p:nvSpPr>
        <p:spPr>
          <a:xfrm>
            <a:off x="514825" y="1575225"/>
            <a:ext cx="7476600" cy="38790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n-US" sz="3000">
                <a:solidFill>
                  <a:srgbClr val="0D0D0D"/>
                </a:solidFill>
                <a:highlight>
                  <a:srgbClr val="FFFFFF"/>
                </a:highlight>
                <a:latin typeface="Times New Roman"/>
                <a:ea typeface="Times New Roman"/>
                <a:cs typeface="Times New Roman"/>
                <a:sym typeface="Times New Roman"/>
              </a:rPr>
              <a:t>The challenge lies in generating original and captivating science fiction concepts efficiently. Existing methods often yield generic or disjointed ideas. SciFiGen addresses this by leveraging AI to provide diverse and cohesive prompts, inspiring writers and designers to explore new realms of imagination and create compelling narratives effortlessly.</a:t>
            </a:r>
            <a:endParaRPr sz="30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5" name="Google Shape;135;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5"/>
          <p:cNvSpPr txBox="1"/>
          <p:nvPr>
            <p:ph type="title"/>
          </p:nvPr>
        </p:nvSpPr>
        <p:spPr>
          <a:xfrm>
            <a:off x="739775" y="353475"/>
            <a:ext cx="8408100" cy="9480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6050">
                <a:latin typeface="Times New Roman"/>
                <a:ea typeface="Times New Roman"/>
                <a:cs typeface="Times New Roman"/>
                <a:sym typeface="Times New Roman"/>
              </a:rPr>
              <a:t>PROJECT	 OVERVIEW</a:t>
            </a:r>
            <a:endParaRPr sz="6050">
              <a:latin typeface="Times New Roman"/>
              <a:ea typeface="Times New Roman"/>
              <a:cs typeface="Times New Roman"/>
              <a:sym typeface="Times New Roman"/>
            </a:endParaRPr>
          </a:p>
        </p:txBody>
      </p:sp>
      <p:pic>
        <p:nvPicPr>
          <p:cNvPr id="138" name="Google Shape;138;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1" name="Google Shape;141;p5"/>
          <p:cNvSpPr txBox="1"/>
          <p:nvPr/>
        </p:nvSpPr>
        <p:spPr>
          <a:xfrm>
            <a:off x="1118050" y="2151525"/>
            <a:ext cx="8029800" cy="34170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n-US" sz="3000">
                <a:solidFill>
                  <a:srgbClr val="0D0D0D"/>
                </a:solidFill>
                <a:highlight>
                  <a:srgbClr val="FFFFFF"/>
                </a:highlight>
                <a:latin typeface="Times New Roman"/>
                <a:ea typeface="Times New Roman"/>
                <a:cs typeface="Times New Roman"/>
                <a:sym typeface="Times New Roman"/>
              </a:rPr>
              <a:t>This project utilizes LSTM neural networks to generate novel science fiction concepts. It preprocesses text data, trains the model, and then randomly combines existing concepts to create new ones. By leveraging AI, it fosters creativity and exploration in the realm of sci-fi, inspiring imaginative storytelling and world-building.</a:t>
            </a:r>
            <a:endParaRPr sz="30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Google Shape;149;p6"/>
          <p:cNvSpPr txBox="1"/>
          <p:nvPr>
            <p:ph type="title"/>
          </p:nvPr>
        </p:nvSpPr>
        <p:spPr>
          <a:xfrm>
            <a:off x="699450" y="284300"/>
            <a:ext cx="8955600" cy="724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600">
                <a:latin typeface="Times New Roman"/>
                <a:ea typeface="Times New Roman"/>
                <a:cs typeface="Times New Roman"/>
                <a:sym typeface="Times New Roman"/>
              </a:rPr>
              <a:t>WHO ARE THE END USERS?</a:t>
            </a:r>
            <a:endParaRPr sz="4600">
              <a:latin typeface="Times New Roman"/>
              <a:ea typeface="Times New Roman"/>
              <a:cs typeface="Times New Roman"/>
              <a:sym typeface="Times New Roman"/>
            </a:endParaRPr>
          </a:p>
        </p:txBody>
      </p:sp>
      <p:pic>
        <p:nvPicPr>
          <p:cNvPr id="150" name="Google Shape;150;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3" name="Google Shape;153;p6"/>
          <p:cNvSpPr txBox="1"/>
          <p:nvPr/>
        </p:nvSpPr>
        <p:spPr>
          <a:xfrm>
            <a:off x="699450" y="1206688"/>
            <a:ext cx="8955600" cy="45522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rgbClr val="0D0D0D"/>
              </a:buClr>
              <a:buSzPts val="2500"/>
              <a:buFont typeface="Times New Roman"/>
              <a:buChar char="●"/>
            </a:pPr>
            <a:r>
              <a:rPr b="1" lang="en-US" sz="2500">
                <a:solidFill>
                  <a:srgbClr val="0D0D0D"/>
                </a:solidFill>
                <a:highlight>
                  <a:srgbClr val="FFFFFF"/>
                </a:highlight>
                <a:latin typeface="Times New Roman"/>
                <a:ea typeface="Times New Roman"/>
                <a:cs typeface="Times New Roman"/>
                <a:sym typeface="Times New Roman"/>
              </a:rPr>
              <a:t>Writers</a:t>
            </a:r>
            <a:r>
              <a:rPr lang="en-US" sz="2500">
                <a:solidFill>
                  <a:srgbClr val="0D0D0D"/>
                </a:solidFill>
                <a:highlight>
                  <a:srgbClr val="FFFFFF"/>
                </a:highlight>
                <a:latin typeface="Times New Roman"/>
                <a:ea typeface="Times New Roman"/>
                <a:cs typeface="Times New Roman"/>
                <a:sym typeface="Times New Roman"/>
              </a:rPr>
              <a:t> seeking inspiration for science fiction stories or novels.</a:t>
            </a:r>
            <a:endParaRPr sz="2500">
              <a:solidFill>
                <a:srgbClr val="0D0D0D"/>
              </a:solidFill>
              <a:highlight>
                <a:srgbClr val="FFFFFF"/>
              </a:highlight>
              <a:latin typeface="Times New Roman"/>
              <a:ea typeface="Times New Roman"/>
              <a:cs typeface="Times New Roman"/>
              <a:sym typeface="Times New Roman"/>
            </a:endParaRPr>
          </a:p>
          <a:p>
            <a:pPr indent="-387350" lvl="0" marL="457200" rtl="0" algn="l">
              <a:lnSpc>
                <a:spcPct val="115000"/>
              </a:lnSpc>
              <a:spcBef>
                <a:spcPts val="0"/>
              </a:spcBef>
              <a:spcAft>
                <a:spcPts val="0"/>
              </a:spcAft>
              <a:buClr>
                <a:srgbClr val="0D0D0D"/>
              </a:buClr>
              <a:buSzPts val="2500"/>
              <a:buFont typeface="Times New Roman"/>
              <a:buChar char="●"/>
            </a:pPr>
            <a:r>
              <a:rPr b="1" lang="en-US" sz="2500">
                <a:solidFill>
                  <a:srgbClr val="0D0D0D"/>
                </a:solidFill>
                <a:highlight>
                  <a:srgbClr val="FFFFFF"/>
                </a:highlight>
                <a:latin typeface="Times New Roman"/>
                <a:ea typeface="Times New Roman"/>
                <a:cs typeface="Times New Roman"/>
                <a:sym typeface="Times New Roman"/>
              </a:rPr>
              <a:t>Game designers</a:t>
            </a:r>
            <a:r>
              <a:rPr lang="en-US" sz="2500">
                <a:solidFill>
                  <a:srgbClr val="0D0D0D"/>
                </a:solidFill>
                <a:highlight>
                  <a:srgbClr val="FFFFFF"/>
                </a:highlight>
                <a:latin typeface="Times New Roman"/>
                <a:ea typeface="Times New Roman"/>
                <a:cs typeface="Times New Roman"/>
                <a:sym typeface="Times New Roman"/>
              </a:rPr>
              <a:t> looking for new concepts for sci-fi games or virtual worlds.</a:t>
            </a:r>
            <a:endParaRPr sz="2500">
              <a:solidFill>
                <a:srgbClr val="0D0D0D"/>
              </a:solidFill>
              <a:highlight>
                <a:srgbClr val="FFFFFF"/>
              </a:highlight>
              <a:latin typeface="Times New Roman"/>
              <a:ea typeface="Times New Roman"/>
              <a:cs typeface="Times New Roman"/>
              <a:sym typeface="Times New Roman"/>
            </a:endParaRPr>
          </a:p>
          <a:p>
            <a:pPr indent="-387350" lvl="0" marL="457200" rtl="0" algn="l">
              <a:lnSpc>
                <a:spcPct val="115000"/>
              </a:lnSpc>
              <a:spcBef>
                <a:spcPts val="0"/>
              </a:spcBef>
              <a:spcAft>
                <a:spcPts val="0"/>
              </a:spcAft>
              <a:buClr>
                <a:srgbClr val="0D0D0D"/>
              </a:buClr>
              <a:buSzPts val="2500"/>
              <a:buFont typeface="Times New Roman"/>
              <a:buChar char="●"/>
            </a:pPr>
            <a:r>
              <a:rPr b="1" lang="en-US" sz="2500">
                <a:solidFill>
                  <a:srgbClr val="0D0D0D"/>
                </a:solidFill>
                <a:highlight>
                  <a:srgbClr val="FFFFFF"/>
                </a:highlight>
                <a:latin typeface="Times New Roman"/>
                <a:ea typeface="Times New Roman"/>
                <a:cs typeface="Times New Roman"/>
                <a:sym typeface="Times New Roman"/>
              </a:rPr>
              <a:t>Filmmakers</a:t>
            </a:r>
            <a:r>
              <a:rPr lang="en-US" sz="2500">
                <a:solidFill>
                  <a:srgbClr val="0D0D0D"/>
                </a:solidFill>
                <a:highlight>
                  <a:srgbClr val="FFFFFF"/>
                </a:highlight>
                <a:latin typeface="Times New Roman"/>
                <a:ea typeface="Times New Roman"/>
                <a:cs typeface="Times New Roman"/>
                <a:sym typeface="Times New Roman"/>
              </a:rPr>
              <a:t> interested in developing science fiction movies or series.</a:t>
            </a:r>
            <a:endParaRPr sz="2500">
              <a:solidFill>
                <a:srgbClr val="0D0D0D"/>
              </a:solidFill>
              <a:highlight>
                <a:srgbClr val="FFFFFF"/>
              </a:highlight>
              <a:latin typeface="Times New Roman"/>
              <a:ea typeface="Times New Roman"/>
              <a:cs typeface="Times New Roman"/>
              <a:sym typeface="Times New Roman"/>
            </a:endParaRPr>
          </a:p>
          <a:p>
            <a:pPr indent="-387350" lvl="0" marL="457200" rtl="0" algn="l">
              <a:lnSpc>
                <a:spcPct val="115000"/>
              </a:lnSpc>
              <a:spcBef>
                <a:spcPts val="0"/>
              </a:spcBef>
              <a:spcAft>
                <a:spcPts val="0"/>
              </a:spcAft>
              <a:buClr>
                <a:srgbClr val="0D0D0D"/>
              </a:buClr>
              <a:buSzPts val="2500"/>
              <a:buFont typeface="Times New Roman"/>
              <a:buChar char="●"/>
            </a:pPr>
            <a:r>
              <a:rPr b="1" lang="en-US" sz="2500">
                <a:solidFill>
                  <a:srgbClr val="0D0D0D"/>
                </a:solidFill>
                <a:highlight>
                  <a:srgbClr val="FFFFFF"/>
                </a:highlight>
                <a:latin typeface="Times New Roman"/>
                <a:ea typeface="Times New Roman"/>
                <a:cs typeface="Times New Roman"/>
                <a:sym typeface="Times New Roman"/>
              </a:rPr>
              <a:t>Enthusiasts</a:t>
            </a:r>
            <a:r>
              <a:rPr lang="en-US" sz="2500">
                <a:solidFill>
                  <a:srgbClr val="0D0D0D"/>
                </a:solidFill>
                <a:highlight>
                  <a:srgbClr val="FFFFFF"/>
                </a:highlight>
                <a:latin typeface="Times New Roman"/>
                <a:ea typeface="Times New Roman"/>
                <a:cs typeface="Times New Roman"/>
                <a:sym typeface="Times New Roman"/>
              </a:rPr>
              <a:t> and </a:t>
            </a:r>
            <a:r>
              <a:rPr b="1" lang="en-US" sz="2500">
                <a:solidFill>
                  <a:srgbClr val="0D0D0D"/>
                </a:solidFill>
                <a:highlight>
                  <a:srgbClr val="FFFFFF"/>
                </a:highlight>
                <a:latin typeface="Times New Roman"/>
                <a:ea typeface="Times New Roman"/>
                <a:cs typeface="Times New Roman"/>
                <a:sym typeface="Times New Roman"/>
              </a:rPr>
              <a:t>fans</a:t>
            </a:r>
            <a:r>
              <a:rPr lang="en-US" sz="2500">
                <a:solidFill>
                  <a:srgbClr val="0D0D0D"/>
                </a:solidFill>
                <a:highlight>
                  <a:srgbClr val="FFFFFF"/>
                </a:highlight>
                <a:latin typeface="Times New Roman"/>
                <a:ea typeface="Times New Roman"/>
                <a:cs typeface="Times New Roman"/>
                <a:sym typeface="Times New Roman"/>
              </a:rPr>
              <a:t> of the science fiction genre seeking new ideas and concepts for personal enjoyment or discussion.</a:t>
            </a:r>
            <a:endParaRPr sz="2500">
              <a:solidFill>
                <a:srgbClr val="0D0D0D"/>
              </a:solidFill>
              <a:highlight>
                <a:srgbClr val="FFFFFF"/>
              </a:highlight>
              <a:latin typeface="Times New Roman"/>
              <a:ea typeface="Times New Roman"/>
              <a:cs typeface="Times New Roman"/>
              <a:sym typeface="Times New Roman"/>
            </a:endParaRPr>
          </a:p>
          <a:p>
            <a:pPr indent="-387350" lvl="0" marL="457200" rtl="0" algn="l">
              <a:lnSpc>
                <a:spcPct val="115000"/>
              </a:lnSpc>
              <a:spcBef>
                <a:spcPts val="0"/>
              </a:spcBef>
              <a:spcAft>
                <a:spcPts val="0"/>
              </a:spcAft>
              <a:buClr>
                <a:srgbClr val="0D0D0D"/>
              </a:buClr>
              <a:buSzPts val="2500"/>
              <a:buFont typeface="Times New Roman"/>
              <a:buChar char="●"/>
            </a:pPr>
            <a:r>
              <a:rPr b="1" lang="en-US" sz="2500">
                <a:solidFill>
                  <a:srgbClr val="0D0D0D"/>
                </a:solidFill>
                <a:highlight>
                  <a:srgbClr val="FFFFFF"/>
                </a:highlight>
                <a:latin typeface="Times New Roman"/>
                <a:ea typeface="Times New Roman"/>
                <a:cs typeface="Times New Roman"/>
                <a:sym typeface="Times New Roman"/>
              </a:rPr>
              <a:t>Creative professionals</a:t>
            </a:r>
            <a:r>
              <a:rPr lang="en-US" sz="2500">
                <a:solidFill>
                  <a:srgbClr val="0D0D0D"/>
                </a:solidFill>
                <a:highlight>
                  <a:srgbClr val="FFFFFF"/>
                </a:highlight>
                <a:latin typeface="Times New Roman"/>
                <a:ea typeface="Times New Roman"/>
                <a:cs typeface="Times New Roman"/>
                <a:sym typeface="Times New Roman"/>
              </a:rPr>
              <a:t> in fields such as art, graphic design, or animation, who may draw inspiration from the generated concepts for their projects.</a:t>
            </a:r>
            <a:endParaRPr sz="25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9" name="Google Shape;15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7"/>
          <p:cNvSpPr txBox="1"/>
          <p:nvPr>
            <p:ph type="title"/>
          </p:nvPr>
        </p:nvSpPr>
        <p:spPr>
          <a:xfrm>
            <a:off x="558175" y="261250"/>
            <a:ext cx="104799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3" name="Google Shape;163;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6" name="Google Shape;166;p7"/>
          <p:cNvSpPr txBox="1"/>
          <p:nvPr/>
        </p:nvSpPr>
        <p:spPr>
          <a:xfrm>
            <a:off x="2695563" y="1042725"/>
            <a:ext cx="78723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0D0D0D"/>
                </a:solidFill>
                <a:highlight>
                  <a:srgbClr val="FFFFFF"/>
                </a:highlight>
                <a:latin typeface="Times New Roman"/>
                <a:ea typeface="Times New Roman"/>
                <a:cs typeface="Times New Roman"/>
                <a:sym typeface="Times New Roman"/>
              </a:rPr>
              <a:t>Harnessing LSTM neural networks, the solution generates fresh science fiction concepts, sparking creativity and innovation. By seamlessly combining existing ideas, it offers writers and enthusiasts an efficient tool to explore the vast possibilities of the genre.</a:t>
            </a:r>
            <a:r>
              <a:rPr lang="en-US" sz="2400">
                <a:solidFill>
                  <a:schemeClr val="dk1"/>
                </a:solidFill>
                <a:latin typeface="Times New Roman"/>
                <a:ea typeface="Times New Roman"/>
                <a:cs typeface="Times New Roman"/>
                <a:sym typeface="Times New Roman"/>
              </a:rPr>
              <a:t>This solution offers several key value propositions: </a:t>
            </a:r>
            <a:endParaRPr sz="2400">
              <a:latin typeface="Times New Roman"/>
              <a:ea typeface="Times New Roman"/>
              <a:cs typeface="Times New Roman"/>
              <a:sym typeface="Times New Roman"/>
            </a:endParaRPr>
          </a:p>
        </p:txBody>
      </p:sp>
      <p:sp>
        <p:nvSpPr>
          <p:cNvPr id="167" name="Google Shape;167;p7"/>
          <p:cNvSpPr txBox="1"/>
          <p:nvPr/>
        </p:nvSpPr>
        <p:spPr>
          <a:xfrm>
            <a:off x="3707850" y="3566475"/>
            <a:ext cx="4776300" cy="20811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rgbClr val="0D0D0D"/>
              </a:buClr>
              <a:buSzPts val="2200"/>
              <a:buFont typeface="Times New Roman"/>
              <a:buChar char="●"/>
            </a:pPr>
            <a:r>
              <a:rPr lang="en-US" sz="2200">
                <a:solidFill>
                  <a:srgbClr val="0D0D0D"/>
                </a:solidFill>
                <a:highlight>
                  <a:srgbClr val="FFFFFF"/>
                </a:highlight>
                <a:latin typeface="Times New Roman"/>
                <a:ea typeface="Times New Roman"/>
                <a:cs typeface="Times New Roman"/>
                <a:sym typeface="Times New Roman"/>
              </a:rPr>
              <a:t>Efficient concept generation</a:t>
            </a:r>
            <a:endParaRPr sz="2200">
              <a:solidFill>
                <a:srgbClr val="0D0D0D"/>
              </a:solidFill>
              <a:highlight>
                <a:srgbClr val="FFFFFF"/>
              </a:highlight>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D0D0D"/>
              </a:buClr>
              <a:buSzPts val="2200"/>
              <a:buFont typeface="Times New Roman"/>
              <a:buChar char="●"/>
            </a:pPr>
            <a:r>
              <a:rPr lang="en-US" sz="2200">
                <a:solidFill>
                  <a:srgbClr val="0D0D0D"/>
                </a:solidFill>
                <a:highlight>
                  <a:srgbClr val="FFFFFF"/>
                </a:highlight>
                <a:latin typeface="Times New Roman"/>
                <a:ea typeface="Times New Roman"/>
                <a:cs typeface="Times New Roman"/>
                <a:sym typeface="Times New Roman"/>
              </a:rPr>
              <a:t>Inspires creativity</a:t>
            </a:r>
            <a:endParaRPr sz="2200">
              <a:solidFill>
                <a:srgbClr val="0D0D0D"/>
              </a:solidFill>
              <a:highlight>
                <a:srgbClr val="FFFFFF"/>
              </a:highlight>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D0D0D"/>
              </a:buClr>
              <a:buSzPts val="2200"/>
              <a:buFont typeface="Times New Roman"/>
              <a:buChar char="●"/>
            </a:pPr>
            <a:r>
              <a:rPr lang="en-US" sz="2200">
                <a:solidFill>
                  <a:srgbClr val="0D0D0D"/>
                </a:solidFill>
                <a:highlight>
                  <a:srgbClr val="FFFFFF"/>
                </a:highlight>
                <a:latin typeface="Times New Roman"/>
                <a:ea typeface="Times New Roman"/>
                <a:cs typeface="Times New Roman"/>
                <a:sym typeface="Times New Roman"/>
              </a:rPr>
              <a:t>Expands imagination</a:t>
            </a:r>
            <a:endParaRPr sz="2200">
              <a:solidFill>
                <a:srgbClr val="0D0D0D"/>
              </a:solidFill>
              <a:highlight>
                <a:srgbClr val="FFFFFF"/>
              </a:highlight>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D0D0D"/>
              </a:buClr>
              <a:buSzPts val="2200"/>
              <a:buFont typeface="Times New Roman"/>
              <a:buChar char="●"/>
            </a:pPr>
            <a:r>
              <a:rPr lang="en-US" sz="2200">
                <a:solidFill>
                  <a:srgbClr val="0D0D0D"/>
                </a:solidFill>
                <a:highlight>
                  <a:srgbClr val="FFFFFF"/>
                </a:highlight>
                <a:latin typeface="Times New Roman"/>
                <a:ea typeface="Times New Roman"/>
                <a:cs typeface="Times New Roman"/>
                <a:sym typeface="Times New Roman"/>
              </a:rPr>
              <a:t>Enhances productivity</a:t>
            </a:r>
            <a:endParaRPr sz="2200">
              <a:solidFill>
                <a:srgbClr val="0D0D0D"/>
              </a:solidFill>
              <a:highlight>
                <a:srgbClr val="FFFFFF"/>
              </a:highlight>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D0D0D"/>
              </a:buClr>
              <a:buSzPts val="2200"/>
              <a:buFont typeface="Times New Roman"/>
              <a:buChar char="●"/>
            </a:pPr>
            <a:r>
              <a:rPr lang="en-US" sz="2200">
                <a:solidFill>
                  <a:srgbClr val="0D0D0D"/>
                </a:solidFill>
                <a:highlight>
                  <a:srgbClr val="FFFFFF"/>
                </a:highlight>
                <a:latin typeface="Times New Roman"/>
                <a:ea typeface="Times New Roman"/>
                <a:cs typeface="Times New Roman"/>
                <a:sym typeface="Times New Roman"/>
              </a:rPr>
              <a:t>Fosters collaboration</a:t>
            </a:r>
            <a:endParaRPr sz="22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4" name="Google Shape;17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6" name="Google Shape;176;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8"/>
          <p:cNvSpPr txBox="1"/>
          <p:nvPr>
            <p:ph type="title"/>
          </p:nvPr>
        </p:nvSpPr>
        <p:spPr>
          <a:xfrm>
            <a:off x="752475" y="286100"/>
            <a:ext cx="8729700" cy="6630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00">
                <a:latin typeface="Times New Roman"/>
                <a:ea typeface="Times New Roman"/>
                <a:cs typeface="Times New Roman"/>
                <a:sym typeface="Times New Roman"/>
              </a:rPr>
              <a:t>THE WOW IN YOUR SOLUTION</a:t>
            </a:r>
            <a:endParaRPr sz="4200">
              <a:latin typeface="Times New Roman"/>
              <a:ea typeface="Times New Roman"/>
              <a:cs typeface="Times New Roman"/>
              <a:sym typeface="Times New Roman"/>
            </a:endParaRPr>
          </a:p>
        </p:txBody>
      </p:sp>
      <p:sp>
        <p:nvSpPr>
          <p:cNvPr id="178" name="Google Shape;178;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79" name="Google Shape;179;p8"/>
          <p:cNvSpPr txBox="1"/>
          <p:nvPr/>
        </p:nvSpPr>
        <p:spPr>
          <a:xfrm>
            <a:off x="2385875" y="1298600"/>
            <a:ext cx="7591800" cy="4340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000">
                <a:solidFill>
                  <a:srgbClr val="0D0D0D"/>
                </a:solidFill>
                <a:highlight>
                  <a:srgbClr val="FFFFFF"/>
                </a:highlight>
                <a:latin typeface="Times New Roman"/>
                <a:ea typeface="Times New Roman"/>
                <a:cs typeface="Times New Roman"/>
                <a:sym typeface="Times New Roman"/>
              </a:rPr>
              <a:t>The wow factor in this solution lies in its ability to seamlessly blend existing science fiction concepts using LSTM neural networks, resulting in the creation of entirely new and captivating ideas. By leveraging AI technology, it offers an endless stream of imaginative concepts, inspiring writers and designers to explore uncharted territories within the genre with ease and efficiency.</a:t>
            </a:r>
            <a:endParaRPr sz="3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6" name="Google Shape;186;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7" name="Google Shape;187;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8" name="Google Shape;188;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9"/>
          <p:cNvSpPr txBox="1"/>
          <p:nvPr/>
        </p:nvSpPr>
        <p:spPr>
          <a:xfrm>
            <a:off x="739775" y="1367850"/>
            <a:ext cx="9756600" cy="4715100"/>
          </a:xfrm>
          <a:prstGeom prst="rect">
            <a:avLst/>
          </a:prstGeom>
          <a:noFill/>
          <a:ln>
            <a:noFill/>
          </a:ln>
        </p:spPr>
        <p:txBody>
          <a:bodyPr anchorCtr="0" anchor="t" bIns="0" lIns="0" spcFirstLastPara="1" rIns="0" wrap="square" tIns="12700">
            <a:spAutoFit/>
          </a:bodyPr>
          <a:lstStyle/>
          <a:p>
            <a:pPr indent="-387350" lvl="0" marL="457200" rtl="0" algn="l">
              <a:lnSpc>
                <a:spcPct val="115000"/>
              </a:lnSpc>
              <a:spcBef>
                <a:spcPts val="0"/>
              </a:spcBef>
              <a:spcAft>
                <a:spcPts val="0"/>
              </a:spcAft>
              <a:buClr>
                <a:srgbClr val="0D0D0D"/>
              </a:buClr>
              <a:buSzPts val="2500"/>
              <a:buFont typeface="Times New Roman"/>
              <a:buAutoNum type="arabicPeriod"/>
            </a:pPr>
            <a:r>
              <a:rPr b="1" lang="en-US" sz="2500">
                <a:solidFill>
                  <a:srgbClr val="0D0D0D"/>
                </a:solidFill>
                <a:highlight>
                  <a:srgbClr val="FFFFFF"/>
                </a:highlight>
                <a:latin typeface="Times New Roman"/>
                <a:ea typeface="Times New Roman"/>
                <a:cs typeface="Times New Roman"/>
                <a:sym typeface="Times New Roman"/>
              </a:rPr>
              <a:t>Neural Network Architecture:</a:t>
            </a:r>
            <a:endParaRPr b="1" sz="2500">
              <a:solidFill>
                <a:srgbClr val="0D0D0D"/>
              </a:solidFill>
              <a:highlight>
                <a:srgbClr val="FFFFFF"/>
              </a:highlight>
              <a:latin typeface="Times New Roman"/>
              <a:ea typeface="Times New Roman"/>
              <a:cs typeface="Times New Roman"/>
              <a:sym typeface="Times New Roman"/>
            </a:endParaRPr>
          </a:p>
          <a:p>
            <a:pPr indent="-387350" lvl="1" marL="914400" rtl="0" algn="l">
              <a:lnSpc>
                <a:spcPct val="115000"/>
              </a:lnSpc>
              <a:spcBef>
                <a:spcPts val="0"/>
              </a:spcBef>
              <a:spcAft>
                <a:spcPts val="0"/>
              </a:spcAft>
              <a:buClr>
                <a:srgbClr val="0D0D0D"/>
              </a:buClr>
              <a:buSzPts val="2500"/>
              <a:buFont typeface="Times New Roman"/>
              <a:buAutoNum type="alphaLcPeriod"/>
            </a:pPr>
            <a:r>
              <a:rPr lang="en-US" sz="2500">
                <a:solidFill>
                  <a:srgbClr val="0D0D0D"/>
                </a:solidFill>
                <a:highlight>
                  <a:srgbClr val="FFFFFF"/>
                </a:highlight>
                <a:latin typeface="Times New Roman"/>
                <a:ea typeface="Times New Roman"/>
                <a:cs typeface="Times New Roman"/>
                <a:sym typeface="Times New Roman"/>
              </a:rPr>
              <a:t>Incorporates LSTM (Long Short-Term Memory) network design.</a:t>
            </a:r>
            <a:endParaRPr sz="2500">
              <a:solidFill>
                <a:srgbClr val="0D0D0D"/>
              </a:solidFill>
              <a:highlight>
                <a:srgbClr val="FFFFFF"/>
              </a:highlight>
              <a:latin typeface="Times New Roman"/>
              <a:ea typeface="Times New Roman"/>
              <a:cs typeface="Times New Roman"/>
              <a:sym typeface="Times New Roman"/>
            </a:endParaRPr>
          </a:p>
          <a:p>
            <a:pPr indent="-387350" lvl="1" marL="914400" rtl="0" algn="l">
              <a:lnSpc>
                <a:spcPct val="115000"/>
              </a:lnSpc>
              <a:spcBef>
                <a:spcPts val="0"/>
              </a:spcBef>
              <a:spcAft>
                <a:spcPts val="0"/>
              </a:spcAft>
              <a:buClr>
                <a:srgbClr val="0D0D0D"/>
              </a:buClr>
              <a:buSzPts val="2500"/>
              <a:buFont typeface="Times New Roman"/>
              <a:buAutoNum type="alphaLcPeriod"/>
            </a:pPr>
            <a:r>
              <a:rPr lang="en-US" sz="2500">
                <a:solidFill>
                  <a:srgbClr val="0D0D0D"/>
                </a:solidFill>
                <a:highlight>
                  <a:srgbClr val="FFFFFF"/>
                </a:highlight>
                <a:latin typeface="Times New Roman"/>
                <a:ea typeface="Times New Roman"/>
                <a:cs typeface="Times New Roman"/>
                <a:sym typeface="Times New Roman"/>
              </a:rPr>
              <a:t>Utilizes TensorFlow's Keras API for implementation.</a:t>
            </a:r>
            <a:endParaRPr sz="2500">
              <a:solidFill>
                <a:srgbClr val="0D0D0D"/>
              </a:solidFill>
              <a:highlight>
                <a:srgbClr val="FFFFFF"/>
              </a:highlight>
              <a:latin typeface="Times New Roman"/>
              <a:ea typeface="Times New Roman"/>
              <a:cs typeface="Times New Roman"/>
              <a:sym typeface="Times New Roman"/>
            </a:endParaRPr>
          </a:p>
          <a:p>
            <a:pPr indent="-387350" lvl="0" marL="457200" rtl="0" algn="l">
              <a:lnSpc>
                <a:spcPct val="115000"/>
              </a:lnSpc>
              <a:spcBef>
                <a:spcPts val="0"/>
              </a:spcBef>
              <a:spcAft>
                <a:spcPts val="0"/>
              </a:spcAft>
              <a:buClr>
                <a:srgbClr val="0D0D0D"/>
              </a:buClr>
              <a:buSzPts val="2500"/>
              <a:buFont typeface="Times New Roman"/>
              <a:buAutoNum type="arabicPeriod"/>
            </a:pPr>
            <a:r>
              <a:rPr b="1" lang="en-US" sz="2500">
                <a:solidFill>
                  <a:srgbClr val="0D0D0D"/>
                </a:solidFill>
                <a:highlight>
                  <a:srgbClr val="FFFFFF"/>
                </a:highlight>
                <a:latin typeface="Times New Roman"/>
                <a:ea typeface="Times New Roman"/>
                <a:cs typeface="Times New Roman"/>
                <a:sym typeface="Times New Roman"/>
              </a:rPr>
              <a:t>Data Preprocessing:</a:t>
            </a:r>
            <a:endParaRPr b="1" sz="2500">
              <a:solidFill>
                <a:srgbClr val="0D0D0D"/>
              </a:solidFill>
              <a:highlight>
                <a:srgbClr val="FFFFFF"/>
              </a:highlight>
              <a:latin typeface="Times New Roman"/>
              <a:ea typeface="Times New Roman"/>
              <a:cs typeface="Times New Roman"/>
              <a:sym typeface="Times New Roman"/>
            </a:endParaRPr>
          </a:p>
          <a:p>
            <a:pPr indent="-387350" lvl="1" marL="914400" rtl="0" algn="l">
              <a:lnSpc>
                <a:spcPct val="115000"/>
              </a:lnSpc>
              <a:spcBef>
                <a:spcPts val="0"/>
              </a:spcBef>
              <a:spcAft>
                <a:spcPts val="0"/>
              </a:spcAft>
              <a:buClr>
                <a:srgbClr val="0D0D0D"/>
              </a:buClr>
              <a:buSzPts val="2500"/>
              <a:buFont typeface="Times New Roman"/>
              <a:buAutoNum type="alphaLcPeriod"/>
            </a:pPr>
            <a:r>
              <a:rPr lang="en-US" sz="2500">
                <a:solidFill>
                  <a:srgbClr val="0D0D0D"/>
                </a:solidFill>
                <a:highlight>
                  <a:srgbClr val="FFFFFF"/>
                </a:highlight>
                <a:latin typeface="Times New Roman"/>
                <a:ea typeface="Times New Roman"/>
                <a:cs typeface="Times New Roman"/>
                <a:sym typeface="Times New Roman"/>
              </a:rPr>
              <a:t>Prepares text data for model training.</a:t>
            </a:r>
            <a:endParaRPr sz="2500">
              <a:solidFill>
                <a:srgbClr val="0D0D0D"/>
              </a:solidFill>
              <a:highlight>
                <a:srgbClr val="FFFFFF"/>
              </a:highlight>
              <a:latin typeface="Times New Roman"/>
              <a:ea typeface="Times New Roman"/>
              <a:cs typeface="Times New Roman"/>
              <a:sym typeface="Times New Roman"/>
            </a:endParaRPr>
          </a:p>
          <a:p>
            <a:pPr indent="-387350" lvl="1" marL="914400" rtl="0" algn="l">
              <a:lnSpc>
                <a:spcPct val="115000"/>
              </a:lnSpc>
              <a:spcBef>
                <a:spcPts val="0"/>
              </a:spcBef>
              <a:spcAft>
                <a:spcPts val="0"/>
              </a:spcAft>
              <a:buClr>
                <a:srgbClr val="0D0D0D"/>
              </a:buClr>
              <a:buSzPts val="2500"/>
              <a:buFont typeface="Times New Roman"/>
              <a:buAutoNum type="alphaLcPeriod"/>
            </a:pPr>
            <a:r>
              <a:rPr lang="en-US" sz="2500">
                <a:solidFill>
                  <a:srgbClr val="0D0D0D"/>
                </a:solidFill>
                <a:highlight>
                  <a:srgbClr val="FFFFFF"/>
                </a:highlight>
                <a:latin typeface="Times New Roman"/>
                <a:ea typeface="Times New Roman"/>
                <a:cs typeface="Times New Roman"/>
                <a:sym typeface="Times New Roman"/>
              </a:rPr>
              <a:t>Extracts patterns and sequences from existing sci-fi concepts.</a:t>
            </a:r>
            <a:endParaRPr sz="2500">
              <a:solidFill>
                <a:srgbClr val="0D0D0D"/>
              </a:solidFill>
              <a:highlight>
                <a:srgbClr val="FFFFFF"/>
              </a:highlight>
              <a:latin typeface="Times New Roman"/>
              <a:ea typeface="Times New Roman"/>
              <a:cs typeface="Times New Roman"/>
              <a:sym typeface="Times New Roman"/>
            </a:endParaRPr>
          </a:p>
          <a:p>
            <a:pPr indent="-387350" lvl="0" marL="457200" rtl="0" algn="l">
              <a:lnSpc>
                <a:spcPct val="115000"/>
              </a:lnSpc>
              <a:spcBef>
                <a:spcPts val="0"/>
              </a:spcBef>
              <a:spcAft>
                <a:spcPts val="0"/>
              </a:spcAft>
              <a:buClr>
                <a:srgbClr val="0D0D0D"/>
              </a:buClr>
              <a:buSzPts val="2500"/>
              <a:buFont typeface="Times New Roman"/>
              <a:buAutoNum type="arabicPeriod"/>
            </a:pPr>
            <a:r>
              <a:rPr b="1" lang="en-US" sz="2500">
                <a:solidFill>
                  <a:srgbClr val="0D0D0D"/>
                </a:solidFill>
                <a:highlight>
                  <a:srgbClr val="FFFFFF"/>
                </a:highlight>
                <a:latin typeface="Times New Roman"/>
                <a:ea typeface="Times New Roman"/>
                <a:cs typeface="Times New Roman"/>
                <a:sym typeface="Times New Roman"/>
              </a:rPr>
              <a:t>Training Methodology:</a:t>
            </a:r>
            <a:endParaRPr b="1" sz="2500">
              <a:solidFill>
                <a:srgbClr val="0D0D0D"/>
              </a:solidFill>
              <a:highlight>
                <a:srgbClr val="FFFFFF"/>
              </a:highlight>
              <a:latin typeface="Times New Roman"/>
              <a:ea typeface="Times New Roman"/>
              <a:cs typeface="Times New Roman"/>
              <a:sym typeface="Times New Roman"/>
            </a:endParaRPr>
          </a:p>
          <a:p>
            <a:pPr indent="-387350" lvl="1" marL="914400" rtl="0" algn="l">
              <a:lnSpc>
                <a:spcPct val="115000"/>
              </a:lnSpc>
              <a:spcBef>
                <a:spcPts val="0"/>
              </a:spcBef>
              <a:spcAft>
                <a:spcPts val="0"/>
              </a:spcAft>
              <a:buClr>
                <a:srgbClr val="0D0D0D"/>
              </a:buClr>
              <a:buSzPts val="2500"/>
              <a:buFont typeface="Times New Roman"/>
              <a:buAutoNum type="alphaLcPeriod"/>
            </a:pPr>
            <a:r>
              <a:rPr lang="en-US" sz="2500">
                <a:solidFill>
                  <a:srgbClr val="0D0D0D"/>
                </a:solidFill>
                <a:highlight>
                  <a:srgbClr val="FFFFFF"/>
                </a:highlight>
                <a:latin typeface="Times New Roman"/>
                <a:ea typeface="Times New Roman"/>
                <a:cs typeface="Times New Roman"/>
                <a:sym typeface="Times New Roman"/>
              </a:rPr>
              <a:t>Implements LSTM layers and softmax activation for prediction.</a:t>
            </a:r>
            <a:endParaRPr sz="2500">
              <a:solidFill>
                <a:srgbClr val="0D0D0D"/>
              </a:solidFill>
              <a:highlight>
                <a:srgbClr val="FFFFFF"/>
              </a:highlight>
              <a:latin typeface="Times New Roman"/>
              <a:ea typeface="Times New Roman"/>
              <a:cs typeface="Times New Roman"/>
              <a:sym typeface="Times New Roman"/>
            </a:endParaRPr>
          </a:p>
          <a:p>
            <a:pPr indent="-387350" lvl="1" marL="914400" rtl="0" algn="l">
              <a:lnSpc>
                <a:spcPct val="115000"/>
              </a:lnSpc>
              <a:spcBef>
                <a:spcPts val="0"/>
              </a:spcBef>
              <a:spcAft>
                <a:spcPts val="0"/>
              </a:spcAft>
              <a:buClr>
                <a:srgbClr val="0D0D0D"/>
              </a:buClr>
              <a:buSzPts val="2500"/>
              <a:buFont typeface="Times New Roman"/>
              <a:buAutoNum type="alphaLcPeriod"/>
            </a:pPr>
            <a:r>
              <a:rPr lang="en-US" sz="2500">
                <a:solidFill>
                  <a:srgbClr val="0D0D0D"/>
                </a:solidFill>
                <a:highlight>
                  <a:srgbClr val="FFFFFF"/>
                </a:highlight>
                <a:latin typeface="Times New Roman"/>
                <a:ea typeface="Times New Roman"/>
                <a:cs typeface="Times New Roman"/>
                <a:sym typeface="Times New Roman"/>
              </a:rPr>
              <a:t>Trains the model to generate coherent and imaginative sci-fi concepts.</a:t>
            </a:r>
            <a:endParaRPr sz="2500">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190" name="Google Shape;190;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91" name="Google Shape;191;p9"/>
          <p:cNvSpPr txBox="1"/>
          <p:nvPr/>
        </p:nvSpPr>
        <p:spPr>
          <a:xfrm>
            <a:off x="739775" y="291150"/>
            <a:ext cx="7532100" cy="7524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latin typeface="Times New Roman"/>
                <a:ea typeface="Times New Roman"/>
                <a:cs typeface="Times New Roman"/>
                <a:sym typeface="Times New Roman"/>
              </a:rPr>
              <a:t>MODELLING</a:t>
            </a:r>
            <a:endParaRPr sz="4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2024-04-01T04:53:48Z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