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81" r:id="rId6"/>
    <p:sldId id="279" r:id="rId7"/>
    <p:sldId id="257" r:id="rId8"/>
    <p:sldId id="288" r:id="rId9"/>
    <p:sldId id="273" r:id="rId10"/>
    <p:sldId id="274" r:id="rId11"/>
    <p:sldId id="280" r:id="rId12"/>
    <p:sldId id="289" r:id="rId13"/>
    <p:sldId id="290" r:id="rId14"/>
    <p:sldId id="287" r:id="rId15"/>
    <p:sldId id="272" r:id="rId16"/>
    <p:sldId id="275" r:id="rId17"/>
    <p:sldId id="276" r:id="rId18"/>
    <p:sldId id="277" r:id="rId19"/>
    <p:sldId id="278" r:id="rId20"/>
    <p:sldId id="292" r:id="rId21"/>
    <p:sldId id="293" r:id="rId22"/>
    <p:sldId id="282" r:id="rId23"/>
    <p:sldId id="283" r:id="rId24"/>
    <p:sldId id="284" r:id="rId25"/>
    <p:sldId id="285" r:id="rId26"/>
    <p:sldId id="286" r:id="rId27"/>
    <p:sldId id="291"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427AC-99D3-4D97-8E60-C41877597419}" v="52" dt="2023-04-25T18:34:12.003"/>
    <p1510:client id="{650F86E2-F826-4FA0-946F-909E19A7F7E7}" vWet="4" dt="2023-04-18T19:36:25.270"/>
    <p1510:client id="{9EF149B2-DCEE-81D0-085D-59F2534D9137}" v="107" dt="2023-04-25T18:21:19.245"/>
    <p1510:client id="{9F57609F-6776-48D9-80E3-7CB3F1F688EF}" v="18" dt="2023-02-28T12:10:55.792"/>
    <p1510:client id="{BDEC2025-126B-B248-7F3C-1422844FCCE2}" v="45" dt="2023-04-18T19:39:48.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7503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345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74883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7678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88020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33706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321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17348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0182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6378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008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9633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67925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6B67C3E7-59D6-49E7-90AC-D712C5C155A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939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7C3E7-59D6-49E7-90AC-D712C5C155A5}"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135601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48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7561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44C3042-D749-4C5E-AEDA-D620F4D04493}" type="slidenum">
              <a:rPr lang="en-IN" smtClean="0"/>
              <a:t>‹#›</a:t>
            </a:fld>
            <a:endParaRPr lang="en-IN"/>
          </a:p>
        </p:txBody>
      </p:sp>
    </p:spTree>
    <p:extLst>
      <p:ext uri="{BB962C8B-B14F-4D97-AF65-F5344CB8AC3E}">
        <p14:creationId xmlns:p14="http://schemas.microsoft.com/office/powerpoint/2010/main" val="189757782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myuktha9928/Capstone_Project" TargetMode="External"/><Relationship Id="rId2" Type="http://schemas.openxmlformats.org/officeDocument/2006/relationships/hyperlink" Target="mailto:sd57419n@pace.edu" TargetMode="External"/><Relationship Id="rId1" Type="http://schemas.openxmlformats.org/officeDocument/2006/relationships/slideLayout" Target="../slideLayouts/slideLayout2.xml"/><Relationship Id="rId4" Type="http://schemas.openxmlformats.org/officeDocument/2006/relationships/hyperlink" Target="https://archive.ics.uci.edu/ml/datasets/Estimation+of+obesity+levels+based+on+eating+habits+and+physical+condi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Estimation+of+obesity+levels+based+on+eating+habits+and+physical+cond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76F7-1FD9-B776-1C9C-AE61AF7732DB}"/>
              </a:ext>
            </a:extLst>
          </p:cNvPr>
          <p:cNvSpPr>
            <a:spLocks noGrp="1"/>
          </p:cNvSpPr>
          <p:nvPr>
            <p:ph type="ctrTitle"/>
          </p:nvPr>
        </p:nvSpPr>
        <p:spPr>
          <a:xfrm>
            <a:off x="2381534" y="1344304"/>
            <a:ext cx="7451678" cy="2843702"/>
          </a:xfrm>
        </p:spPr>
        <p:txBody>
          <a:bodyPr>
            <a:normAutofit fontScale="90000"/>
          </a:bodyPr>
          <a:lstStyle/>
          <a:p>
            <a:r>
              <a:rPr lang="en-US" sz="5000" b="1" kern="100" dirty="0">
                <a:solidFill>
                  <a:schemeClr val="bg1"/>
                </a:solidFill>
                <a:effectLst/>
                <a:latin typeface="Cambria"/>
                <a:ea typeface="宋体"/>
              </a:rPr>
              <a:t>An Analysis of Risk Factors of Obesity Using ML Models</a:t>
            </a:r>
            <a:br>
              <a:rPr lang="en-US" sz="5000" kern="100" dirty="0">
                <a:effectLst/>
                <a:latin typeface="Calibri" panose="020F0502020204030204" pitchFamily="34" charset="0"/>
                <a:ea typeface="宋体" panose="02010600030101010101" pitchFamily="2" charset="-122"/>
              </a:rPr>
            </a:br>
            <a:endParaRPr lang="en-IN" sz="5000">
              <a:solidFill>
                <a:schemeClr val="bg1"/>
              </a:solidFill>
            </a:endParaRPr>
          </a:p>
        </p:txBody>
      </p:sp>
    </p:spTree>
    <p:extLst>
      <p:ext uri="{BB962C8B-B14F-4D97-AF65-F5344CB8AC3E}">
        <p14:creationId xmlns:p14="http://schemas.microsoft.com/office/powerpoint/2010/main" val="4574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4FC-7689-7078-9345-A2C1A51CC3FB}"/>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1F920DC1-0E36-0EB0-3EFE-C64E66ECF22B}"/>
              </a:ext>
            </a:extLst>
          </p:cNvPr>
          <p:cNvSpPr>
            <a:spLocks noGrp="1"/>
          </p:cNvSpPr>
          <p:nvPr>
            <p:ph idx="1"/>
          </p:nvPr>
        </p:nvSpPr>
        <p:spPr>
          <a:xfrm>
            <a:off x="814059" y="2413000"/>
            <a:ext cx="8825659" cy="3416300"/>
          </a:xfrm>
        </p:spPr>
        <p:txBody>
          <a:bodyPr vert="horz" lIns="91440" tIns="45720" rIns="91440" bIns="45720" rtlCol="0" anchor="t">
            <a:normAutofit/>
          </a:bodyPr>
          <a:lstStyle/>
          <a:p>
            <a:r>
              <a:rPr lang="en-US" dirty="0">
                <a:solidFill>
                  <a:schemeClr val="tx1"/>
                </a:solidFill>
                <a:latin typeface="Cambria"/>
                <a:ea typeface="Cambria"/>
              </a:rPr>
              <a:t>"Machine Learning Approaches for Predicting Obesity Risk in Adults: A Systematic Review" by Al-Emran et al. (2021)</a:t>
            </a:r>
          </a:p>
          <a:p>
            <a:r>
              <a:rPr lang="en-US" dirty="0">
                <a:solidFill>
                  <a:schemeClr val="tx1"/>
                </a:solidFill>
                <a:latin typeface="Cambria"/>
                <a:ea typeface="Cambria"/>
              </a:rPr>
              <a:t>This systematic review summarized recent studies that used machine learning models to predict obesity risk in adults. The authors identified several important risk factors such as BMI, dietary habits, physical activity, and sleep patterns. They also discussed the potential of machine learning models to improve the accuracy of identifying individuals at high risk of developing obesity.</a:t>
            </a:r>
          </a:p>
          <a:p>
            <a:r>
              <a:rPr lang="en-US" dirty="0">
                <a:solidFill>
                  <a:schemeClr val="tx1"/>
                </a:solidFill>
                <a:latin typeface="Cambria"/>
                <a:ea typeface="Cambria"/>
              </a:rPr>
              <a:t>Overall, these studies suggest that machine learning models can be useful for predicting the likelihood of developing obesity based on lifestyle and dietary habits. They also highlight the importance of identifying key risk factors associated with obesity to develop effective prevention and management strategies.</a:t>
            </a:r>
            <a:endParaRPr lang="en-US" dirty="0">
              <a:solidFill>
                <a:schemeClr val="tx1"/>
              </a:solidFill>
            </a:endParaRPr>
          </a:p>
        </p:txBody>
      </p:sp>
    </p:spTree>
    <p:extLst>
      <p:ext uri="{BB962C8B-B14F-4D97-AF65-F5344CB8AC3E}">
        <p14:creationId xmlns:p14="http://schemas.microsoft.com/office/powerpoint/2010/main" val="188503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7537-A92C-6C22-1011-B95B092CA3C3}"/>
              </a:ext>
            </a:extLst>
          </p:cNvPr>
          <p:cNvSpPr>
            <a:spLocks noGrp="1"/>
          </p:cNvSpPr>
          <p:nvPr>
            <p:ph type="title"/>
          </p:nvPr>
        </p:nvSpPr>
        <p:spPr>
          <a:xfrm>
            <a:off x="603507" y="763115"/>
            <a:ext cx="9764044" cy="727016"/>
          </a:xfrm>
        </p:spPr>
        <p:txBody>
          <a:bodyPr/>
          <a:lstStyle/>
          <a:p>
            <a:r>
              <a:rPr lang="en-IN" sz="3200" b="1" dirty="0">
                <a:solidFill>
                  <a:srgbClr val="FFFFFF"/>
                </a:solidFill>
                <a:latin typeface="Cambria"/>
                <a:ea typeface="Cambria"/>
              </a:rPr>
              <a:t>How would you predict obesity using these factors?</a:t>
            </a:r>
            <a:endParaRPr lang="en-US" sz="3200" b="1">
              <a:latin typeface="Cambria"/>
              <a:ea typeface="Cambria"/>
            </a:endParaRPr>
          </a:p>
        </p:txBody>
      </p:sp>
      <p:sp>
        <p:nvSpPr>
          <p:cNvPr id="3" name="Content Placeholder 2">
            <a:extLst>
              <a:ext uri="{FF2B5EF4-FFF2-40B4-BE49-F238E27FC236}">
                <a16:creationId xmlns:a16="http://schemas.microsoft.com/office/drawing/2014/main" id="{EBAFB58D-803A-8287-AF7F-EF2958E54FDB}"/>
              </a:ext>
            </a:extLst>
          </p:cNvPr>
          <p:cNvSpPr>
            <a:spLocks noGrp="1"/>
          </p:cNvSpPr>
          <p:nvPr>
            <p:ph idx="1"/>
          </p:nvPr>
        </p:nvSpPr>
        <p:spPr/>
        <p:txBody>
          <a:bodyPr vert="horz" lIns="91440" tIns="45720" rIns="91440" bIns="45720" rtlCol="0" anchor="t">
            <a:normAutofit/>
          </a:bodyPr>
          <a:lstStyle/>
          <a:p>
            <a:r>
              <a:rPr lang="en-GB" sz="1800" b="0" i="0">
                <a:solidFill>
                  <a:schemeClr val="tx1"/>
                </a:solidFill>
                <a:effectLst/>
                <a:latin typeface="Cambria"/>
                <a:ea typeface="Cambria"/>
              </a:rPr>
              <a:t>Classification Report is used to investigate the performance of each classifier in classes (level of obesity).</a:t>
            </a:r>
          </a:p>
          <a:p>
            <a:r>
              <a:rPr lang="en-GB" sz="1800" b="0" i="0">
                <a:solidFill>
                  <a:schemeClr val="tx1"/>
                </a:solidFill>
                <a:effectLst/>
                <a:latin typeface="Cambria"/>
                <a:ea typeface="Cambria"/>
              </a:rPr>
              <a:t>'Precision' shows the percentage of the </a:t>
            </a:r>
            <a:r>
              <a:rPr lang="en-GB" sz="1800" b="0" i="0" err="1">
                <a:solidFill>
                  <a:schemeClr val="tx1"/>
                </a:solidFill>
                <a:effectLst/>
                <a:latin typeface="Cambria"/>
                <a:ea typeface="Cambria"/>
              </a:rPr>
              <a:t>classfier</a:t>
            </a:r>
            <a:r>
              <a:rPr lang="en-GB" sz="1800" b="0" i="0">
                <a:solidFill>
                  <a:schemeClr val="tx1"/>
                </a:solidFill>
                <a:effectLst/>
                <a:latin typeface="Cambria"/>
                <a:ea typeface="Cambria"/>
              </a:rPr>
              <a:t> that is able to correctly predict the class. (i.e. True Positive / (True Positive + False Positive)</a:t>
            </a:r>
          </a:p>
          <a:p>
            <a:r>
              <a:rPr lang="en-GB" sz="1800" b="0" i="0">
                <a:solidFill>
                  <a:schemeClr val="tx1"/>
                </a:solidFill>
                <a:effectLst/>
                <a:latin typeface="Cambria"/>
                <a:ea typeface="Cambria"/>
              </a:rPr>
              <a:t>'Recall' shows the percentage of the actual positive cases that the </a:t>
            </a:r>
            <a:r>
              <a:rPr lang="en-GB" sz="1800" b="0" i="0" err="1">
                <a:solidFill>
                  <a:schemeClr val="tx1"/>
                </a:solidFill>
                <a:effectLst/>
                <a:latin typeface="Cambria"/>
                <a:ea typeface="Cambria"/>
              </a:rPr>
              <a:t>classifer</a:t>
            </a:r>
            <a:r>
              <a:rPr lang="en-GB" sz="1800" b="0" i="0">
                <a:solidFill>
                  <a:schemeClr val="tx1"/>
                </a:solidFill>
                <a:effectLst/>
                <a:latin typeface="Cambria"/>
                <a:ea typeface="Cambria"/>
              </a:rPr>
              <a:t> is able to identify. (i.e. True Positive / (True Positive + False Negative)</a:t>
            </a:r>
          </a:p>
          <a:p>
            <a:r>
              <a:rPr lang="en-GB" sz="1800" b="0" i="0">
                <a:solidFill>
                  <a:schemeClr val="tx1"/>
                </a:solidFill>
                <a:effectLst/>
                <a:latin typeface="Cambria"/>
                <a:ea typeface="Cambria"/>
              </a:rPr>
              <a:t>'F1' is the harmonic mean between Precision and Recall.</a:t>
            </a:r>
          </a:p>
          <a:p>
            <a:r>
              <a:rPr lang="en-GB" sz="1800" b="0" i="0">
                <a:solidFill>
                  <a:schemeClr val="tx1"/>
                </a:solidFill>
                <a:effectLst/>
                <a:latin typeface="Cambria"/>
                <a:ea typeface="Cambria"/>
              </a:rPr>
              <a:t>'Support' is the number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the given class in dataset. More consistent </a:t>
            </a:r>
            <a:r>
              <a:rPr lang="en-GB">
                <a:solidFill>
                  <a:schemeClr val="tx1"/>
                </a:solidFill>
                <a:latin typeface="Cambria"/>
                <a:ea typeface="Cambria"/>
              </a:rPr>
              <a:t>number</a:t>
            </a:r>
            <a:r>
              <a:rPr lang="en-GB" sz="1800" b="0" i="0">
                <a:solidFill>
                  <a:schemeClr val="tx1"/>
                </a:solidFill>
                <a:effectLst/>
                <a:latin typeface="Cambria"/>
                <a:ea typeface="Cambria"/>
              </a:rPr>
              <a:t> of 'Support' of each class is, the more balanced the dataset.</a:t>
            </a:r>
            <a:endParaRPr lang="en-IN" sz="1800" b="1" u="sng">
              <a:solidFill>
                <a:schemeClr val="tx1"/>
              </a:solidFill>
              <a:latin typeface="Cambria"/>
              <a:ea typeface="Cambria"/>
            </a:endParaRPr>
          </a:p>
          <a:p>
            <a:endParaRPr lang="en-US"/>
          </a:p>
        </p:txBody>
      </p:sp>
    </p:spTree>
    <p:extLst>
      <p:ext uri="{BB962C8B-B14F-4D97-AF65-F5344CB8AC3E}">
        <p14:creationId xmlns:p14="http://schemas.microsoft.com/office/powerpoint/2010/main" val="155650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5058-FA08-6E46-6154-A2FDB1F2BE92}"/>
              </a:ext>
            </a:extLst>
          </p:cNvPr>
          <p:cNvSpPr>
            <a:spLocks noGrp="1"/>
          </p:cNvSpPr>
          <p:nvPr>
            <p:ph type="title"/>
          </p:nvPr>
        </p:nvSpPr>
        <p:spPr>
          <a:xfrm>
            <a:off x="1676400" y="268462"/>
            <a:ext cx="10515600" cy="1325563"/>
          </a:xfrm>
        </p:spPr>
        <p:txBody>
          <a:bodyPr/>
          <a:lstStyle/>
          <a:p>
            <a:r>
              <a:rPr lang="en-GB" b="1" dirty="0">
                <a:latin typeface="Cambria"/>
                <a:ea typeface="Cambria"/>
              </a:rPr>
              <a:t>Importing Required Libraries</a:t>
            </a:r>
            <a:endParaRPr lang="en-IN" b="1">
              <a:latin typeface="Cambria"/>
              <a:ea typeface="Cambria"/>
            </a:endParaRPr>
          </a:p>
        </p:txBody>
      </p:sp>
      <p:pic>
        <p:nvPicPr>
          <p:cNvPr id="5" name="Content Placeholder 4">
            <a:extLst>
              <a:ext uri="{FF2B5EF4-FFF2-40B4-BE49-F238E27FC236}">
                <a16:creationId xmlns:a16="http://schemas.microsoft.com/office/drawing/2014/main" id="{C09DB2DE-5224-B0DF-7855-6386FDCB03C2}"/>
              </a:ext>
            </a:extLst>
          </p:cNvPr>
          <p:cNvPicPr>
            <a:picLocks noGrp="1" noChangeAspect="1"/>
          </p:cNvPicPr>
          <p:nvPr>
            <p:ph idx="1"/>
          </p:nvPr>
        </p:nvPicPr>
        <p:blipFill>
          <a:blip r:embed="rId2"/>
          <a:stretch>
            <a:fillRect/>
          </a:stretch>
        </p:blipFill>
        <p:spPr>
          <a:xfrm>
            <a:off x="2522585" y="1690688"/>
            <a:ext cx="5675754" cy="4898850"/>
          </a:xfrm>
        </p:spPr>
      </p:pic>
    </p:spTree>
    <p:extLst>
      <p:ext uri="{BB962C8B-B14F-4D97-AF65-F5344CB8AC3E}">
        <p14:creationId xmlns:p14="http://schemas.microsoft.com/office/powerpoint/2010/main" val="287227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00D-5695-ADA2-C6F2-89B4BC6CC818}"/>
              </a:ext>
            </a:extLst>
          </p:cNvPr>
          <p:cNvSpPr>
            <a:spLocks noGrp="1"/>
          </p:cNvSpPr>
          <p:nvPr>
            <p:ph type="title"/>
          </p:nvPr>
        </p:nvSpPr>
        <p:spPr/>
        <p:txBody>
          <a:bodyPr/>
          <a:lstStyle/>
          <a:p>
            <a:r>
              <a:rPr lang="en-GB" b="1" dirty="0">
                <a:latin typeface="Cambria"/>
                <a:ea typeface="Cambria"/>
              </a:rPr>
              <a:t>EDA</a:t>
            </a:r>
            <a:endParaRPr lang="en-IN" b="1" dirty="0">
              <a:latin typeface="Cambria"/>
              <a:ea typeface="Cambria"/>
            </a:endParaRPr>
          </a:p>
        </p:txBody>
      </p:sp>
      <p:pic>
        <p:nvPicPr>
          <p:cNvPr id="5" name="Content Placeholder 4">
            <a:extLst>
              <a:ext uri="{FF2B5EF4-FFF2-40B4-BE49-F238E27FC236}">
                <a16:creationId xmlns:a16="http://schemas.microsoft.com/office/drawing/2014/main" id="{ABBD5D00-0531-4F90-0908-16D005B26431}"/>
              </a:ext>
            </a:extLst>
          </p:cNvPr>
          <p:cNvPicPr>
            <a:picLocks noGrp="1" noChangeAspect="1"/>
          </p:cNvPicPr>
          <p:nvPr>
            <p:ph idx="1"/>
          </p:nvPr>
        </p:nvPicPr>
        <p:blipFill>
          <a:blip r:embed="rId2"/>
          <a:stretch>
            <a:fillRect/>
          </a:stretch>
        </p:blipFill>
        <p:spPr>
          <a:xfrm>
            <a:off x="1155700" y="2929477"/>
            <a:ext cx="8824913" cy="2764346"/>
          </a:xfrm>
        </p:spPr>
      </p:pic>
    </p:spTree>
    <p:extLst>
      <p:ext uri="{BB962C8B-B14F-4D97-AF65-F5344CB8AC3E}">
        <p14:creationId xmlns:p14="http://schemas.microsoft.com/office/powerpoint/2010/main" val="219850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5492-2E16-F21E-A4FF-F5F4965F0D95}"/>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8DB1E03-3E14-8514-E46F-BC8440D6A4C8}"/>
              </a:ext>
            </a:extLst>
          </p:cNvPr>
          <p:cNvPicPr>
            <a:picLocks noGrp="1" noChangeAspect="1"/>
          </p:cNvPicPr>
          <p:nvPr>
            <p:ph idx="1"/>
          </p:nvPr>
        </p:nvPicPr>
        <p:blipFill>
          <a:blip r:embed="rId2"/>
          <a:stretch>
            <a:fillRect/>
          </a:stretch>
        </p:blipFill>
        <p:spPr>
          <a:xfrm>
            <a:off x="2035314" y="2086007"/>
            <a:ext cx="7325908" cy="4771993"/>
          </a:xfrm>
        </p:spPr>
      </p:pic>
    </p:spTree>
    <p:extLst>
      <p:ext uri="{BB962C8B-B14F-4D97-AF65-F5344CB8AC3E}">
        <p14:creationId xmlns:p14="http://schemas.microsoft.com/office/powerpoint/2010/main" val="71037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BC0-B7AA-A0C0-AF4C-18043A660F33}"/>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C5DB083-8AAA-811C-85FB-C67E8DBACCAC}"/>
              </a:ext>
            </a:extLst>
          </p:cNvPr>
          <p:cNvPicPr>
            <a:picLocks noGrp="1" noChangeAspect="1"/>
          </p:cNvPicPr>
          <p:nvPr>
            <p:ph idx="1"/>
          </p:nvPr>
        </p:nvPicPr>
        <p:blipFill>
          <a:blip r:embed="rId2"/>
          <a:stretch>
            <a:fillRect/>
          </a:stretch>
        </p:blipFill>
        <p:spPr>
          <a:xfrm>
            <a:off x="165061" y="2244029"/>
            <a:ext cx="4666916" cy="4497334"/>
          </a:xfrm>
        </p:spPr>
      </p:pic>
      <p:pic>
        <p:nvPicPr>
          <p:cNvPr id="6" name="Content Placeholder 4">
            <a:extLst>
              <a:ext uri="{FF2B5EF4-FFF2-40B4-BE49-F238E27FC236}">
                <a16:creationId xmlns:a16="http://schemas.microsoft.com/office/drawing/2014/main" id="{D610F556-42A5-3060-C3A6-C42644C088E1}"/>
              </a:ext>
            </a:extLst>
          </p:cNvPr>
          <p:cNvPicPr>
            <a:picLocks noChangeAspect="1"/>
          </p:cNvPicPr>
          <p:nvPr/>
        </p:nvPicPr>
        <p:blipFill>
          <a:blip r:embed="rId3"/>
          <a:stretch>
            <a:fillRect/>
          </a:stretch>
        </p:blipFill>
        <p:spPr>
          <a:xfrm>
            <a:off x="6248400" y="2390025"/>
            <a:ext cx="5049379" cy="4351338"/>
          </a:xfrm>
          <a:prstGeom prst="rect">
            <a:avLst/>
          </a:prstGeom>
        </p:spPr>
      </p:pic>
    </p:spTree>
    <p:extLst>
      <p:ext uri="{BB962C8B-B14F-4D97-AF65-F5344CB8AC3E}">
        <p14:creationId xmlns:p14="http://schemas.microsoft.com/office/powerpoint/2010/main" val="410933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08F39E-4595-C38B-79BD-506A69DB440E}"/>
              </a:ext>
            </a:extLst>
          </p:cNvPr>
          <p:cNvPicPr>
            <a:picLocks noChangeAspect="1"/>
          </p:cNvPicPr>
          <p:nvPr/>
        </p:nvPicPr>
        <p:blipFill>
          <a:blip r:embed="rId2"/>
          <a:stretch>
            <a:fillRect/>
          </a:stretch>
        </p:blipFill>
        <p:spPr>
          <a:xfrm>
            <a:off x="180227" y="2880872"/>
            <a:ext cx="3749391" cy="3092610"/>
          </a:xfrm>
          <a:prstGeom prst="rect">
            <a:avLst/>
          </a:prstGeom>
        </p:spPr>
      </p:pic>
      <p:pic>
        <p:nvPicPr>
          <p:cNvPr id="11" name="Picture 10">
            <a:extLst>
              <a:ext uri="{FF2B5EF4-FFF2-40B4-BE49-F238E27FC236}">
                <a16:creationId xmlns:a16="http://schemas.microsoft.com/office/drawing/2014/main" id="{6F4C5AD5-2D91-09B1-21A8-9C2D4C77AAA5}"/>
              </a:ext>
            </a:extLst>
          </p:cNvPr>
          <p:cNvPicPr>
            <a:picLocks noChangeAspect="1"/>
          </p:cNvPicPr>
          <p:nvPr/>
        </p:nvPicPr>
        <p:blipFill>
          <a:blip r:embed="rId3"/>
          <a:stretch>
            <a:fillRect/>
          </a:stretch>
        </p:blipFill>
        <p:spPr>
          <a:xfrm>
            <a:off x="4466673" y="2880872"/>
            <a:ext cx="7338696" cy="3185436"/>
          </a:xfrm>
          <a:prstGeom prst="rect">
            <a:avLst/>
          </a:prstGeom>
        </p:spPr>
      </p:pic>
    </p:spTree>
    <p:extLst>
      <p:ext uri="{BB962C8B-B14F-4D97-AF65-F5344CB8AC3E}">
        <p14:creationId xmlns:p14="http://schemas.microsoft.com/office/powerpoint/2010/main" val="168066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CBFC-4451-DD77-AC3C-AC775C4B0D51}"/>
              </a:ext>
            </a:extLst>
          </p:cNvPr>
          <p:cNvSpPr>
            <a:spLocks noGrp="1"/>
          </p:cNvSpPr>
          <p:nvPr>
            <p:ph type="title"/>
          </p:nvPr>
        </p:nvSpPr>
        <p:spPr/>
        <p:txBody>
          <a:bodyPr/>
          <a:lstStyle/>
          <a:p>
            <a:r>
              <a:rPr lang="en-US" b="1" dirty="0" err="1">
                <a:solidFill>
                  <a:schemeClr val="bg1"/>
                </a:solidFill>
                <a:latin typeface="Cambria" panose="02040503050406030204" pitchFamily="18" charset="0"/>
                <a:ea typeface="Cambria" panose="02040503050406030204" pitchFamily="18" charset="0"/>
              </a:rPr>
              <a:t>Expermentation</a:t>
            </a:r>
            <a:endParaRPr lang="en-US" b="1"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4C961B-F7FD-3AA1-34FE-6C11B6D7FBF7}"/>
              </a:ext>
            </a:extLst>
          </p:cNvPr>
          <p:cNvSpPr>
            <a:spLocks noGrp="1"/>
          </p:cNvSpPr>
          <p:nvPr>
            <p:ph idx="1"/>
          </p:nvPr>
        </p:nvSpPr>
        <p:spPr>
          <a:xfrm>
            <a:off x="642891" y="2265172"/>
            <a:ext cx="8766286" cy="4446524"/>
          </a:xfrm>
        </p:spPr>
        <p:txBody>
          <a:bodyPr>
            <a:normAutofit lnSpcReduction="10000"/>
          </a:bodyPr>
          <a:lstStyle/>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Trying out multiple machine learning algorithms such as logistic regression, decision tree, random forest, support vector machine (SVM), and neural networks.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Evaluating the performance of each model using metrics such as accuracy, precision, recall, and F1-score.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Performing hyperparameter tuning for the best performing models using techniques such as Grid Search CV to optimize the hyperparameters.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Comparing the performance of the models before and after hyperparameter tuning to determine the impact of hyperparameter optimization.</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Deploying the final model by training it on the entire dataset and saving it to a file for future use.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r>
              <a:rPr lang="en-US" sz="1800" b="0" i="0" u="none" strike="noStrike" dirty="0">
                <a:solidFill>
                  <a:schemeClr val="tx1"/>
                </a:solidFill>
                <a:effectLst/>
                <a:latin typeface="Cambria" panose="02040503050406030204" pitchFamily="18" charset="0"/>
              </a:rPr>
              <a:t>Overall, the experimentation involves an iterative process of trying out different models, evaluating their performance, and refining them based on the results. The goal is to identify the best performing model that can accurately predict the obesity level of individuals based on their eating habits and physical condition.</a:t>
            </a:r>
            <a:endParaRPr lang="en-US" b="0" i="0" dirty="0">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5299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B9C0-352D-B142-7984-D39CEE28ECC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Methodology</a:t>
            </a:r>
          </a:p>
        </p:txBody>
      </p:sp>
      <p:sp>
        <p:nvSpPr>
          <p:cNvPr id="3" name="Content Placeholder 2">
            <a:extLst>
              <a:ext uri="{FF2B5EF4-FFF2-40B4-BE49-F238E27FC236}">
                <a16:creationId xmlns:a16="http://schemas.microsoft.com/office/drawing/2014/main" id="{F2773758-4E9B-1100-0CA3-2C0E6E0FEB36}"/>
              </a:ext>
            </a:extLst>
          </p:cNvPr>
          <p:cNvSpPr>
            <a:spLocks noGrp="1"/>
          </p:cNvSpPr>
          <p:nvPr>
            <p:ph idx="1"/>
          </p:nvPr>
        </p:nvSpPr>
        <p:spPr>
          <a:xfrm>
            <a:off x="615458" y="2349160"/>
            <a:ext cx="11262598" cy="4307672"/>
          </a:xfrm>
        </p:spPr>
        <p:txBody>
          <a:bodyPr>
            <a:normAutofit fontScale="85000" lnSpcReduction="20000"/>
          </a:bodyPr>
          <a:lstStyle/>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Collection and Preparation</a:t>
            </a:r>
            <a:r>
              <a:rPr lang="en-US" sz="2100" b="0" i="0" u="none" strike="noStrike" dirty="0">
                <a:solidFill>
                  <a:srgbClr val="0D0D0D"/>
                </a:solidFill>
                <a:effectLst/>
                <a:latin typeface="Cambria" panose="02040503050406030204" pitchFamily="18" charset="0"/>
              </a:rPr>
              <a:t>: Collect the dataset containing information on eating habits and physical condition of individuals, and prepare the data for analysis by cleaning, preprocessing, and transforming it.</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Exploration and Visualization</a:t>
            </a:r>
            <a:r>
              <a:rPr lang="en-US" sz="2100" b="0" i="0" u="none" strike="noStrike" dirty="0">
                <a:solidFill>
                  <a:srgbClr val="0D0D0D"/>
                </a:solidFill>
                <a:effectLst/>
                <a:latin typeface="Cambria" panose="02040503050406030204" pitchFamily="18" charset="0"/>
              </a:rPr>
              <a:t>: Explore and visualize the data to gain insights and understanding of the variables, their distributions, and relationships between them.</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Feature Selection and Engineering</a:t>
            </a:r>
            <a:r>
              <a:rPr lang="en-US" sz="2100" b="0" i="0" u="none" strike="noStrike" dirty="0">
                <a:solidFill>
                  <a:srgbClr val="0D0D0D"/>
                </a:solidFill>
                <a:effectLst/>
                <a:latin typeface="Cambria" panose="02040503050406030204" pitchFamily="18" charset="0"/>
              </a:rPr>
              <a:t>: Select the relevant features and engineer new features if necessary, to improve the predictive power of the model.</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Model Selection and Evaluation</a:t>
            </a:r>
            <a:r>
              <a:rPr lang="en-US" sz="2100" b="0" i="0" u="none" strike="noStrike" dirty="0">
                <a:solidFill>
                  <a:srgbClr val="0D0D0D"/>
                </a:solidFill>
                <a:effectLst/>
                <a:latin typeface="Cambria" panose="02040503050406030204" pitchFamily="18" charset="0"/>
              </a:rPr>
              <a:t>: Select the appropriate machine learning algorithm(s) to build the predictive model, and evaluate its performance using metrics such as accuracy, precision, recall, and F1-score.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Hyperparameter Tuning</a:t>
            </a:r>
            <a:r>
              <a:rPr lang="en-US" sz="2100" b="0" i="0" u="none" strike="noStrike" dirty="0">
                <a:solidFill>
                  <a:srgbClr val="0D0D0D"/>
                </a:solidFill>
                <a:effectLst/>
                <a:latin typeface="Cambria" panose="02040503050406030204" pitchFamily="18" charset="0"/>
              </a:rPr>
              <a:t>: Optimize the hyperparameters of the model to improve its performance using techniques such as Grid Search CV.</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Deployment</a:t>
            </a:r>
            <a:r>
              <a:rPr lang="en-US" sz="2100" b="0" i="0" u="none" strike="noStrike" dirty="0">
                <a:solidFill>
                  <a:srgbClr val="0D0D0D"/>
                </a:solidFill>
                <a:effectLst/>
                <a:latin typeface="Cambria" panose="02040503050406030204" pitchFamily="18" charset="0"/>
              </a:rPr>
              <a:t>: Deploy the final model by choosing the best performing algorithm, training it on the entire dataset, and saving it to a file for future use.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0" i="0" u="none" strike="noStrike" dirty="0">
                <a:solidFill>
                  <a:srgbClr val="0D0D0D"/>
                </a:solidFill>
                <a:effectLst/>
                <a:latin typeface="Cambria" panose="02040503050406030204" pitchFamily="18" charset="0"/>
              </a:rPr>
              <a:t>Overall, the methodology follows a standard approach to building a machine learning model, with a focus on identifying the risk factors of obesity using the available data and predicting the obesity level of individuals based on their eating habits and physical condition</a:t>
            </a:r>
            <a:r>
              <a:rPr lang="en-US" sz="2100" b="0" i="0" u="none" strike="noStrike" dirty="0">
                <a:solidFill>
                  <a:srgbClr val="374151"/>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2327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2F8-E1E6-9EDB-1EE5-CBD0C37EE68F}"/>
              </a:ext>
            </a:extLst>
          </p:cNvPr>
          <p:cNvSpPr>
            <a:spLocks noGrp="1"/>
          </p:cNvSpPr>
          <p:nvPr>
            <p:ph type="title"/>
          </p:nvPr>
        </p:nvSpPr>
        <p:spPr/>
        <p:txBody>
          <a:bodyPr/>
          <a:lstStyle/>
          <a:p>
            <a:r>
              <a:rPr lang="en-IN" b="1" dirty="0">
                <a:latin typeface="Cambria"/>
                <a:ea typeface="Cambria"/>
              </a:rPr>
              <a:t>Methodology</a:t>
            </a:r>
          </a:p>
        </p:txBody>
      </p:sp>
      <p:sp>
        <p:nvSpPr>
          <p:cNvPr id="3" name="Content Placeholder 2">
            <a:extLst>
              <a:ext uri="{FF2B5EF4-FFF2-40B4-BE49-F238E27FC236}">
                <a16:creationId xmlns:a16="http://schemas.microsoft.com/office/drawing/2014/main" id="{1BFEAC9B-800C-AB7D-52C6-1ED2799B0F8F}"/>
              </a:ext>
            </a:extLst>
          </p:cNvPr>
          <p:cNvSpPr>
            <a:spLocks noGrp="1"/>
          </p:cNvSpPr>
          <p:nvPr>
            <p:ph idx="1"/>
          </p:nvPr>
        </p:nvSpPr>
        <p:spPr/>
        <p:txBody>
          <a:bodyPr vert="horz" lIns="91440" tIns="45720" rIns="91440" bIns="45720" rtlCol="0" anchor="t">
            <a:normAutofit/>
          </a:bodyPr>
          <a:lstStyle/>
          <a:p>
            <a:r>
              <a:rPr lang="en-GB" b="0" i="0">
                <a:solidFill>
                  <a:srgbClr val="2E2E2E"/>
                </a:solidFill>
                <a:effectLst/>
                <a:latin typeface="Cambria"/>
                <a:ea typeface="Cambria"/>
              </a:rPr>
              <a:t>We have used 80% of the data for training data and the rest of the data were used for test data from our collected dataset. We collected 1100 data from different places and classes. We have shown our data collection and data </a:t>
            </a:r>
            <a:r>
              <a:rPr lang="en-GB" b="0" i="0" err="1">
                <a:solidFill>
                  <a:srgbClr val="2E2E2E"/>
                </a:solidFill>
                <a:effectLst/>
                <a:latin typeface="Cambria"/>
                <a:ea typeface="Cambria"/>
              </a:rPr>
              <a:t>preprocessing</a:t>
            </a:r>
            <a:r>
              <a:rPr lang="en-GB" b="0" i="0">
                <a:solidFill>
                  <a:srgbClr val="2E2E2E"/>
                </a:solidFill>
                <a:effectLst/>
                <a:latin typeface="Cambria"/>
                <a:ea typeface="Cambria"/>
              </a:rPr>
              <a:t> techniques in the previous section. We have used Classification. Before using principal component analysis (PCA), we calculated accuracy on the processed data, and that was the first time we calculated accuracy, after using PCA, we calculated it for the second time, and then finally the accuracies were calculated on the unprocessed data using the algorithm. We have evaluated metrics like sensitivity, specificity, precision, recall and </a:t>
            </a:r>
            <a:r>
              <a:rPr lang="en-GB" b="0" i="1">
                <a:solidFill>
                  <a:srgbClr val="2E2E2E"/>
                </a:solidFill>
                <a:effectLst/>
                <a:latin typeface="Cambria"/>
                <a:ea typeface="Cambria"/>
              </a:rPr>
              <a:t>F</a:t>
            </a:r>
            <a:r>
              <a:rPr lang="en-GB" b="0" i="0" baseline="-25000">
                <a:solidFill>
                  <a:srgbClr val="2E2E2E"/>
                </a:solidFill>
                <a:effectLst/>
                <a:latin typeface="Cambria"/>
                <a:ea typeface="Cambria"/>
              </a:rPr>
              <a:t>1</a:t>
            </a:r>
            <a:r>
              <a:rPr lang="en-GB" b="0" i="0">
                <a:solidFill>
                  <a:srgbClr val="2E2E2E"/>
                </a:solidFill>
                <a:effectLst/>
                <a:latin typeface="Cambria"/>
                <a:ea typeface="Cambria"/>
              </a:rPr>
              <a:t>-score and the classifiers based on accuracy.</a:t>
            </a:r>
            <a:endParaRPr lang="en-IN">
              <a:latin typeface="Cambria"/>
              <a:ea typeface="Cambria"/>
            </a:endParaRPr>
          </a:p>
        </p:txBody>
      </p:sp>
    </p:spTree>
    <p:extLst>
      <p:ext uri="{BB962C8B-B14F-4D97-AF65-F5344CB8AC3E}">
        <p14:creationId xmlns:p14="http://schemas.microsoft.com/office/powerpoint/2010/main" val="182047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5BBE-8267-B190-BC34-6A2710A1A6A2}"/>
              </a:ext>
            </a:extLst>
          </p:cNvPr>
          <p:cNvSpPr>
            <a:spLocks noGrp="1"/>
          </p:cNvSpPr>
          <p:nvPr>
            <p:ph type="title"/>
          </p:nvPr>
        </p:nvSpPr>
        <p:spPr>
          <a:xfrm>
            <a:off x="644030" y="700951"/>
            <a:ext cx="9336583" cy="710753"/>
          </a:xfrm>
        </p:spPr>
        <p:txBody>
          <a:bodyPr/>
          <a:lstStyle/>
          <a:p>
            <a:r>
              <a:rPr lang="en-GB" sz="3200" b="1" dirty="0">
                <a:latin typeface="Cambria"/>
                <a:ea typeface="Cambria"/>
              </a:rPr>
              <a:t>Food Habits are Proportional to Being Obese</a:t>
            </a:r>
            <a:endParaRPr lang="en-IN" sz="3200" b="1" dirty="0">
              <a:latin typeface="Cambria"/>
              <a:ea typeface="Cambria"/>
            </a:endParaRPr>
          </a:p>
        </p:txBody>
      </p:sp>
      <p:sp>
        <p:nvSpPr>
          <p:cNvPr id="3" name="Content Placeholder 2">
            <a:extLst>
              <a:ext uri="{FF2B5EF4-FFF2-40B4-BE49-F238E27FC236}">
                <a16:creationId xmlns:a16="http://schemas.microsoft.com/office/drawing/2014/main" id="{3150BA02-4236-B6D1-A670-C1514AC7B8E4}"/>
              </a:ext>
            </a:extLst>
          </p:cNvPr>
          <p:cNvSpPr>
            <a:spLocks noGrp="1"/>
          </p:cNvSpPr>
          <p:nvPr>
            <p:ph idx="1"/>
          </p:nvPr>
        </p:nvSpPr>
        <p:spPr>
          <a:xfrm>
            <a:off x="0" y="2295580"/>
            <a:ext cx="12192000" cy="4562419"/>
          </a:xfrm>
        </p:spPr>
        <p:txBody>
          <a:bodyPr vert="horz" lIns="91440" tIns="45720" rIns="91440" bIns="45720" rtlCol="0" anchor="t">
            <a:normAutofit/>
          </a:bodyPr>
          <a:lstStyle/>
          <a:p>
            <a:r>
              <a:rPr lang="en-GB">
                <a:latin typeface="Cambria"/>
                <a:ea typeface="Cambria"/>
              </a:rPr>
              <a:t>Name: Samyuktha </a:t>
            </a:r>
            <a:r>
              <a:rPr lang="en-GB" err="1">
                <a:latin typeface="Cambria"/>
                <a:ea typeface="Cambria"/>
              </a:rPr>
              <a:t>Donthiboina</a:t>
            </a:r>
            <a:endParaRPr lang="en-GB">
              <a:latin typeface="Cambria"/>
              <a:ea typeface="Cambria"/>
            </a:endParaRPr>
          </a:p>
          <a:p>
            <a:r>
              <a:rPr lang="en-GB">
                <a:latin typeface="Cambria"/>
                <a:ea typeface="Cambria"/>
              </a:rPr>
              <a:t>Email: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sd57419n@pace.edu</a:t>
            </a:r>
            <a:endParaRPr lang="en-GB">
              <a:solidFill>
                <a:srgbClr val="0070C0"/>
              </a:solidFill>
              <a:latin typeface="Cambria"/>
              <a:ea typeface="Cambria"/>
            </a:endParaRPr>
          </a:p>
          <a:p>
            <a:r>
              <a:rPr lang="en-GB" err="1">
                <a:latin typeface="Cambria"/>
                <a:ea typeface="Cambria"/>
              </a:rPr>
              <a:t>Github</a:t>
            </a:r>
            <a:r>
              <a:rPr lang="en-GB">
                <a:latin typeface="Cambria"/>
                <a:ea typeface="Cambria"/>
              </a:rPr>
              <a:t>: </a:t>
            </a:r>
            <a:r>
              <a:rPr lang="en-GB">
                <a:solidFill>
                  <a:srgbClr val="0070C0"/>
                </a:solidFill>
                <a:latin typeface="Cambria"/>
                <a:ea typeface="Cambria"/>
                <a:hlinkClick r:id="rId3">
                  <a:extLst>
                    <a:ext uri="{A12FA001-AC4F-418D-AE19-62706E023703}">
                      <ahyp:hlinkClr xmlns:ahyp="http://schemas.microsoft.com/office/drawing/2018/hyperlinkcolor" val="tx"/>
                    </a:ext>
                  </a:extLst>
                </a:hlinkClick>
              </a:rPr>
              <a:t>https://github.com/Samyuktha9928/Capstone_Project</a:t>
            </a:r>
            <a:r>
              <a:rPr lang="en-GB">
                <a:solidFill>
                  <a:srgbClr val="0070C0"/>
                </a:solidFill>
                <a:latin typeface="Cambria"/>
                <a:ea typeface="Cambria"/>
              </a:rPr>
              <a:t> </a:t>
            </a:r>
          </a:p>
          <a:p>
            <a:r>
              <a:rPr lang="en-GB">
                <a:solidFill>
                  <a:schemeClr val="tx1"/>
                </a:solidFill>
                <a:latin typeface="Cambria"/>
                <a:ea typeface="Cambria"/>
              </a:rPr>
              <a:t>Data Set: </a:t>
            </a:r>
            <a:r>
              <a:rPr lang="en-GB">
                <a:solidFill>
                  <a:srgbClr val="0070C0"/>
                </a:solidFill>
                <a:latin typeface="Cambria"/>
                <a:ea typeface="Cambria"/>
                <a:hlinkClick r:id="rId4">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endParaRPr lang="en-GB">
              <a:solidFill>
                <a:schemeClr val="tx1"/>
              </a:solidFill>
              <a:latin typeface="Cambria"/>
              <a:ea typeface="Cambria"/>
            </a:endParaRPr>
          </a:p>
          <a:p>
            <a:r>
              <a:rPr lang="en-GB">
                <a:latin typeface="Cambria"/>
                <a:ea typeface="Cambria"/>
              </a:rPr>
              <a:t>Questions: Can you predict the possibility of occurrence of obesity in the early stages using previously recorded data?</a:t>
            </a:r>
          </a:p>
          <a:p>
            <a:r>
              <a:rPr lang="en-GB">
                <a:latin typeface="Cambria"/>
                <a:ea typeface="Cambria"/>
              </a:rPr>
              <a:t>Is smoking really a factor that affects obesity? </a:t>
            </a:r>
          </a:p>
          <a:p>
            <a:r>
              <a:rPr lang="en-GB">
                <a:latin typeface="Cambria"/>
                <a:ea typeface="Cambria"/>
              </a:rPr>
              <a:t>Data Set: The dataset consists of variables like gender, </a:t>
            </a:r>
            <a:r>
              <a:rPr lang="en-GB" err="1">
                <a:latin typeface="Cambria"/>
                <a:ea typeface="Cambria"/>
              </a:rPr>
              <a:t>age,height</a:t>
            </a:r>
            <a:r>
              <a:rPr lang="en-GB">
                <a:latin typeface="Cambria"/>
                <a:ea typeface="Cambria"/>
              </a:rPr>
              <a:t> </a:t>
            </a:r>
            <a:r>
              <a:rPr lang="en-GB" err="1">
                <a:latin typeface="Cambria"/>
                <a:ea typeface="Cambria"/>
              </a:rPr>
              <a:t>etc.whether</a:t>
            </a:r>
            <a:r>
              <a:rPr lang="en-GB">
                <a:latin typeface="Cambria"/>
                <a:ea typeface="Cambria"/>
              </a:rPr>
              <a:t> a smoker or not and some other things which tends to whether the person being obese or not. </a:t>
            </a:r>
          </a:p>
          <a:p>
            <a:r>
              <a:rPr lang="en-GB">
                <a:latin typeface="Cambria"/>
                <a:ea typeface="Cambria"/>
              </a:rPr>
              <a:t>Motivation: Obesity is not a simple problem that can be solved easily. One of the biggest reasons for heart strokes even in younger people is obesity. Hence, tracking down the reasons for obesity and try to cure obesity. </a:t>
            </a:r>
          </a:p>
          <a:p>
            <a:endParaRPr lang="en-GB" b="1"/>
          </a:p>
          <a:p>
            <a:endParaRPr lang="en-GB"/>
          </a:p>
          <a:p>
            <a:endParaRPr lang="en-IN"/>
          </a:p>
        </p:txBody>
      </p:sp>
    </p:spTree>
    <p:extLst>
      <p:ext uri="{BB962C8B-B14F-4D97-AF65-F5344CB8AC3E}">
        <p14:creationId xmlns:p14="http://schemas.microsoft.com/office/powerpoint/2010/main" val="195720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9215-5D6A-103F-325F-866E3174A791}"/>
              </a:ext>
            </a:extLst>
          </p:cNvPr>
          <p:cNvSpPr>
            <a:spLocks noGrp="1"/>
          </p:cNvSpPr>
          <p:nvPr>
            <p:ph type="title"/>
          </p:nvPr>
        </p:nvSpPr>
        <p:spPr>
          <a:xfrm>
            <a:off x="497228" y="556574"/>
            <a:ext cx="10427445" cy="1512858"/>
          </a:xfrm>
        </p:spPr>
        <p:txBody>
          <a:bodyPr/>
          <a:lstStyle/>
          <a:p>
            <a:r>
              <a:rPr lang="en-GB" b="1" dirty="0">
                <a:latin typeface="Cambria"/>
                <a:ea typeface="Cambria"/>
              </a:rPr>
              <a:t>Methodology of predicting the risk of obesity.</a:t>
            </a:r>
            <a:endParaRPr lang="en-IN" b="1">
              <a:latin typeface="Cambria"/>
              <a:ea typeface="Cambria"/>
            </a:endParaRPr>
          </a:p>
        </p:txBody>
      </p:sp>
      <p:sp>
        <p:nvSpPr>
          <p:cNvPr id="3" name="Content Placeholder 2">
            <a:extLst>
              <a:ext uri="{FF2B5EF4-FFF2-40B4-BE49-F238E27FC236}">
                <a16:creationId xmlns:a16="http://schemas.microsoft.com/office/drawing/2014/main" id="{700245EC-C11D-D662-72D3-4EE09D8D2718}"/>
              </a:ext>
            </a:extLst>
          </p:cNvPr>
          <p:cNvSpPr>
            <a:spLocks noGrp="1"/>
          </p:cNvSpPr>
          <p:nvPr>
            <p:ph idx="1"/>
          </p:nvPr>
        </p:nvSpPr>
        <p:spPr/>
        <p:txBody>
          <a:bodyPr vert="horz" lIns="91440" tIns="45720" rIns="91440" bIns="45720" rtlCol="0" anchor="t">
            <a:normAutofit fontScale="92500" lnSpcReduction="20000"/>
          </a:bodyPr>
          <a:lstStyle/>
          <a:p>
            <a:r>
              <a:rPr lang="en-GB" b="0" i="0" dirty="0">
                <a:solidFill>
                  <a:srgbClr val="000000"/>
                </a:solidFill>
                <a:effectLst/>
                <a:latin typeface="Cambria"/>
                <a:ea typeface="Cambria"/>
              </a:rPr>
              <a:t>Classifiers are selected and stored in a list , each classifier will be looped through</a:t>
            </a:r>
            <a:r>
              <a:rPr lang="en-GB" dirty="0">
                <a:solidFill>
                  <a:srgbClr val="000000"/>
                </a:solidFill>
                <a:latin typeface="Cambria"/>
                <a:ea typeface="Cambria"/>
              </a:rPr>
              <a:t>. A</a:t>
            </a:r>
            <a:r>
              <a:rPr lang="en-GB" b="0" i="0" dirty="0">
                <a:solidFill>
                  <a:srgbClr val="000000"/>
                </a:solidFill>
                <a:effectLst/>
                <a:latin typeface="Cambria"/>
                <a:ea typeface="Cambria"/>
              </a:rPr>
              <a:t>nd the </a:t>
            </a:r>
            <a:r>
              <a:rPr lang="en-GB" b="0" i="0" dirty="0" err="1">
                <a:solidFill>
                  <a:srgbClr val="000000"/>
                </a:solidFill>
                <a:effectLst/>
                <a:latin typeface="Cambria"/>
                <a:ea typeface="Cambria"/>
              </a:rPr>
              <a:t>preprocessor</a:t>
            </a:r>
            <a:r>
              <a:rPr lang="en-GB" b="0" i="0" dirty="0">
                <a:solidFill>
                  <a:srgbClr val="000000"/>
                </a:solidFill>
                <a:effectLst/>
                <a:latin typeface="Cambria"/>
                <a:ea typeface="Cambria"/>
              </a:rPr>
              <a:t> will be applied each time. The accuracy score of every classifier will be printed out.</a:t>
            </a:r>
          </a:p>
          <a:p>
            <a:pPr algn="l"/>
            <a:r>
              <a:rPr lang="en-GB" b="0" i="0" dirty="0">
                <a:solidFill>
                  <a:srgbClr val="000000"/>
                </a:solidFill>
                <a:effectLst/>
                <a:latin typeface="Cambria"/>
                <a:ea typeface="Cambria"/>
              </a:rPr>
              <a:t>Classification Report is used to investigate the performance of each classifier in classes (level of obesity).</a:t>
            </a:r>
          </a:p>
          <a:p>
            <a:pPr algn="l"/>
            <a:r>
              <a:rPr lang="en-GB" b="0" i="0" dirty="0">
                <a:solidFill>
                  <a:srgbClr val="000000"/>
                </a:solidFill>
                <a:effectLst/>
                <a:latin typeface="Cambria"/>
                <a:ea typeface="Cambria"/>
              </a:rPr>
              <a:t>'Precision' shows the percentage of the </a:t>
            </a:r>
            <a:r>
              <a:rPr lang="en-GB" b="0" i="0" dirty="0" err="1">
                <a:solidFill>
                  <a:srgbClr val="000000"/>
                </a:solidFill>
                <a:effectLst/>
                <a:latin typeface="Cambria"/>
                <a:ea typeface="Cambria"/>
              </a:rPr>
              <a:t>classfier</a:t>
            </a:r>
            <a:r>
              <a:rPr lang="en-GB" b="0" i="0" dirty="0">
                <a:solidFill>
                  <a:srgbClr val="000000"/>
                </a:solidFill>
                <a:effectLst/>
                <a:latin typeface="Cambria"/>
                <a:ea typeface="Cambria"/>
              </a:rPr>
              <a:t> that is able to correctly predict the class. (i.e. True Positive / (True Positive + False Positive)</a:t>
            </a:r>
          </a:p>
          <a:p>
            <a:pPr algn="l"/>
            <a:r>
              <a:rPr lang="en-GB" b="0" i="0" dirty="0">
                <a:solidFill>
                  <a:srgbClr val="000000"/>
                </a:solidFill>
                <a:effectLst/>
                <a:latin typeface="Cambria"/>
                <a:ea typeface="Cambria"/>
              </a:rPr>
              <a:t>'Recall' shows the percentage of the actual positive cases that the </a:t>
            </a:r>
            <a:r>
              <a:rPr lang="en-GB" b="0" i="0" dirty="0" err="1">
                <a:solidFill>
                  <a:srgbClr val="000000"/>
                </a:solidFill>
                <a:effectLst/>
                <a:latin typeface="Cambria"/>
                <a:ea typeface="Cambria"/>
              </a:rPr>
              <a:t>classifer</a:t>
            </a:r>
            <a:r>
              <a:rPr lang="en-GB" b="0" i="0" dirty="0">
                <a:solidFill>
                  <a:srgbClr val="000000"/>
                </a:solidFill>
                <a:effectLst/>
                <a:latin typeface="Cambria"/>
                <a:ea typeface="Cambria"/>
              </a:rPr>
              <a:t> is able to identify. (i.e. True Positive / (True Positive + False Negative)</a:t>
            </a:r>
          </a:p>
          <a:p>
            <a:pPr algn="l"/>
            <a:r>
              <a:rPr lang="en-GB" b="0" i="0" dirty="0">
                <a:solidFill>
                  <a:srgbClr val="000000"/>
                </a:solidFill>
                <a:effectLst/>
                <a:latin typeface="Cambria"/>
                <a:ea typeface="Cambria"/>
              </a:rPr>
              <a:t>'F1' is the harmonic mean between Precision and Recall.</a:t>
            </a:r>
          </a:p>
          <a:p>
            <a:pPr algn="l"/>
            <a:r>
              <a:rPr lang="en-GB" b="0" i="0" dirty="0">
                <a:solidFill>
                  <a:srgbClr val="000000"/>
                </a:solidFill>
                <a:effectLst/>
                <a:latin typeface="Cambria"/>
                <a:ea typeface="Cambria"/>
              </a:rPr>
              <a:t>'Support' is the number of </a:t>
            </a:r>
            <a:r>
              <a:rPr lang="en-GB" b="0" i="0" dirty="0" err="1">
                <a:solidFill>
                  <a:srgbClr val="000000"/>
                </a:solidFill>
                <a:effectLst/>
                <a:latin typeface="Cambria"/>
                <a:ea typeface="Cambria"/>
              </a:rPr>
              <a:t>occurence</a:t>
            </a:r>
            <a:r>
              <a:rPr lang="en-GB" b="0" i="0" dirty="0">
                <a:solidFill>
                  <a:srgbClr val="000000"/>
                </a:solidFill>
                <a:effectLst/>
                <a:latin typeface="Cambria"/>
                <a:ea typeface="Cambria"/>
              </a:rPr>
              <a:t> of the given class in dataset. More consistent number of 'Support' of each class is, the more balanced the dataset.</a:t>
            </a:r>
          </a:p>
          <a:p>
            <a:endParaRPr lang="en-IN" dirty="0">
              <a:latin typeface="Cambria"/>
              <a:ea typeface="Cambria"/>
            </a:endParaRPr>
          </a:p>
        </p:txBody>
      </p:sp>
    </p:spTree>
    <p:extLst>
      <p:ext uri="{BB962C8B-B14F-4D97-AF65-F5344CB8AC3E}">
        <p14:creationId xmlns:p14="http://schemas.microsoft.com/office/powerpoint/2010/main" val="72358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0715-F983-52E4-17C9-7EC720E9ED89}"/>
              </a:ext>
            </a:extLst>
          </p:cNvPr>
          <p:cNvSpPr>
            <a:spLocks noGrp="1"/>
          </p:cNvSpPr>
          <p:nvPr>
            <p:ph idx="1"/>
          </p:nvPr>
        </p:nvSpPr>
        <p:spPr/>
        <p:txBody>
          <a:bodyPr vert="horz" lIns="91440" tIns="45720" rIns="91440" bIns="45720" rtlCol="0" anchor="t">
            <a:normAutofit/>
          </a:bodyPr>
          <a:lstStyle/>
          <a:p>
            <a:r>
              <a:rPr lang="en-GB" b="0" i="0">
                <a:solidFill>
                  <a:srgbClr val="2E2E2E"/>
                </a:solidFill>
                <a:effectLst/>
                <a:latin typeface="Cambria"/>
                <a:ea typeface="Cambria"/>
              </a:rPr>
              <a:t>The classification algorithm of logistic regression which is used to assign observations to an individual set of classes. It is a predictive analysis algorithm supported the concept of probability. Logistic Regression uses a more complex cost function which is defined by sigmoid function. The hypothesis of logistic regression estimates the limit of the cost function between 0 and 1. Linear functions fail to illustrate it in such a way because its value can be greater than 1 or less than 0, which is not possible according to logistical regression estimates .</a:t>
            </a:r>
          </a:p>
          <a:p>
            <a:endParaRPr lang="en-IN">
              <a:latin typeface="Cambria"/>
              <a:ea typeface="Cambria"/>
            </a:endParaRPr>
          </a:p>
        </p:txBody>
      </p:sp>
      <p:pic>
        <p:nvPicPr>
          <p:cNvPr id="5" name="Picture 4">
            <a:extLst>
              <a:ext uri="{FF2B5EF4-FFF2-40B4-BE49-F238E27FC236}">
                <a16:creationId xmlns:a16="http://schemas.microsoft.com/office/drawing/2014/main" id="{C2857767-BF8F-8285-61C2-560F3094A5AA}"/>
              </a:ext>
            </a:extLst>
          </p:cNvPr>
          <p:cNvPicPr>
            <a:picLocks noChangeAspect="1"/>
          </p:cNvPicPr>
          <p:nvPr/>
        </p:nvPicPr>
        <p:blipFill>
          <a:blip r:embed="rId2"/>
          <a:stretch>
            <a:fillRect/>
          </a:stretch>
        </p:blipFill>
        <p:spPr>
          <a:xfrm>
            <a:off x="4374058" y="4989289"/>
            <a:ext cx="2107424" cy="818712"/>
          </a:xfrm>
          <a:prstGeom prst="rect">
            <a:avLst/>
          </a:prstGeom>
        </p:spPr>
      </p:pic>
    </p:spTree>
    <p:extLst>
      <p:ext uri="{BB962C8B-B14F-4D97-AF65-F5344CB8AC3E}">
        <p14:creationId xmlns:p14="http://schemas.microsoft.com/office/powerpoint/2010/main" val="137169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F7FB-E94A-9684-96CD-9F2235F39736}"/>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2F8EC00-148E-1598-1693-797A2290A1F8}"/>
              </a:ext>
            </a:extLst>
          </p:cNvPr>
          <p:cNvPicPr>
            <a:picLocks noGrp="1" noChangeAspect="1"/>
          </p:cNvPicPr>
          <p:nvPr>
            <p:ph idx="1"/>
          </p:nvPr>
        </p:nvPicPr>
        <p:blipFill>
          <a:blip r:embed="rId2"/>
          <a:stretch>
            <a:fillRect/>
          </a:stretch>
        </p:blipFill>
        <p:spPr>
          <a:xfrm>
            <a:off x="0" y="2510118"/>
            <a:ext cx="12099788" cy="3980712"/>
          </a:xfrm>
        </p:spPr>
      </p:pic>
    </p:spTree>
    <p:extLst>
      <p:ext uri="{BB962C8B-B14F-4D97-AF65-F5344CB8AC3E}">
        <p14:creationId xmlns:p14="http://schemas.microsoft.com/office/powerpoint/2010/main" val="135119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5E82-51FD-F93E-310C-B1A1EAD0B531}"/>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C5A01D1-00D0-A386-AA54-D790ADB906F7}"/>
              </a:ext>
            </a:extLst>
          </p:cNvPr>
          <p:cNvPicPr>
            <a:picLocks noGrp="1" noChangeAspect="1"/>
          </p:cNvPicPr>
          <p:nvPr>
            <p:ph idx="1"/>
          </p:nvPr>
        </p:nvPicPr>
        <p:blipFill>
          <a:blip r:embed="rId2"/>
          <a:stretch>
            <a:fillRect/>
          </a:stretch>
        </p:blipFill>
        <p:spPr>
          <a:xfrm>
            <a:off x="3541060" y="2592903"/>
            <a:ext cx="4040256" cy="3930792"/>
          </a:xfrm>
        </p:spPr>
      </p:pic>
    </p:spTree>
    <p:extLst>
      <p:ext uri="{BB962C8B-B14F-4D97-AF65-F5344CB8AC3E}">
        <p14:creationId xmlns:p14="http://schemas.microsoft.com/office/powerpoint/2010/main" val="260058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8203-F5A6-5DAD-C552-3DD3FA5BE4DA}"/>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Conclusion &amp; Future Work</a:t>
            </a:r>
          </a:p>
        </p:txBody>
      </p:sp>
      <p:sp>
        <p:nvSpPr>
          <p:cNvPr id="3" name="Content Placeholder 2">
            <a:extLst>
              <a:ext uri="{FF2B5EF4-FFF2-40B4-BE49-F238E27FC236}">
                <a16:creationId xmlns:a16="http://schemas.microsoft.com/office/drawing/2014/main" id="{2938CCAF-5A08-1453-EBEF-84A5EA2C2449}"/>
              </a:ext>
            </a:extLst>
          </p:cNvPr>
          <p:cNvSpPr>
            <a:spLocks noGrp="1"/>
          </p:cNvSpPr>
          <p:nvPr>
            <p:ph idx="1"/>
          </p:nvPr>
        </p:nvSpPr>
        <p:spPr>
          <a:xfrm>
            <a:off x="780050" y="2265172"/>
            <a:ext cx="10841974" cy="4428236"/>
          </a:xfrm>
        </p:spPr>
        <p:txBody>
          <a:bodyPr>
            <a:normAutofit fontScale="47500" lnSpcReduction="20000"/>
          </a:bodyPr>
          <a:lstStyle/>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In conclusion, machine learning classification techniques have shown promising results in predicting obesity. The use of different features such as demographic, lifestyle, and clinical factors has allowed for accurate prediction of obesity, which can help in developing effective prevention and treatment strategies.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can focus on developing more sophisticated machine learning algorithms, exploring the use of novel features, and improving the accuracy and interpretability of the models. Additionally, large-scale studies with diverse populations can help generalize the results and identify new risk factors for obesity. Furthermore, the integration of wearable technology and mobile health apps in data collection can provide real-time data for prediction and management of obesity</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could focus on improving the accuracy of obesity prediction models by incorporating additional features such as sleep patterns, stress levels, and environmental factors. Additionally, research could be done on the development of personalized obesity prediction models based on individualized data such as genetic and epigenetic profiles.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Furthermore, the deployment of these models in healthcare settings could be explored, allowing healthcare professionals to provide personalized prevention and treatment plans for individuals at risk of obesity. The integration of wearable technology and mobile applications could also facilitate the collection of real-time data, enabling more accurate predictions and personalized interventions.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Overall, the application of machine learning classification in obesity prediction has the potential to revolutionize the field of preventive medicine and improve the health outcomes of individuals at risk of obesity-related health complications.</a:t>
            </a:r>
            <a:endParaRPr lang="en-US" sz="34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553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9FC156-1F82-3113-0038-821B14660F3C}"/>
              </a:ext>
            </a:extLst>
          </p:cNvPr>
          <p:cNvSpPr/>
          <p:nvPr/>
        </p:nvSpPr>
        <p:spPr>
          <a:xfrm>
            <a:off x="3581400" y="965580"/>
            <a:ext cx="5204489" cy="316059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0" kern="1200" cap="none" spc="0">
                <a:ln w="0"/>
                <a:effectLst>
                  <a:outerShdw blurRad="38100" dist="19050" dir="2700000" algn="tl" rotWithShape="0">
                    <a:schemeClr val="dk1">
                      <a:alpha val="40000"/>
                    </a:schemeClr>
                  </a:outerShdw>
                </a:effectLst>
                <a:latin typeface="Cambria"/>
                <a:ea typeface="Cambria"/>
                <a:cs typeface="+mj-cs"/>
              </a:rPr>
              <a:t>Thank you !</a:t>
            </a:r>
            <a:endParaRPr lang="en-US" sz="5400" b="0" kern="1200" cap="none" spc="0">
              <a:ln w="0"/>
              <a:effectLst>
                <a:outerShdw blurRad="38100" dist="19050" dir="2700000" algn="tl" rotWithShape="0">
                  <a:prstClr val="black">
                    <a:alpha val="40000"/>
                  </a:prstClr>
                </a:outerShdw>
              </a:effectLst>
              <a:latin typeface="Cambria"/>
              <a:ea typeface="Cambria"/>
              <a:cs typeface="+mj-cs"/>
            </a:endParaRPr>
          </a:p>
        </p:txBody>
      </p:sp>
    </p:spTree>
    <p:extLst>
      <p:ext uri="{BB962C8B-B14F-4D97-AF65-F5344CB8AC3E}">
        <p14:creationId xmlns:p14="http://schemas.microsoft.com/office/powerpoint/2010/main" val="239588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18A3-2A4C-C893-DB52-8D9B913D25BE}"/>
              </a:ext>
            </a:extLst>
          </p:cNvPr>
          <p:cNvSpPr>
            <a:spLocks noGrp="1"/>
          </p:cNvSpPr>
          <p:nvPr>
            <p:ph type="title"/>
          </p:nvPr>
        </p:nvSpPr>
        <p:spPr/>
        <p:txBody>
          <a:bodyPr/>
          <a:lstStyle/>
          <a:p>
            <a:r>
              <a:rPr lang="en-GB" b="1" dirty="0">
                <a:latin typeface="Cambria"/>
                <a:ea typeface="Cambria"/>
              </a:rPr>
              <a:t>Research Questions</a:t>
            </a:r>
            <a:endParaRPr lang="en-IN" b="1">
              <a:latin typeface="Cambria"/>
              <a:ea typeface="Cambria"/>
            </a:endParaRPr>
          </a:p>
        </p:txBody>
      </p:sp>
      <p:sp>
        <p:nvSpPr>
          <p:cNvPr id="3" name="Content Placeholder 2">
            <a:extLst>
              <a:ext uri="{FF2B5EF4-FFF2-40B4-BE49-F238E27FC236}">
                <a16:creationId xmlns:a16="http://schemas.microsoft.com/office/drawing/2014/main" id="{B6755B25-068E-3BF9-19AF-B126D3692368}"/>
              </a:ext>
            </a:extLst>
          </p:cNvPr>
          <p:cNvSpPr>
            <a:spLocks noGrp="1"/>
          </p:cNvSpPr>
          <p:nvPr>
            <p:ph idx="1"/>
          </p:nvPr>
        </p:nvSpPr>
        <p:spPr>
          <a:xfrm>
            <a:off x="1154954" y="2860174"/>
            <a:ext cx="8825659" cy="3416300"/>
          </a:xfrm>
        </p:spPr>
        <p:txBody>
          <a:bodyPr vert="horz" lIns="91440" tIns="45720" rIns="91440" bIns="45720" rtlCol="0" anchor="t">
            <a:normAutofit/>
          </a:bodyPr>
          <a:lstStyle/>
          <a:p>
            <a:r>
              <a:rPr lang="en-GB">
                <a:latin typeface="Cambria"/>
                <a:ea typeface="Cambria"/>
              </a:rPr>
              <a:t>Can you predict the possibility of occurrence of obesity in the early stages using previously recorded data?</a:t>
            </a:r>
          </a:p>
          <a:p>
            <a:r>
              <a:rPr lang="en-GB">
                <a:latin typeface="Cambria"/>
                <a:ea typeface="Cambria"/>
              </a:rPr>
              <a:t>Is smoking really a factor that affects obesity?</a:t>
            </a:r>
            <a:endParaRPr lang="en-IN">
              <a:latin typeface="Cambria"/>
              <a:ea typeface="Cambria"/>
            </a:endParaRPr>
          </a:p>
        </p:txBody>
      </p:sp>
    </p:spTree>
    <p:extLst>
      <p:ext uri="{BB962C8B-B14F-4D97-AF65-F5344CB8AC3E}">
        <p14:creationId xmlns:p14="http://schemas.microsoft.com/office/powerpoint/2010/main" val="61801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F1B-1AEE-FF39-5A1D-3FD83BD2CB9D}"/>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ABSTRACT</a:t>
            </a:r>
            <a:endParaRPr lang="en-IN">
              <a:solidFill>
                <a:schemeClr val="bg1"/>
              </a:solidFill>
            </a:endParaRPr>
          </a:p>
        </p:txBody>
      </p:sp>
      <p:sp>
        <p:nvSpPr>
          <p:cNvPr id="3" name="Content Placeholder 2">
            <a:extLst>
              <a:ext uri="{FF2B5EF4-FFF2-40B4-BE49-F238E27FC236}">
                <a16:creationId xmlns:a16="http://schemas.microsoft.com/office/drawing/2014/main" id="{EC8F4190-68BB-3180-C208-9A7CED586670}"/>
              </a:ext>
            </a:extLst>
          </p:cNvPr>
          <p:cNvSpPr>
            <a:spLocks noGrp="1"/>
          </p:cNvSpPr>
          <p:nvPr>
            <p:ph idx="1"/>
          </p:nvPr>
        </p:nvSpPr>
        <p:spPr>
          <a:xfrm>
            <a:off x="1102368" y="2328882"/>
            <a:ext cx="6271652" cy="4878552"/>
          </a:xfrm>
        </p:spPr>
        <p:txBody>
          <a:bodyPr vert="horz" lIns="91440" tIns="45720" rIns="91440" bIns="45720" rtlCol="0" anchor="t">
            <a:normAutofit fontScale="92500" lnSpcReduction="20000"/>
          </a:bodyPr>
          <a:lstStyle/>
          <a:p>
            <a:r>
              <a:rPr lang="en-US" dirty="0">
                <a:solidFill>
                  <a:schemeClr val="tx1"/>
                </a:solidFill>
                <a:latin typeface="Cambria"/>
                <a:ea typeface="Cambria"/>
              </a:rPr>
              <a:t>The motivation behind this project is to develop a predictive model that can help identify individuals who are at high risk of developing obesity in the early stages. Obesity is a major public health concern, as it is associated with several chronic health conditions such as type 2 diabetes, cardiovascular disease, and certain types of cancer.</a:t>
            </a:r>
          </a:p>
          <a:p>
            <a:r>
              <a:rPr lang="en-US" dirty="0">
                <a:solidFill>
                  <a:schemeClr val="tx1"/>
                </a:solidFill>
                <a:latin typeface="Cambria"/>
                <a:ea typeface="Cambria"/>
              </a:rPr>
              <a:t>Early detection of obesity risk factors is crucial for effective prevention and management of obesity-related health conditions. By using machine learning algorithms to analyze data related to eating habits and physical condition, it is possible to identify patterns and risk factors associated with obesity.</a:t>
            </a:r>
          </a:p>
          <a:p>
            <a:r>
              <a:rPr lang="en-US" dirty="0">
                <a:solidFill>
                  <a:schemeClr val="tx1"/>
                </a:solidFill>
                <a:latin typeface="Cambria"/>
                <a:ea typeface="Cambria"/>
              </a:rPr>
              <a:t>Therefore, the motivation behind this project is to develop a model that can help healthcare providers and individuals take proactive measures to prevent or manage obesity by identifying and addressing risk factors early on. This could potentially lead to improved health outcomes and quality of life for individuals and reduced healthcare costs associated with obesity-related conditions.</a:t>
            </a:r>
            <a:endParaRPr lang="en-US" dirty="0">
              <a:solidFill>
                <a:schemeClr val="tx1"/>
              </a:solidFill>
            </a:endParaRPr>
          </a:p>
          <a:p>
            <a:pPr marL="0" indent="0">
              <a:buNone/>
            </a:pPr>
            <a:br>
              <a:rPr lang="en-US" sz="1500" kern="100" dirty="0">
                <a:effectLst/>
                <a:latin typeface="Nunito Sans" pitchFamily="2" charset="0"/>
                <a:ea typeface="宋体" panose="02010600030101010101" pitchFamily="2" charset="-122"/>
              </a:rPr>
            </a:br>
            <a:endParaRPr lang="en-US" sz="1500" kern="100">
              <a:solidFill>
                <a:schemeClr val="tx1"/>
              </a:solidFill>
              <a:effectLst/>
              <a:latin typeface="Calibri" panose="020F0502020204030204" pitchFamily="34" charset="0"/>
              <a:ea typeface="宋体" panose="02010600030101010101" pitchFamily="2" charset="-122"/>
            </a:endParaRPr>
          </a:p>
          <a:p>
            <a:endParaRPr lang="en-US" sz="1500">
              <a:solidFill>
                <a:schemeClr val="tx1"/>
              </a:solidFill>
            </a:endParaRPr>
          </a:p>
          <a:p>
            <a:endParaRPr lang="en-US" sz="1500">
              <a:solidFill>
                <a:schemeClr val="tx1"/>
              </a:solidFill>
            </a:endParaRPr>
          </a:p>
          <a:p>
            <a:pPr marL="0" indent="0">
              <a:buNone/>
            </a:pPr>
            <a:endParaRPr lang="en-IN" sz="1500">
              <a:solidFill>
                <a:schemeClr val="tx1"/>
              </a:solidFill>
            </a:endParaRPr>
          </a:p>
        </p:txBody>
      </p:sp>
      <p:sp>
        <p:nvSpPr>
          <p:cNvPr id="4" name="TextBox 3">
            <a:extLst>
              <a:ext uri="{FF2B5EF4-FFF2-40B4-BE49-F238E27FC236}">
                <a16:creationId xmlns:a16="http://schemas.microsoft.com/office/drawing/2014/main" id="{2082D9B3-9E0E-2126-8019-6D70D4FFD65C}"/>
              </a:ext>
            </a:extLst>
          </p:cNvPr>
          <p:cNvSpPr txBox="1"/>
          <p:nvPr/>
        </p:nvSpPr>
        <p:spPr>
          <a:xfrm>
            <a:off x="681789" y="762856"/>
            <a:ext cx="8502316" cy="769441"/>
          </a:xfrm>
          <a:prstGeom prst="rect">
            <a:avLst/>
          </a:prstGeom>
          <a:noFill/>
        </p:spPr>
        <p:txBody>
          <a:bodyPr wrap="square" lIns="91440" tIns="45720" rIns="91440" bIns="45720" rtlCol="0" anchor="t">
            <a:spAutoFit/>
          </a:bodyPr>
          <a:lstStyle/>
          <a:p>
            <a:r>
              <a:rPr lang="en-GB" sz="4400" b="1" dirty="0">
                <a:solidFill>
                  <a:schemeClr val="bg1"/>
                </a:solidFill>
                <a:latin typeface="Cambria"/>
                <a:ea typeface="Cambria"/>
              </a:rPr>
              <a:t>Motivation</a:t>
            </a:r>
            <a:endParaRPr lang="en-IN" sz="4400" b="1" dirty="0">
              <a:solidFill>
                <a:schemeClr val="bg1"/>
              </a:solidFill>
              <a:latin typeface="Cambria"/>
              <a:ea typeface="Cambria"/>
            </a:endParaRPr>
          </a:p>
        </p:txBody>
      </p:sp>
    </p:spTree>
    <p:extLst>
      <p:ext uri="{BB962C8B-B14F-4D97-AF65-F5344CB8AC3E}">
        <p14:creationId xmlns:p14="http://schemas.microsoft.com/office/powerpoint/2010/main" val="419133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D5FC-C775-FC39-3C6F-07A7B5F5C52C}"/>
              </a:ext>
            </a:extLst>
          </p:cNvPr>
          <p:cNvSpPr>
            <a:spLocks noGrp="1"/>
          </p:cNvSpPr>
          <p:nvPr>
            <p:ph type="title"/>
          </p:nvPr>
        </p:nvSpPr>
        <p:spPr/>
        <p:txBody>
          <a:bodyPr/>
          <a:lstStyle/>
          <a:p>
            <a:r>
              <a:rPr lang="en-US" b="1" dirty="0">
                <a:latin typeface="Cambria"/>
                <a:ea typeface="Cambria"/>
              </a:rPr>
              <a:t>About Data</a:t>
            </a:r>
          </a:p>
        </p:txBody>
      </p:sp>
      <p:sp>
        <p:nvSpPr>
          <p:cNvPr id="3" name="Content Placeholder 2">
            <a:extLst>
              <a:ext uri="{FF2B5EF4-FFF2-40B4-BE49-F238E27FC236}">
                <a16:creationId xmlns:a16="http://schemas.microsoft.com/office/drawing/2014/main" id="{A23EF420-D8EC-EF8D-F8DE-0BFF26128E59}"/>
              </a:ext>
            </a:extLst>
          </p:cNvPr>
          <p:cNvSpPr>
            <a:spLocks noGrp="1"/>
          </p:cNvSpPr>
          <p:nvPr>
            <p:ph idx="1"/>
          </p:nvPr>
        </p:nvSpPr>
        <p:spPr>
          <a:xfrm>
            <a:off x="753901" y="2162342"/>
            <a:ext cx="8825659" cy="4880140"/>
          </a:xfrm>
        </p:spPr>
        <p:txBody>
          <a:bodyPr vert="horz" lIns="91440" tIns="45720" rIns="91440" bIns="45720" rtlCol="0" anchor="t">
            <a:noAutofit/>
          </a:bodyPr>
          <a:lstStyle/>
          <a:p>
            <a:r>
              <a:rPr lang="en-US" sz="1600" dirty="0">
                <a:solidFill>
                  <a:schemeClr val="tx1"/>
                </a:solidFill>
                <a:latin typeface="Cambria"/>
                <a:ea typeface="Cambria"/>
              </a:rPr>
              <a:t>The data is focused on the estimation of obesity levels based on eating habits and physical condition. The data set contains information from 2111 individuals from Mexico, Peru, and Colombia, collected through surveys and questionnaires.</a:t>
            </a:r>
            <a:r>
              <a:rPr lang="en-US" sz="1600" dirty="0">
                <a:solidFill>
                  <a:schemeClr val="tx1"/>
                </a:solidFill>
              </a:rPr>
              <a:t> It </a:t>
            </a:r>
            <a:r>
              <a:rPr lang="en-US" sz="1600" dirty="0">
                <a:solidFill>
                  <a:schemeClr val="tx1"/>
                </a:solidFill>
                <a:latin typeface="Cambria"/>
                <a:ea typeface="Cambria"/>
              </a:rPr>
              <a:t>includes the following attributes:</a:t>
            </a:r>
          </a:p>
          <a:p>
            <a:r>
              <a:rPr lang="en-US" sz="1600" dirty="0">
                <a:solidFill>
                  <a:schemeClr val="tx1"/>
                </a:solidFill>
                <a:latin typeface="Cambria"/>
                <a:ea typeface="Cambria"/>
              </a:rPr>
              <a:t>Gender: The gender of the individual (male or female).</a:t>
            </a:r>
          </a:p>
          <a:p>
            <a:r>
              <a:rPr lang="en-US" sz="1600" dirty="0">
                <a:solidFill>
                  <a:schemeClr val="tx1"/>
                </a:solidFill>
                <a:latin typeface="Cambria"/>
                <a:ea typeface="Cambria"/>
              </a:rPr>
              <a:t>Age: The age of the individual in years.</a:t>
            </a:r>
          </a:p>
          <a:p>
            <a:r>
              <a:rPr lang="en-US" sz="1600" dirty="0">
                <a:solidFill>
                  <a:schemeClr val="tx1"/>
                </a:solidFill>
                <a:latin typeface="Cambria"/>
                <a:ea typeface="Cambria"/>
              </a:rPr>
              <a:t>Height: The height of the individual in centimeters.</a:t>
            </a:r>
          </a:p>
          <a:p>
            <a:r>
              <a:rPr lang="en-US" sz="1600" dirty="0">
                <a:solidFill>
                  <a:schemeClr val="tx1"/>
                </a:solidFill>
                <a:latin typeface="Cambria"/>
                <a:ea typeface="Cambria"/>
              </a:rPr>
              <a:t>Weight: The weight of the individual in kilograms.</a:t>
            </a:r>
          </a:p>
          <a:p>
            <a:r>
              <a:rPr lang="en-US" sz="1600" dirty="0">
                <a:solidFill>
                  <a:schemeClr val="tx1"/>
                </a:solidFill>
                <a:latin typeface="Cambria"/>
                <a:ea typeface="Cambria"/>
              </a:rPr>
              <a:t>Family history with overweight: Whether the individual has a family history of being overweight or not (yes or no).</a:t>
            </a:r>
          </a:p>
          <a:p>
            <a:r>
              <a:rPr lang="en-US" sz="1600" dirty="0">
                <a:solidFill>
                  <a:schemeClr val="tx1"/>
                </a:solidFill>
                <a:latin typeface="Cambria"/>
                <a:ea typeface="Cambria"/>
              </a:rPr>
              <a:t>FAVC (Frequency of consuming high caloric food): How often the individual consumes high-calorie foods (ranging from "never" to "always").</a:t>
            </a:r>
          </a:p>
          <a:p>
            <a:r>
              <a:rPr lang="en-US" sz="1600" dirty="0">
                <a:solidFill>
                  <a:schemeClr val="tx1"/>
                </a:solidFill>
                <a:latin typeface="Cambria"/>
                <a:ea typeface="Cambria"/>
              </a:rPr>
              <a:t>FCVC (Frequency of consuming vegetables): How often the individual consumes vegetables (ranging from "never" to "always").</a:t>
            </a:r>
          </a:p>
          <a:p>
            <a:r>
              <a:rPr lang="en-US" sz="1600" dirty="0">
                <a:solidFill>
                  <a:schemeClr val="tx1"/>
                </a:solidFill>
                <a:latin typeface="Cambria"/>
                <a:ea typeface="Cambria"/>
              </a:rPr>
              <a:t>NCP (Number of main meals)</a:t>
            </a:r>
            <a:endParaRPr lang="en-US" sz="1600" dirty="0">
              <a:solidFill>
                <a:schemeClr val="tx1"/>
              </a:solidFill>
            </a:endParaRPr>
          </a:p>
        </p:txBody>
      </p:sp>
    </p:spTree>
    <p:extLst>
      <p:ext uri="{BB962C8B-B14F-4D97-AF65-F5344CB8AC3E}">
        <p14:creationId xmlns:p14="http://schemas.microsoft.com/office/powerpoint/2010/main" val="4690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800-CF84-0181-D873-967010975CBD}"/>
              </a:ext>
            </a:extLst>
          </p:cNvPr>
          <p:cNvSpPr>
            <a:spLocks noGrp="1"/>
          </p:cNvSpPr>
          <p:nvPr>
            <p:ph type="title"/>
          </p:nvPr>
        </p:nvSpPr>
        <p:spPr/>
        <p:txBody>
          <a:bodyPr/>
          <a:lstStyle/>
          <a:p>
            <a:r>
              <a:rPr lang="en-GB" b="1" dirty="0">
                <a:latin typeface="Cambria"/>
                <a:ea typeface="Cambria"/>
              </a:rPr>
              <a:t>Data</a:t>
            </a:r>
            <a:endParaRPr lang="en-IN" b="1">
              <a:latin typeface="Cambria"/>
              <a:ea typeface="Cambria"/>
            </a:endParaRPr>
          </a:p>
        </p:txBody>
      </p:sp>
      <p:pic>
        <p:nvPicPr>
          <p:cNvPr id="5" name="Content Placeholder 4">
            <a:extLst>
              <a:ext uri="{FF2B5EF4-FFF2-40B4-BE49-F238E27FC236}">
                <a16:creationId xmlns:a16="http://schemas.microsoft.com/office/drawing/2014/main" id="{7BEE0D41-8AF0-90C8-047E-B47ED7B68262}"/>
              </a:ext>
            </a:extLst>
          </p:cNvPr>
          <p:cNvPicPr>
            <a:picLocks noGrp="1" noChangeAspect="1"/>
          </p:cNvPicPr>
          <p:nvPr>
            <p:ph idx="1"/>
          </p:nvPr>
        </p:nvPicPr>
        <p:blipFill>
          <a:blip r:embed="rId2"/>
          <a:stretch>
            <a:fillRect/>
          </a:stretch>
        </p:blipFill>
        <p:spPr>
          <a:xfrm>
            <a:off x="247355" y="3181546"/>
            <a:ext cx="6398424" cy="3374337"/>
          </a:xfrm>
        </p:spPr>
      </p:pic>
      <p:pic>
        <p:nvPicPr>
          <p:cNvPr id="6" name="Picture 5">
            <a:extLst>
              <a:ext uri="{FF2B5EF4-FFF2-40B4-BE49-F238E27FC236}">
                <a16:creationId xmlns:a16="http://schemas.microsoft.com/office/drawing/2014/main" id="{3446E243-1D09-591B-7826-E6ED4D18CF82}"/>
              </a:ext>
            </a:extLst>
          </p:cNvPr>
          <p:cNvPicPr>
            <a:picLocks noChangeAspect="1"/>
          </p:cNvPicPr>
          <p:nvPr/>
        </p:nvPicPr>
        <p:blipFill>
          <a:blip r:embed="rId3"/>
          <a:stretch>
            <a:fillRect/>
          </a:stretch>
        </p:blipFill>
        <p:spPr>
          <a:xfrm>
            <a:off x="6762757" y="3299748"/>
            <a:ext cx="5220496" cy="3085722"/>
          </a:xfrm>
          <a:prstGeom prst="rect">
            <a:avLst/>
          </a:prstGeom>
        </p:spPr>
      </p:pic>
      <p:sp>
        <p:nvSpPr>
          <p:cNvPr id="7" name="TextBox 6">
            <a:extLst>
              <a:ext uri="{FF2B5EF4-FFF2-40B4-BE49-F238E27FC236}">
                <a16:creationId xmlns:a16="http://schemas.microsoft.com/office/drawing/2014/main" id="{381869B5-11A5-E0EB-5C9E-4D5757B47471}"/>
              </a:ext>
            </a:extLst>
          </p:cNvPr>
          <p:cNvSpPr txBox="1"/>
          <p:nvPr/>
        </p:nvSpPr>
        <p:spPr>
          <a:xfrm>
            <a:off x="533211" y="2460405"/>
            <a:ext cx="10892717" cy="646331"/>
          </a:xfrm>
          <a:prstGeom prst="rect">
            <a:avLst/>
          </a:prstGeom>
          <a:noFill/>
        </p:spPr>
        <p:txBody>
          <a:bodyPr wrap="square" lIns="91440" tIns="45720" rIns="91440" bIns="45720" rtlCol="0" anchor="t">
            <a:spAutoFit/>
          </a:bodyPr>
          <a:lstStyle/>
          <a:p>
            <a:r>
              <a:rPr lang="en-GB" dirty="0">
                <a:latin typeface="Cambria"/>
                <a:ea typeface="Cambria"/>
              </a:rPr>
              <a:t>It consists of variables like gender, age, height etc. whether a smoker or not and some other things which tends to whether the person being obese or not. </a:t>
            </a: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180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14BD-EE79-C05C-41E7-E621168320C7}"/>
              </a:ext>
            </a:extLst>
          </p:cNvPr>
          <p:cNvSpPr>
            <a:spLocks noGrp="1"/>
          </p:cNvSpPr>
          <p:nvPr>
            <p:ph type="title"/>
          </p:nvPr>
        </p:nvSpPr>
        <p:spPr/>
        <p:txBody>
          <a:bodyPr/>
          <a:lstStyle/>
          <a:p>
            <a:r>
              <a:rPr lang="en-GB" b="1" dirty="0">
                <a:latin typeface="Cambria"/>
                <a:ea typeface="Cambria"/>
              </a:rPr>
              <a:t>Statistical Description of Data</a:t>
            </a:r>
            <a:endParaRPr lang="en-IN" b="1">
              <a:latin typeface="Cambria"/>
              <a:ea typeface="Cambria"/>
            </a:endParaRPr>
          </a:p>
        </p:txBody>
      </p:sp>
      <p:pic>
        <p:nvPicPr>
          <p:cNvPr id="5" name="Content Placeholder 4">
            <a:extLst>
              <a:ext uri="{FF2B5EF4-FFF2-40B4-BE49-F238E27FC236}">
                <a16:creationId xmlns:a16="http://schemas.microsoft.com/office/drawing/2014/main" id="{A36968E2-DB51-69E4-29E5-06C9D6D4AAA0}"/>
              </a:ext>
            </a:extLst>
          </p:cNvPr>
          <p:cNvPicPr>
            <a:picLocks noGrp="1" noChangeAspect="1"/>
          </p:cNvPicPr>
          <p:nvPr>
            <p:ph idx="1"/>
          </p:nvPr>
        </p:nvPicPr>
        <p:blipFill>
          <a:blip r:embed="rId2"/>
          <a:stretch>
            <a:fillRect/>
          </a:stretch>
        </p:blipFill>
        <p:spPr>
          <a:xfrm>
            <a:off x="1314183" y="2819394"/>
            <a:ext cx="9563633" cy="3342420"/>
          </a:xfrm>
        </p:spPr>
      </p:pic>
    </p:spTree>
    <p:extLst>
      <p:ext uri="{BB962C8B-B14F-4D97-AF65-F5344CB8AC3E}">
        <p14:creationId xmlns:p14="http://schemas.microsoft.com/office/powerpoint/2010/main" val="35551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1D6B-A6CE-D7BC-23B4-AC7F6432B2C7}"/>
              </a:ext>
            </a:extLst>
          </p:cNvPr>
          <p:cNvSpPr>
            <a:spLocks noGrp="1"/>
          </p:cNvSpPr>
          <p:nvPr>
            <p:ph type="title"/>
          </p:nvPr>
        </p:nvSpPr>
        <p:spPr/>
        <p:txBody>
          <a:bodyPr/>
          <a:lstStyle/>
          <a:p>
            <a:r>
              <a:rPr lang="en-GB" b="1" dirty="0">
                <a:latin typeface="Cambria"/>
                <a:ea typeface="Cambria"/>
              </a:rPr>
              <a:t>Literature Review</a:t>
            </a:r>
            <a:endParaRPr lang="en-IN" b="1">
              <a:latin typeface="Cambria"/>
              <a:ea typeface="Cambria"/>
            </a:endParaRPr>
          </a:p>
        </p:txBody>
      </p:sp>
      <p:sp>
        <p:nvSpPr>
          <p:cNvPr id="3" name="Content Placeholder 2">
            <a:extLst>
              <a:ext uri="{FF2B5EF4-FFF2-40B4-BE49-F238E27FC236}">
                <a16:creationId xmlns:a16="http://schemas.microsoft.com/office/drawing/2014/main" id="{2E3E16A8-6382-8302-9B35-713D33379EB9}"/>
              </a:ext>
            </a:extLst>
          </p:cNvPr>
          <p:cNvSpPr>
            <a:spLocks noGrp="1"/>
          </p:cNvSpPr>
          <p:nvPr>
            <p:ph idx="1"/>
          </p:nvPr>
        </p:nvSpPr>
        <p:spPr/>
        <p:txBody>
          <a:bodyPr vert="horz" lIns="91440" tIns="45720" rIns="91440" bIns="45720" rtlCol="0" anchor="t">
            <a:normAutofit/>
          </a:bodyPr>
          <a:lstStyle/>
          <a:p>
            <a:r>
              <a:rPr lang="en-GB">
                <a:latin typeface="Cambria"/>
                <a:ea typeface="Cambria"/>
              </a:rPr>
              <a:t>Goal: To build a classification report depicting the possibility of a person being obese.</a:t>
            </a:r>
          </a:p>
          <a:p>
            <a:r>
              <a:rPr lang="en-GB">
                <a:latin typeface="Cambria"/>
                <a:ea typeface="Cambria"/>
              </a:rPr>
              <a:t>Dataset: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p>
          <a:p>
            <a:endParaRPr lang="en-GB">
              <a:solidFill>
                <a:srgbClr val="0070C0"/>
              </a:solidFill>
              <a:latin typeface="Cambria"/>
              <a:ea typeface="Cambria"/>
            </a:endParaRPr>
          </a:p>
          <a:p>
            <a:r>
              <a:rPr lang="en-GB">
                <a:latin typeface="Cambria"/>
                <a:ea typeface="Cambria"/>
              </a:rPr>
              <a:t>Methodology: Used classification algorithm to classify people who are obese basing on different factors and assigning any new person into any of the categories based on those factors.</a:t>
            </a:r>
          </a:p>
          <a:p>
            <a:r>
              <a:rPr lang="en-GB">
                <a:latin typeface="Cambria"/>
                <a:ea typeface="Cambria"/>
              </a:rPr>
              <a:t>Result: People who are into at least 40 mins of daily exercise and are not smokers are safe from obesity.</a:t>
            </a:r>
            <a:endParaRPr lang="en-IN">
              <a:latin typeface="Cambria"/>
              <a:ea typeface="Cambria"/>
            </a:endParaRPr>
          </a:p>
        </p:txBody>
      </p:sp>
    </p:spTree>
    <p:extLst>
      <p:ext uri="{BB962C8B-B14F-4D97-AF65-F5344CB8AC3E}">
        <p14:creationId xmlns:p14="http://schemas.microsoft.com/office/powerpoint/2010/main" val="38016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EB9-2501-EC1A-D094-2DF60952F214}"/>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59CFA89D-ADC8-C7AD-8C69-A2787B6E68A9}"/>
              </a:ext>
            </a:extLst>
          </p:cNvPr>
          <p:cNvSpPr>
            <a:spLocks noGrp="1"/>
          </p:cNvSpPr>
          <p:nvPr>
            <p:ph idx="1"/>
          </p:nvPr>
        </p:nvSpPr>
        <p:spPr>
          <a:xfrm>
            <a:off x="673691" y="2292684"/>
            <a:ext cx="11071553" cy="4499142"/>
          </a:xfrm>
        </p:spPr>
        <p:txBody>
          <a:bodyPr vert="horz" lIns="91440" tIns="45720" rIns="91440" bIns="45720" rtlCol="0" anchor="t">
            <a:normAutofit lnSpcReduction="10000"/>
          </a:bodyPr>
          <a:lstStyle/>
          <a:p>
            <a:r>
              <a:rPr lang="en-US" sz="1700" dirty="0">
                <a:solidFill>
                  <a:schemeClr val="tx1"/>
                </a:solidFill>
                <a:latin typeface="Cambria"/>
                <a:ea typeface="Cambria"/>
              </a:rPr>
              <a:t>"Prediction of Obesity in Young Adults Using Machine Learning: An Observational Study" by </a:t>
            </a:r>
            <a:r>
              <a:rPr lang="en-US" sz="1700" dirty="0" err="1">
                <a:solidFill>
                  <a:schemeClr val="tx1"/>
                </a:solidFill>
                <a:latin typeface="Cambria"/>
                <a:ea typeface="Cambria"/>
              </a:rPr>
              <a:t>Pobłocka</a:t>
            </a:r>
            <a:r>
              <a:rPr lang="en-US" sz="1700" dirty="0">
                <a:solidFill>
                  <a:schemeClr val="tx1"/>
                </a:solidFill>
                <a:latin typeface="Cambria"/>
                <a:ea typeface="Cambria"/>
              </a:rPr>
              <a:t>-Olech et al. (2020)</a:t>
            </a:r>
          </a:p>
          <a:p>
            <a:r>
              <a:rPr lang="en-US" sz="1700" dirty="0">
                <a:solidFill>
                  <a:schemeClr val="tx1"/>
                </a:solidFill>
                <a:latin typeface="Cambria"/>
                <a:ea typeface="Cambria"/>
              </a:rPr>
              <a:t>This study used machine learning models to predict obesity in young adults based on their lifestyle and dietary habits. The authors found that decision tree models achieved the highest accuracy in predicting obesity and identified important risk factors such as high-calorie food consumption, low physical activity, and high body mass index (BMI).</a:t>
            </a:r>
          </a:p>
          <a:p>
            <a:r>
              <a:rPr lang="en-US" sz="1700" dirty="0">
                <a:solidFill>
                  <a:schemeClr val="tx1"/>
                </a:solidFill>
                <a:latin typeface="Cambria"/>
                <a:ea typeface="Cambria"/>
              </a:rPr>
              <a:t>"Development and validation of a machine learning model for the early detection of obesity in children: a retrospective study" by Nguyen et al. (2020)</a:t>
            </a:r>
          </a:p>
          <a:p>
            <a:r>
              <a:rPr lang="en-US" sz="1700" dirty="0">
                <a:solidFill>
                  <a:schemeClr val="tx1"/>
                </a:solidFill>
                <a:latin typeface="Cambria"/>
                <a:ea typeface="Cambria"/>
              </a:rPr>
              <a:t>This study aimed to develop and validate a machine learning model to predict the likelihood of obesity in children. The authors found that their model achieved high accuracy in predicting obesity in children and identified important risk factors such as high-calorie food consumption, sedentary behavior, and parental obesity.</a:t>
            </a:r>
          </a:p>
          <a:p>
            <a:r>
              <a:rPr lang="en-US" sz="1700" dirty="0">
                <a:solidFill>
                  <a:schemeClr val="tx1"/>
                </a:solidFill>
                <a:latin typeface="Cambria"/>
                <a:ea typeface="Cambria"/>
              </a:rPr>
              <a:t>"Risk factors for childhood obesity: A Machine Learning Review" by Chiou et al. (2021)</a:t>
            </a:r>
          </a:p>
          <a:p>
            <a:r>
              <a:rPr lang="en-US" sz="1700" dirty="0">
                <a:solidFill>
                  <a:schemeClr val="tx1"/>
                </a:solidFill>
                <a:latin typeface="Cambria"/>
                <a:ea typeface="Cambria"/>
              </a:rPr>
              <a:t>This review article surveyed recent studies that used machine learning models to identify risk factors for childhood obesity. The authors identified several important risk factors such as parental obesity, dietary habits, sedentary behavior, and sleep patterns. They also discussed the potential of machine learning models to improve the accuracy of identifying risk factors for childhood obesity.</a:t>
            </a:r>
            <a:endParaRPr lang="en-US" dirty="0">
              <a:solidFill>
                <a:schemeClr val="tx1"/>
              </a:solidFill>
            </a:endParaRPr>
          </a:p>
        </p:txBody>
      </p:sp>
    </p:spTree>
    <p:extLst>
      <p:ext uri="{BB962C8B-B14F-4D97-AF65-F5344CB8AC3E}">
        <p14:creationId xmlns:p14="http://schemas.microsoft.com/office/powerpoint/2010/main" val="3137674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bdc7dc1-3c47-461e-ac21-91583b2067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7617449765954C89A2453A0DC3854F" ma:contentTypeVersion="14" ma:contentTypeDescription="Create a new document." ma:contentTypeScope="" ma:versionID="18510c5276574c63b8e46785d0217a61">
  <xsd:schema xmlns:xsd="http://www.w3.org/2001/XMLSchema" xmlns:xs="http://www.w3.org/2001/XMLSchema" xmlns:p="http://schemas.microsoft.com/office/2006/metadata/properties" xmlns:ns3="dbdc7dc1-3c47-461e-ac21-91583b2067ae" xmlns:ns4="c0891512-a165-43c1-a711-ac7654f66943" targetNamespace="http://schemas.microsoft.com/office/2006/metadata/properties" ma:root="true" ma:fieldsID="4881df1297eeda07f3ea48fc597a52b1" ns3:_="" ns4:_="">
    <xsd:import namespace="dbdc7dc1-3c47-461e-ac21-91583b2067ae"/>
    <xsd:import namespace="c0891512-a165-43c1-a711-ac7654f669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c7dc1-3c47-461e-ac21-91583b206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891512-a165-43c1-a711-ac7654f6694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65C283-B736-4C92-BE6A-00C583BE85B0}">
  <ds:schemaRefs>
    <ds:schemaRef ds:uri="c0891512-a165-43c1-a711-ac7654f66943"/>
    <ds:schemaRef ds:uri="dbdc7dc1-3c47-461e-ac21-91583b2067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7443C09-328B-4B45-9502-5F5B798711AC}">
  <ds:schemaRefs>
    <ds:schemaRef ds:uri="http://schemas.microsoft.com/sharepoint/v3/contenttype/forms"/>
  </ds:schemaRefs>
</ds:datastoreItem>
</file>

<file path=customXml/itemProps3.xml><?xml version="1.0" encoding="utf-8"?>
<ds:datastoreItem xmlns:ds="http://schemas.openxmlformats.org/officeDocument/2006/customXml" ds:itemID="{7EE0E7E5-A5A4-4051-9D64-4A0F7FDFEEF5}">
  <ds:schemaRefs>
    <ds:schemaRef ds:uri="c0891512-a165-43c1-a711-ac7654f66943"/>
    <ds:schemaRef ds:uri="dbdc7dc1-3c47-461e-ac21-91583b2067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2299</Words>
  <Application>Microsoft Office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Century Gothic</vt:lpstr>
      <vt:lpstr>Nunito Sans</vt:lpstr>
      <vt:lpstr>Wingdings 3</vt:lpstr>
      <vt:lpstr>Ion Boardroom</vt:lpstr>
      <vt:lpstr>An Analysis of Risk Factors of Obesity Using ML Models </vt:lpstr>
      <vt:lpstr>Food Habits are Proportional to Being Obese</vt:lpstr>
      <vt:lpstr>Research Questions</vt:lpstr>
      <vt:lpstr>ABSTRACT</vt:lpstr>
      <vt:lpstr>About Data</vt:lpstr>
      <vt:lpstr>Data</vt:lpstr>
      <vt:lpstr>Statistical Description of Data</vt:lpstr>
      <vt:lpstr>Literature Review</vt:lpstr>
      <vt:lpstr>Literature Review</vt:lpstr>
      <vt:lpstr>Literature Review</vt:lpstr>
      <vt:lpstr>How would you predict obesity using these factors?</vt:lpstr>
      <vt:lpstr>Importing Required Libraries</vt:lpstr>
      <vt:lpstr>EDA</vt:lpstr>
      <vt:lpstr>Insights from EDA</vt:lpstr>
      <vt:lpstr>Insights from EDA</vt:lpstr>
      <vt:lpstr>PowerPoint Presentation</vt:lpstr>
      <vt:lpstr>Expermentation</vt:lpstr>
      <vt:lpstr>Methodology</vt:lpstr>
      <vt:lpstr>Methodology</vt:lpstr>
      <vt:lpstr>Methodology of predicting the risk of obesity.</vt:lpstr>
      <vt:lpstr>PowerPoint Presentation</vt:lpstr>
      <vt:lpstr>Dataset</vt:lpstr>
      <vt:lpstr>Dataset</vt:lpstr>
      <vt:lpstr>Conclusion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Risk Factors of Obesity Using ML Models</dc:title>
  <dc:creator>mounika kallepalli</dc:creator>
  <cp:lastModifiedBy>Donthiboina, Ms. Samyuktha</cp:lastModifiedBy>
  <cp:revision>79</cp:revision>
  <dcterms:created xsi:type="dcterms:W3CDTF">2023-02-26T10:10:49Z</dcterms:created>
  <dcterms:modified xsi:type="dcterms:W3CDTF">2023-04-25T19:00:24Z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0x0101009F7617449765954C89A2453A0DC3854F</vt:lpwstr>
  </property>
</Properties>
</file>