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60" r:id="rId2"/>
  </p:sld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CE4BC-08D6-43D9-A06F-BC991D1E4856}" v="2" dt="2023-04-18T18:36:35.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1722783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47826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102898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2D6D3-A8F7-4C18-A229-8F5F4F7B737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1831477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2D6D3-A8F7-4C18-A229-8F5F4F7B737B}"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571760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2D6D3-A8F7-4C18-A229-8F5F4F7B737B}"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4072995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2D6D3-A8F7-4C18-A229-8F5F4F7B737B}"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2212154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02D6D3-A8F7-4C18-A229-8F5F4F7B737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387772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02D6D3-A8F7-4C18-A229-8F5F4F7B737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190063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02D6D3-A8F7-4C18-A229-8F5F4F7B737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3322156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187211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672014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2444451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02D6D3-A8F7-4C18-A229-8F5F4F7B737B}"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4104331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02D6D3-A8F7-4C18-A229-8F5F4F7B737B}" type="datetimeFigureOut">
              <a:rPr lang="en-US" smtClean="0"/>
              <a:t>4/25/2023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4128953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456086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402D6D3-A8F7-4C18-A229-8F5F4F7B737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C12052-786F-4FA8-A136-755D67135552}" type="slidenum">
              <a:rPr lang="en-US" smtClean="0"/>
              <a:t>‹#›</a:t>
            </a:fld>
            <a:endParaRPr lang="en-US"/>
          </a:p>
        </p:txBody>
      </p:sp>
    </p:spTree>
    <p:extLst>
      <p:ext uri="{BB962C8B-B14F-4D97-AF65-F5344CB8AC3E}">
        <p14:creationId xmlns:p14="http://schemas.microsoft.com/office/powerpoint/2010/main" val="304196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402D6D3-A8F7-4C18-A229-8F5F4F7B737B}" type="datetimeFigureOut">
              <a:rPr lang="en-US" smtClean="0"/>
              <a:t>4/25/2023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BC12052-786F-4FA8-A136-755D67135552}" type="slidenum">
              <a:rPr lang="en-US" smtClean="0"/>
              <a:t>‹#›</a:t>
            </a:fld>
            <a:endParaRPr lang="en-US"/>
          </a:p>
        </p:txBody>
      </p:sp>
    </p:spTree>
    <p:extLst>
      <p:ext uri="{BB962C8B-B14F-4D97-AF65-F5344CB8AC3E}">
        <p14:creationId xmlns:p14="http://schemas.microsoft.com/office/powerpoint/2010/main" val="234064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myuktha9928/Capstone_Project" TargetMode="External"/><Relationship Id="rId2" Type="http://schemas.openxmlformats.org/officeDocument/2006/relationships/hyperlink" Target="mailto:samyukthaaa99@gmail.com" TargetMode="External"/><Relationship Id="rId1" Type="http://schemas.openxmlformats.org/officeDocument/2006/relationships/slideLayout" Target="../slideLayouts/slideLayout12.xml"/><Relationship Id="rId4" Type="http://schemas.openxmlformats.org/officeDocument/2006/relationships/hyperlink" Target="https://archive.ics.uci.edu/ml/datasets/Estimation+of+obesity+levels+based+on+eating+habits+and+physical+condi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CC5F-7972-7027-303C-F056F5339295}"/>
              </a:ext>
            </a:extLst>
          </p:cNvPr>
          <p:cNvSpPr>
            <a:spLocks noGrp="1"/>
          </p:cNvSpPr>
          <p:nvPr>
            <p:ph type="ctrTitle"/>
          </p:nvPr>
        </p:nvSpPr>
        <p:spPr>
          <a:xfrm>
            <a:off x="1008651" y="1219200"/>
            <a:ext cx="3956541" cy="1485541"/>
          </a:xfrm>
        </p:spPr>
        <p:txBody>
          <a:bodyPr/>
          <a:lstStyle/>
          <a:p>
            <a:r>
              <a:rPr lang="en-US" sz="3200" b="1" kern="100" dirty="0">
                <a:solidFill>
                  <a:schemeClr val="bg1"/>
                </a:solidFill>
                <a:effectLst/>
                <a:latin typeface="Cambria" panose="02040503050406030204" pitchFamily="18" charset="0"/>
                <a:ea typeface="Cambria" panose="02040503050406030204" pitchFamily="18" charset="0"/>
              </a:rPr>
              <a:t>An Analysis of Risk Factors of Obesity Using ML Models</a:t>
            </a:r>
            <a:endParaRPr lang="en-US" sz="3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2400E65C-E61E-3A96-F5BF-FACAEA10398A}"/>
              </a:ext>
            </a:extLst>
          </p:cNvPr>
          <p:cNvSpPr txBox="1"/>
          <p:nvPr/>
        </p:nvSpPr>
        <p:spPr>
          <a:xfrm>
            <a:off x="5705856" y="679704"/>
            <a:ext cx="5706093" cy="5786199"/>
          </a:xfrm>
          <a:prstGeom prst="rect">
            <a:avLst/>
          </a:prstGeom>
          <a:noFill/>
        </p:spPr>
        <p:txBody>
          <a:bodyPr wrap="square" rtlCol="0">
            <a:spAutoFit/>
          </a:bodyPr>
          <a:lstStyle/>
          <a:p>
            <a:r>
              <a:rPr lang="en-GB" sz="1600" dirty="0">
                <a:solidFill>
                  <a:schemeClr val="bg1"/>
                </a:solidFill>
                <a:latin typeface="Cambria" panose="02040503050406030204" pitchFamily="18" charset="0"/>
                <a:ea typeface="Cambria" panose="02040503050406030204" pitchFamily="18" charset="0"/>
              </a:rPr>
              <a:t>Name: </a:t>
            </a:r>
            <a:r>
              <a:rPr lang="en-GB" sz="1600" dirty="0" err="1">
                <a:solidFill>
                  <a:schemeClr val="accent2">
                    <a:lumMod val="40000"/>
                    <a:lumOff val="60000"/>
                  </a:schemeClr>
                </a:solidFill>
                <a:latin typeface="Cambria" panose="02040503050406030204" pitchFamily="18" charset="0"/>
                <a:ea typeface="Cambria" panose="02040503050406030204" pitchFamily="18" charset="0"/>
              </a:rPr>
              <a:t>Samyuktha</a:t>
            </a:r>
            <a:r>
              <a:rPr lang="en-GB" sz="1600" dirty="0">
                <a:solidFill>
                  <a:schemeClr val="accent2">
                    <a:lumMod val="40000"/>
                    <a:lumOff val="60000"/>
                  </a:schemeClr>
                </a:solidFill>
                <a:latin typeface="Cambria" panose="02040503050406030204" pitchFamily="18" charset="0"/>
                <a:ea typeface="Cambria" panose="02040503050406030204" pitchFamily="18" charset="0"/>
              </a:rPr>
              <a:t> </a:t>
            </a:r>
            <a:r>
              <a:rPr lang="en-GB" sz="1600" dirty="0" err="1">
                <a:solidFill>
                  <a:schemeClr val="accent2">
                    <a:lumMod val="40000"/>
                    <a:lumOff val="60000"/>
                  </a:schemeClr>
                </a:solidFill>
                <a:latin typeface="Cambria" panose="02040503050406030204" pitchFamily="18" charset="0"/>
                <a:ea typeface="Cambria" panose="02040503050406030204" pitchFamily="18" charset="0"/>
              </a:rPr>
              <a:t>Donthiboina</a:t>
            </a:r>
            <a:endParaRPr lang="en-GB" sz="1600" dirty="0">
              <a:solidFill>
                <a:schemeClr val="accent2">
                  <a:lumMod val="40000"/>
                  <a:lumOff val="60000"/>
                </a:schemeClr>
              </a:solidFill>
              <a:latin typeface="Cambria" panose="02040503050406030204" pitchFamily="18" charset="0"/>
              <a:ea typeface="Cambria" panose="02040503050406030204" pitchFamily="18" charset="0"/>
            </a:endParaRPr>
          </a:p>
          <a:p>
            <a:endParaRPr lang="en-GB" sz="1600" dirty="0">
              <a:solidFill>
                <a:schemeClr val="bg1"/>
              </a:solidFill>
              <a:latin typeface="Cambria" panose="02040503050406030204" pitchFamily="18" charset="0"/>
              <a:ea typeface="Cambria" panose="02040503050406030204" pitchFamily="18" charset="0"/>
            </a:endParaRPr>
          </a:p>
          <a:p>
            <a:r>
              <a:rPr lang="en-GB" sz="1600" dirty="0">
                <a:solidFill>
                  <a:schemeClr val="bg1"/>
                </a:solidFill>
                <a:latin typeface="Cambria" panose="02040503050406030204" pitchFamily="18" charset="0"/>
                <a:ea typeface="Cambria" panose="02040503050406030204" pitchFamily="18" charset="0"/>
              </a:rPr>
              <a:t>Email: </a:t>
            </a:r>
            <a:r>
              <a:rPr lang="en-GB" sz="1600" dirty="0">
                <a:solidFill>
                  <a:schemeClr val="accent2">
                    <a:lumMod val="40000"/>
                    <a:lumOff val="60000"/>
                  </a:schemeClr>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samyukthaaa99@gmail.com</a:t>
            </a:r>
            <a:endParaRPr lang="en-GB" sz="1600" dirty="0">
              <a:solidFill>
                <a:schemeClr val="accent2">
                  <a:lumMod val="40000"/>
                  <a:lumOff val="60000"/>
                </a:schemeClr>
              </a:solidFill>
              <a:latin typeface="Cambria" panose="02040503050406030204" pitchFamily="18" charset="0"/>
              <a:ea typeface="Cambria" panose="02040503050406030204" pitchFamily="18" charset="0"/>
            </a:endParaRPr>
          </a:p>
          <a:p>
            <a:endParaRPr lang="en-GB" sz="1600" dirty="0">
              <a:solidFill>
                <a:schemeClr val="bg1"/>
              </a:solidFill>
              <a:latin typeface="Cambria" panose="02040503050406030204" pitchFamily="18" charset="0"/>
              <a:ea typeface="Cambria" panose="02040503050406030204" pitchFamily="18" charset="0"/>
            </a:endParaRPr>
          </a:p>
          <a:p>
            <a:r>
              <a:rPr lang="en-GB" sz="1600" dirty="0" err="1">
                <a:solidFill>
                  <a:schemeClr val="bg1"/>
                </a:solidFill>
                <a:latin typeface="Cambria" panose="02040503050406030204" pitchFamily="18" charset="0"/>
                <a:ea typeface="Cambria" panose="02040503050406030204" pitchFamily="18" charset="0"/>
              </a:rPr>
              <a:t>Github</a:t>
            </a:r>
            <a:r>
              <a:rPr lang="en-GB" sz="1600" dirty="0">
                <a:solidFill>
                  <a:schemeClr val="bg1"/>
                </a:solidFill>
                <a:latin typeface="Cambria" panose="02040503050406030204" pitchFamily="18" charset="0"/>
                <a:ea typeface="Cambria" panose="02040503050406030204" pitchFamily="18" charset="0"/>
              </a:rPr>
              <a:t>: </a:t>
            </a:r>
            <a:r>
              <a:rPr lang="en-GB" sz="1600" dirty="0">
                <a:solidFill>
                  <a:schemeClr val="accent2">
                    <a:lumMod val="40000"/>
                    <a:lumOff val="60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https://github.com/Samyuktha9928/Capstone_Project</a:t>
            </a:r>
            <a:endParaRPr lang="en-GB" sz="1600" dirty="0">
              <a:solidFill>
                <a:schemeClr val="accent2">
                  <a:lumMod val="40000"/>
                  <a:lumOff val="60000"/>
                </a:schemeClr>
              </a:solidFill>
              <a:latin typeface="Cambria" panose="02040503050406030204" pitchFamily="18" charset="0"/>
              <a:ea typeface="Cambria" panose="02040503050406030204" pitchFamily="18" charset="0"/>
            </a:endParaRPr>
          </a:p>
          <a:p>
            <a:r>
              <a:rPr lang="en-GB" sz="1600" dirty="0">
                <a:solidFill>
                  <a:schemeClr val="accent2">
                    <a:lumMod val="40000"/>
                    <a:lumOff val="60000"/>
                  </a:schemeClr>
                </a:solidFill>
                <a:latin typeface="Cambria" panose="02040503050406030204" pitchFamily="18" charset="0"/>
                <a:ea typeface="Cambria" panose="02040503050406030204" pitchFamily="18" charset="0"/>
              </a:rPr>
              <a:t> </a:t>
            </a:r>
            <a:endParaRPr lang="en-GB" sz="1600" dirty="0">
              <a:solidFill>
                <a:schemeClr val="bg1"/>
              </a:solidFill>
              <a:latin typeface="Cambria" panose="02040503050406030204" pitchFamily="18" charset="0"/>
              <a:ea typeface="Cambria" panose="02040503050406030204" pitchFamily="18" charset="0"/>
            </a:endParaRPr>
          </a:p>
          <a:p>
            <a:r>
              <a:rPr lang="en-GB" sz="1600" dirty="0">
                <a:solidFill>
                  <a:schemeClr val="bg1"/>
                </a:solidFill>
                <a:latin typeface="Cambria" panose="02040503050406030204" pitchFamily="18" charset="0"/>
                <a:ea typeface="Cambria" panose="02040503050406030204" pitchFamily="18" charset="0"/>
              </a:rPr>
              <a:t>Data Set: </a:t>
            </a:r>
            <a:r>
              <a:rPr lang="en-GB" sz="1600" dirty="0">
                <a:solidFill>
                  <a:schemeClr val="accent2">
                    <a:lumMod val="40000"/>
                    <a:lumOff val="60000"/>
                  </a:schemeClr>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sz="1600" dirty="0">
                <a:solidFill>
                  <a:schemeClr val="accent2">
                    <a:lumMod val="40000"/>
                    <a:lumOff val="60000"/>
                  </a:schemeClr>
                </a:solidFill>
                <a:latin typeface="Cambria" panose="02040503050406030204" pitchFamily="18" charset="0"/>
                <a:ea typeface="Cambria" panose="02040503050406030204" pitchFamily="18" charset="0"/>
              </a:rPr>
              <a:t>+</a:t>
            </a:r>
          </a:p>
          <a:p>
            <a:endParaRPr lang="en-GB" sz="1600" dirty="0">
              <a:solidFill>
                <a:schemeClr val="bg1"/>
              </a:solidFill>
              <a:latin typeface="Cambria" panose="02040503050406030204" pitchFamily="18" charset="0"/>
              <a:ea typeface="Cambria" panose="02040503050406030204" pitchFamily="18" charset="0"/>
            </a:endParaRPr>
          </a:p>
          <a:p>
            <a:r>
              <a:rPr lang="en-GB" sz="1600">
                <a:solidFill>
                  <a:schemeClr val="bg1"/>
                </a:solidFill>
                <a:latin typeface="Cambria" panose="02040503050406030204" pitchFamily="18" charset="0"/>
                <a:ea typeface="Cambria" panose="02040503050406030204" pitchFamily="18" charset="0"/>
              </a:rPr>
              <a:t>Question</a:t>
            </a:r>
            <a:r>
              <a:rPr lang="en-GB" sz="1600" dirty="0">
                <a:solidFill>
                  <a:schemeClr val="bg1"/>
                </a:solidFill>
                <a:latin typeface="Cambria" panose="02040503050406030204" pitchFamily="18" charset="0"/>
                <a:ea typeface="Cambria" panose="02040503050406030204" pitchFamily="18" charset="0"/>
              </a:rPr>
              <a:t>: Can you predict the possibility of occurrence of obesity in the early stages using previously recorded data?</a:t>
            </a:r>
          </a:p>
          <a:p>
            <a:r>
              <a:rPr lang="en-GB" sz="1600" dirty="0">
                <a:solidFill>
                  <a:schemeClr val="bg1"/>
                </a:solidFill>
                <a:latin typeface="Cambria" panose="02040503050406030204" pitchFamily="18" charset="0"/>
                <a:ea typeface="Cambria" panose="02040503050406030204" pitchFamily="18" charset="0"/>
              </a:rPr>
              <a:t>Is smoking really a factor that affects obesity? </a:t>
            </a:r>
          </a:p>
          <a:p>
            <a:endParaRPr lang="en-GB" sz="1600" dirty="0">
              <a:solidFill>
                <a:schemeClr val="bg1"/>
              </a:solidFill>
              <a:latin typeface="Cambria" panose="02040503050406030204" pitchFamily="18" charset="0"/>
              <a:ea typeface="Cambria" panose="02040503050406030204" pitchFamily="18" charset="0"/>
            </a:endParaRPr>
          </a:p>
          <a:p>
            <a:r>
              <a:rPr lang="en-GB" sz="1600" dirty="0">
                <a:solidFill>
                  <a:schemeClr val="bg1"/>
                </a:solidFill>
                <a:latin typeface="Cambria" panose="02040503050406030204" pitchFamily="18" charset="0"/>
                <a:ea typeface="Cambria" panose="02040503050406030204" pitchFamily="18" charset="0"/>
              </a:rPr>
              <a:t>Data Set: The dataset consists of variables like gender, whether a smoker or not and some other which tends to whether the person being obese or not. </a:t>
            </a:r>
          </a:p>
          <a:p>
            <a:endParaRPr lang="en-GB" sz="1600" dirty="0">
              <a:solidFill>
                <a:schemeClr val="bg1"/>
              </a:solidFill>
              <a:latin typeface="Cambria" panose="02040503050406030204" pitchFamily="18" charset="0"/>
              <a:ea typeface="Cambria" panose="02040503050406030204" pitchFamily="18" charset="0"/>
            </a:endParaRPr>
          </a:p>
          <a:p>
            <a:r>
              <a:rPr lang="en-GB" sz="1600" dirty="0">
                <a:solidFill>
                  <a:schemeClr val="bg1"/>
                </a:solidFill>
                <a:latin typeface="Cambria" panose="02040503050406030204" pitchFamily="18" charset="0"/>
                <a:ea typeface="Cambria" panose="02040503050406030204" pitchFamily="18" charset="0"/>
              </a:rPr>
              <a:t>Motivation: Obesity is not a simple problem that can be solved easily. One of the biggest reasons for heart strokes even in younger people is obesity. Hence, tracking down the reasons for obesity and try to cure obesity. </a:t>
            </a:r>
          </a:p>
          <a:p>
            <a:endParaRPr lang="en-US" dirty="0"/>
          </a:p>
        </p:txBody>
      </p:sp>
    </p:spTree>
    <p:extLst>
      <p:ext uri="{BB962C8B-B14F-4D97-AF65-F5344CB8AC3E}">
        <p14:creationId xmlns:p14="http://schemas.microsoft.com/office/powerpoint/2010/main" val="242445502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Ion Boardroom</vt:lpstr>
      <vt:lpstr>An Analysis of Risk Factors of Obesity Using ML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cp:revision>
  <dcterms:created xsi:type="dcterms:W3CDTF">2023-04-18T18:36:24Z</dcterms:created>
  <dcterms:modified xsi:type="dcterms:W3CDTF">2023-04-25T21:45:04Z</dcterms:modified>
</cp:coreProperties>
</file>