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81" r:id="rId6"/>
    <p:sldId id="279" r:id="rId7"/>
    <p:sldId id="257" r:id="rId8"/>
    <p:sldId id="283" r:id="rId9"/>
    <p:sldId id="273" r:id="rId10"/>
    <p:sldId id="274" r:id="rId11"/>
    <p:sldId id="280" r:id="rId12"/>
    <p:sldId id="284" r:id="rId13"/>
    <p:sldId id="285" r:id="rId14"/>
    <p:sldId id="282" r:id="rId15"/>
    <p:sldId id="272" r:id="rId16"/>
    <p:sldId id="275" r:id="rId17"/>
    <p:sldId id="276" r:id="rId18"/>
    <p:sldId id="277" r:id="rId19"/>
    <p:sldId id="278"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319B5-AEE8-5B3B-E46C-D61680997EDB}" v="330" dt="2023-04-25T17:35:43.220"/>
    <p1510:client id="{5DC34B88-451E-2D7D-02C1-198D39ED49DC}" v="49" dt="2023-04-25T18:30:20.839"/>
    <p1510:client id="{9F57609F-6776-48D9-80E3-7CB3F1F688EF}" v="18" dt="2023-02-28T12:10:55.792"/>
    <p1510:client id="{CC0A5287-6369-AB3D-F89C-66156D89A3EB}" v="33" dt="2023-04-18T19:48:23.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7503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345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74883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7678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88020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33706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321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417348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01827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06378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C3E7-59D6-49E7-90AC-D712C5C155A5}"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220080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9633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7C3E7-59D6-49E7-90AC-D712C5C155A5}"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367925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7C3E7-59D6-49E7-90AC-D712C5C155A5}"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4939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7C3E7-59D6-49E7-90AC-D712C5C155A5}"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135601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8489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7C3E7-59D6-49E7-90AC-D712C5C155A5}"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C3042-D749-4C5E-AEDA-D620F4D04493}" type="slidenum">
              <a:rPr lang="en-IN" smtClean="0"/>
              <a:t>‹#›</a:t>
            </a:fld>
            <a:endParaRPr lang="en-IN"/>
          </a:p>
        </p:txBody>
      </p:sp>
    </p:spTree>
    <p:extLst>
      <p:ext uri="{BB962C8B-B14F-4D97-AF65-F5344CB8AC3E}">
        <p14:creationId xmlns:p14="http://schemas.microsoft.com/office/powerpoint/2010/main" val="7561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B67C3E7-59D6-49E7-90AC-D712C5C155A5}" type="datetimeFigureOut">
              <a:rPr lang="en-IN" smtClean="0"/>
              <a:t>25-04-2023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44C3042-D749-4C5E-AEDA-D620F4D04493}" type="slidenum">
              <a:rPr lang="en-IN" smtClean="0"/>
              <a:t>‹#›</a:t>
            </a:fld>
            <a:endParaRPr lang="en-IN"/>
          </a:p>
        </p:txBody>
      </p:sp>
    </p:spTree>
    <p:extLst>
      <p:ext uri="{BB962C8B-B14F-4D97-AF65-F5344CB8AC3E}">
        <p14:creationId xmlns:p14="http://schemas.microsoft.com/office/powerpoint/2010/main" val="189757782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myuktha9928/Capstone_Project" TargetMode="External"/><Relationship Id="rId2" Type="http://schemas.openxmlformats.org/officeDocument/2006/relationships/hyperlink" Target="mailto:sd57419n@pace.edu" TargetMode="External"/><Relationship Id="rId1" Type="http://schemas.openxmlformats.org/officeDocument/2006/relationships/slideLayout" Target="../slideLayouts/slideLayout2.xml"/><Relationship Id="rId4" Type="http://schemas.openxmlformats.org/officeDocument/2006/relationships/hyperlink" Target="https://archive.ics.uci.edu/ml/datasets/Estimation+of+obesity+levels+based+on+eating+habits+and+physical+condi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Estimation+of+obesity+levels+based+on+eating+habits+and+physical+cond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76F7-1FD9-B776-1C9C-AE61AF7732DB}"/>
              </a:ext>
            </a:extLst>
          </p:cNvPr>
          <p:cNvSpPr>
            <a:spLocks noGrp="1"/>
          </p:cNvSpPr>
          <p:nvPr>
            <p:ph type="ctrTitle"/>
          </p:nvPr>
        </p:nvSpPr>
        <p:spPr>
          <a:xfrm>
            <a:off x="2381534" y="1344304"/>
            <a:ext cx="7451678" cy="2843702"/>
          </a:xfrm>
        </p:spPr>
        <p:txBody>
          <a:bodyPr>
            <a:normAutofit fontScale="90000"/>
          </a:bodyPr>
          <a:lstStyle/>
          <a:p>
            <a:r>
              <a:rPr lang="en-US" sz="5000" b="1" kern="100" dirty="0">
                <a:solidFill>
                  <a:schemeClr val="bg1"/>
                </a:solidFill>
                <a:effectLst/>
                <a:latin typeface="Cambria"/>
                <a:ea typeface="宋体"/>
              </a:rPr>
              <a:t>An Analysis of Risk Factors of Obesity Using ML Models</a:t>
            </a:r>
            <a:br>
              <a:rPr lang="en-US" sz="5000" kern="100" dirty="0">
                <a:effectLst/>
                <a:latin typeface="Calibri" panose="020F0502020204030204" pitchFamily="34" charset="0"/>
                <a:ea typeface="宋体" panose="02010600030101010101" pitchFamily="2" charset="-122"/>
              </a:rPr>
            </a:br>
            <a:endParaRPr lang="en-IN" sz="5000">
              <a:solidFill>
                <a:schemeClr val="bg1"/>
              </a:solidFill>
            </a:endParaRPr>
          </a:p>
        </p:txBody>
      </p:sp>
    </p:spTree>
    <p:extLst>
      <p:ext uri="{BB962C8B-B14F-4D97-AF65-F5344CB8AC3E}">
        <p14:creationId xmlns:p14="http://schemas.microsoft.com/office/powerpoint/2010/main" val="4574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8C6B-8431-68E0-E4F7-11D70C5EBAF1}"/>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8D310FE1-1B50-24FF-4366-453C979E6C87}"/>
              </a:ext>
            </a:extLst>
          </p:cNvPr>
          <p:cNvSpPr>
            <a:spLocks noGrp="1"/>
          </p:cNvSpPr>
          <p:nvPr>
            <p:ph idx="1"/>
          </p:nvPr>
        </p:nvSpPr>
        <p:spPr>
          <a:xfrm>
            <a:off x="753901" y="2413000"/>
            <a:ext cx="9878422" cy="3606800"/>
          </a:xfrm>
        </p:spPr>
        <p:txBody>
          <a:bodyPr vert="horz" lIns="91440" tIns="45720" rIns="91440" bIns="45720" rtlCol="0" anchor="t">
            <a:normAutofit/>
          </a:bodyPr>
          <a:lstStyle/>
          <a:p>
            <a:r>
              <a:rPr lang="en-US" dirty="0">
                <a:solidFill>
                  <a:schemeClr val="tx1"/>
                </a:solidFill>
                <a:latin typeface="Cambria"/>
                <a:ea typeface="Cambria"/>
              </a:rPr>
              <a:t>"Machine Learning Approaches for Predicting Obesity Risk in Adults: A Systematic Review" by Al-Emran et al. (2021)</a:t>
            </a:r>
          </a:p>
          <a:p>
            <a:r>
              <a:rPr lang="en-US" dirty="0">
                <a:solidFill>
                  <a:schemeClr val="tx1"/>
                </a:solidFill>
                <a:latin typeface="Cambria"/>
                <a:ea typeface="Cambria"/>
              </a:rPr>
              <a:t>This systematic review summarized recent studies that used machine learning models to predict obesity risk in adults. The authors identified several important risk factors such as BMI, dietary habits, physical activity, and sleep patterns. They also discussed the potential of machine learning models to improve the accuracy of identifying individuals at high risk of developing obesity.</a:t>
            </a:r>
          </a:p>
          <a:p>
            <a:r>
              <a:rPr lang="en-US" dirty="0">
                <a:solidFill>
                  <a:schemeClr val="tx1"/>
                </a:solidFill>
                <a:latin typeface="Cambria"/>
                <a:ea typeface="Cambria"/>
              </a:rPr>
              <a:t>Overall, these studies suggest that machine learning models can be useful for predicting the likelihood of developing obesity based on lifestyle and dietary habits. They also highlight the importance of identifying key risk factors associated with obesity to develop effective prevention and management strategies.</a:t>
            </a:r>
            <a:endParaRPr lang="en-US" dirty="0">
              <a:solidFill>
                <a:schemeClr val="tx1"/>
              </a:solidFill>
            </a:endParaRPr>
          </a:p>
        </p:txBody>
      </p:sp>
    </p:spTree>
    <p:extLst>
      <p:ext uri="{BB962C8B-B14F-4D97-AF65-F5344CB8AC3E}">
        <p14:creationId xmlns:p14="http://schemas.microsoft.com/office/powerpoint/2010/main" val="390952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3C77-D246-E192-D041-C9123726CDD2}"/>
              </a:ext>
            </a:extLst>
          </p:cNvPr>
          <p:cNvSpPr>
            <a:spLocks noGrp="1"/>
          </p:cNvSpPr>
          <p:nvPr>
            <p:ph type="title"/>
          </p:nvPr>
        </p:nvSpPr>
        <p:spPr>
          <a:xfrm>
            <a:off x="627648" y="1018674"/>
            <a:ext cx="10145044" cy="900590"/>
          </a:xfrm>
        </p:spPr>
        <p:txBody>
          <a:bodyPr/>
          <a:lstStyle/>
          <a:p>
            <a:r>
              <a:rPr lang="en-IN" sz="3200" b="1" dirty="0">
                <a:solidFill>
                  <a:srgbClr val="FFFFFF"/>
                </a:solidFill>
                <a:latin typeface="Cambria"/>
                <a:ea typeface="Cambria"/>
              </a:rPr>
              <a:t>How would you predict obesity using these factors?</a:t>
            </a:r>
            <a:br>
              <a:rPr lang="en-IN" sz="3200" b="1" dirty="0">
                <a:latin typeface="Cambria"/>
              </a:rPr>
            </a:br>
            <a:endParaRPr lang="en-US" sz="3200">
              <a:latin typeface="Cambria"/>
              <a:ea typeface="Cambria"/>
            </a:endParaRPr>
          </a:p>
        </p:txBody>
      </p:sp>
      <p:sp>
        <p:nvSpPr>
          <p:cNvPr id="3" name="Content Placeholder 2">
            <a:extLst>
              <a:ext uri="{FF2B5EF4-FFF2-40B4-BE49-F238E27FC236}">
                <a16:creationId xmlns:a16="http://schemas.microsoft.com/office/drawing/2014/main" id="{AB05A8A1-A981-85DE-7677-955211A87539}"/>
              </a:ext>
            </a:extLst>
          </p:cNvPr>
          <p:cNvSpPr>
            <a:spLocks noGrp="1"/>
          </p:cNvSpPr>
          <p:nvPr>
            <p:ph idx="1"/>
          </p:nvPr>
        </p:nvSpPr>
        <p:spPr>
          <a:xfrm>
            <a:off x="1154954" y="2379213"/>
            <a:ext cx="8825659" cy="3416300"/>
          </a:xfrm>
        </p:spPr>
        <p:txBody>
          <a:bodyPr vert="horz" lIns="91440" tIns="45720" rIns="91440" bIns="45720" rtlCol="0" anchor="t">
            <a:normAutofit/>
          </a:bodyPr>
          <a:lstStyle/>
          <a:p>
            <a:r>
              <a:rPr lang="en-GB" sz="1800" b="0" i="0" dirty="0">
                <a:solidFill>
                  <a:schemeClr val="tx1"/>
                </a:solidFill>
                <a:effectLst/>
                <a:latin typeface="Cambria"/>
                <a:ea typeface="Cambria"/>
              </a:rPr>
              <a:t>Classification Report is used to investigate the performance of each classifier in classes (level of obesity).</a:t>
            </a:r>
          </a:p>
          <a:p>
            <a:r>
              <a:rPr lang="en-GB" sz="1800" b="0" i="0" dirty="0">
                <a:solidFill>
                  <a:schemeClr val="tx1"/>
                </a:solidFill>
                <a:effectLst/>
                <a:latin typeface="Cambria"/>
                <a:ea typeface="Cambria"/>
              </a:rPr>
              <a:t>'Precision' shows the percentage of the </a:t>
            </a:r>
            <a:r>
              <a:rPr lang="en-GB" sz="1800" b="0" i="0" dirty="0" err="1">
                <a:solidFill>
                  <a:schemeClr val="tx1"/>
                </a:solidFill>
                <a:effectLst/>
                <a:latin typeface="Cambria"/>
                <a:ea typeface="Cambria"/>
              </a:rPr>
              <a:t>classfier</a:t>
            </a:r>
            <a:r>
              <a:rPr lang="en-GB" sz="1800" b="0" i="0" dirty="0">
                <a:solidFill>
                  <a:schemeClr val="tx1"/>
                </a:solidFill>
                <a:effectLst/>
                <a:latin typeface="Cambria"/>
                <a:ea typeface="Cambria"/>
              </a:rPr>
              <a:t> that is able to correctly predict the class. (i.e. True Positive / (True Positive + False Positive)</a:t>
            </a:r>
          </a:p>
          <a:p>
            <a:r>
              <a:rPr lang="en-GB" sz="1800" b="0" i="0" dirty="0">
                <a:solidFill>
                  <a:schemeClr val="tx1"/>
                </a:solidFill>
                <a:effectLst/>
                <a:latin typeface="Cambria"/>
                <a:ea typeface="Cambria"/>
              </a:rPr>
              <a:t>'Recall' shows the percentage of the actual positive cases that the </a:t>
            </a:r>
            <a:r>
              <a:rPr lang="en-GB" sz="1800" b="0" i="0" dirty="0" err="1">
                <a:solidFill>
                  <a:schemeClr val="tx1"/>
                </a:solidFill>
                <a:effectLst/>
                <a:latin typeface="Cambria"/>
                <a:ea typeface="Cambria"/>
              </a:rPr>
              <a:t>classifer</a:t>
            </a:r>
            <a:r>
              <a:rPr lang="en-GB" sz="1800" b="0" i="0" dirty="0">
                <a:solidFill>
                  <a:schemeClr val="tx1"/>
                </a:solidFill>
                <a:effectLst/>
                <a:latin typeface="Cambria"/>
                <a:ea typeface="Cambria"/>
              </a:rPr>
              <a:t> is able to identify. (i.e. True Positive / (True Positive + False Negative)</a:t>
            </a:r>
          </a:p>
          <a:p>
            <a:r>
              <a:rPr lang="en-GB" sz="1800" b="0" i="0" dirty="0">
                <a:solidFill>
                  <a:schemeClr val="tx1"/>
                </a:solidFill>
                <a:effectLst/>
                <a:latin typeface="Cambria"/>
                <a:ea typeface="Cambria"/>
              </a:rPr>
              <a:t>'F1' is the harmonic mean between Precision and Recall.</a:t>
            </a:r>
          </a:p>
          <a:p>
            <a:r>
              <a:rPr lang="en-GB" sz="1800" b="0" i="0" dirty="0">
                <a:solidFill>
                  <a:schemeClr val="tx1"/>
                </a:solidFill>
                <a:effectLst/>
                <a:latin typeface="Cambria"/>
                <a:ea typeface="Cambria"/>
              </a:rPr>
              <a:t>'Support' is the number of </a:t>
            </a:r>
            <a:r>
              <a:rPr lang="en-GB" sz="1800" b="0" i="0" dirty="0" err="1">
                <a:solidFill>
                  <a:schemeClr val="tx1"/>
                </a:solidFill>
                <a:effectLst/>
                <a:latin typeface="Cambria"/>
                <a:ea typeface="Cambria"/>
              </a:rPr>
              <a:t>occurence</a:t>
            </a:r>
            <a:r>
              <a:rPr lang="en-GB" sz="1800" b="0" i="0" dirty="0">
                <a:solidFill>
                  <a:schemeClr val="tx1"/>
                </a:solidFill>
                <a:effectLst/>
                <a:latin typeface="Cambria"/>
                <a:ea typeface="Cambria"/>
              </a:rPr>
              <a:t> of </a:t>
            </a:r>
            <a:r>
              <a:rPr lang="en-GB" sz="1800" b="0" i="0" dirty="0" err="1">
                <a:solidFill>
                  <a:schemeClr val="tx1"/>
                </a:solidFill>
                <a:effectLst/>
                <a:latin typeface="Cambria"/>
                <a:ea typeface="Cambria"/>
              </a:rPr>
              <a:t>occurence</a:t>
            </a:r>
            <a:r>
              <a:rPr lang="en-GB" sz="1800" b="0" i="0" dirty="0">
                <a:solidFill>
                  <a:schemeClr val="tx1"/>
                </a:solidFill>
                <a:effectLst/>
                <a:latin typeface="Cambria"/>
                <a:ea typeface="Cambria"/>
              </a:rPr>
              <a:t> of the given class in dataset. More consistent the number of 'Support' of each class is, the more balanced the dataset.</a:t>
            </a:r>
            <a:endParaRPr lang="en-IN" sz="1800" b="1" u="sng" dirty="0">
              <a:solidFill>
                <a:schemeClr val="tx1"/>
              </a:solidFill>
              <a:latin typeface="Cambria"/>
              <a:ea typeface="Cambria"/>
            </a:endParaRPr>
          </a:p>
          <a:p>
            <a:endParaRPr lang="en-GB" sz="1800" b="0" i="0" dirty="0">
              <a:solidFill>
                <a:schemeClr val="tx1"/>
              </a:solidFill>
              <a:effectLst/>
              <a:latin typeface="Helvetica Neue"/>
            </a:endParaRPr>
          </a:p>
          <a:p>
            <a:endParaRPr lang="en-US" dirty="0"/>
          </a:p>
        </p:txBody>
      </p:sp>
    </p:spTree>
    <p:extLst>
      <p:ext uri="{BB962C8B-B14F-4D97-AF65-F5344CB8AC3E}">
        <p14:creationId xmlns:p14="http://schemas.microsoft.com/office/powerpoint/2010/main" val="100074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5058-FA08-6E46-6154-A2FDB1F2BE92}"/>
              </a:ext>
            </a:extLst>
          </p:cNvPr>
          <p:cNvSpPr>
            <a:spLocks noGrp="1"/>
          </p:cNvSpPr>
          <p:nvPr>
            <p:ph type="title"/>
          </p:nvPr>
        </p:nvSpPr>
        <p:spPr>
          <a:xfrm>
            <a:off x="1676400" y="268462"/>
            <a:ext cx="10515600" cy="1325563"/>
          </a:xfrm>
        </p:spPr>
        <p:txBody>
          <a:bodyPr/>
          <a:lstStyle/>
          <a:p>
            <a:r>
              <a:rPr lang="en-GB" b="1" dirty="0">
                <a:latin typeface="Cambria"/>
                <a:ea typeface="Cambria"/>
              </a:rPr>
              <a:t>Importing Required Libraries</a:t>
            </a:r>
            <a:endParaRPr lang="en-IN" b="1">
              <a:latin typeface="Cambria"/>
              <a:ea typeface="Cambria"/>
            </a:endParaRPr>
          </a:p>
        </p:txBody>
      </p:sp>
      <p:pic>
        <p:nvPicPr>
          <p:cNvPr id="5" name="Content Placeholder 4">
            <a:extLst>
              <a:ext uri="{FF2B5EF4-FFF2-40B4-BE49-F238E27FC236}">
                <a16:creationId xmlns:a16="http://schemas.microsoft.com/office/drawing/2014/main" id="{C09DB2DE-5224-B0DF-7855-6386FDCB03C2}"/>
              </a:ext>
            </a:extLst>
          </p:cNvPr>
          <p:cNvPicPr>
            <a:picLocks noGrp="1" noChangeAspect="1"/>
          </p:cNvPicPr>
          <p:nvPr>
            <p:ph idx="1"/>
          </p:nvPr>
        </p:nvPicPr>
        <p:blipFill>
          <a:blip r:embed="rId2"/>
          <a:stretch>
            <a:fillRect/>
          </a:stretch>
        </p:blipFill>
        <p:spPr>
          <a:xfrm>
            <a:off x="2522585" y="1690688"/>
            <a:ext cx="5675754" cy="4898850"/>
          </a:xfrm>
        </p:spPr>
      </p:pic>
    </p:spTree>
    <p:extLst>
      <p:ext uri="{BB962C8B-B14F-4D97-AF65-F5344CB8AC3E}">
        <p14:creationId xmlns:p14="http://schemas.microsoft.com/office/powerpoint/2010/main" val="287227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D00D-5695-ADA2-C6F2-89B4BC6CC818}"/>
              </a:ext>
            </a:extLst>
          </p:cNvPr>
          <p:cNvSpPr>
            <a:spLocks noGrp="1"/>
          </p:cNvSpPr>
          <p:nvPr>
            <p:ph type="title"/>
          </p:nvPr>
        </p:nvSpPr>
        <p:spPr/>
        <p:txBody>
          <a:bodyPr/>
          <a:lstStyle/>
          <a:p>
            <a:r>
              <a:rPr lang="en-GB" dirty="0">
                <a:latin typeface="Cambria"/>
                <a:ea typeface="Cambria"/>
              </a:rPr>
              <a:t>EDA</a:t>
            </a:r>
            <a:endParaRPr lang="en-IN">
              <a:latin typeface="Cambria"/>
              <a:ea typeface="Cambria"/>
            </a:endParaRPr>
          </a:p>
        </p:txBody>
      </p:sp>
      <p:pic>
        <p:nvPicPr>
          <p:cNvPr id="5" name="Content Placeholder 4">
            <a:extLst>
              <a:ext uri="{FF2B5EF4-FFF2-40B4-BE49-F238E27FC236}">
                <a16:creationId xmlns:a16="http://schemas.microsoft.com/office/drawing/2014/main" id="{ABBD5D00-0531-4F90-0908-16D005B26431}"/>
              </a:ext>
            </a:extLst>
          </p:cNvPr>
          <p:cNvPicPr>
            <a:picLocks noGrp="1" noChangeAspect="1"/>
          </p:cNvPicPr>
          <p:nvPr>
            <p:ph idx="1"/>
          </p:nvPr>
        </p:nvPicPr>
        <p:blipFill>
          <a:blip r:embed="rId2"/>
          <a:stretch>
            <a:fillRect/>
          </a:stretch>
        </p:blipFill>
        <p:spPr>
          <a:xfrm>
            <a:off x="1155700" y="2929477"/>
            <a:ext cx="8824913" cy="2764346"/>
          </a:xfrm>
        </p:spPr>
      </p:pic>
    </p:spTree>
    <p:extLst>
      <p:ext uri="{BB962C8B-B14F-4D97-AF65-F5344CB8AC3E}">
        <p14:creationId xmlns:p14="http://schemas.microsoft.com/office/powerpoint/2010/main" val="219850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5492-2E16-F21E-A4FF-F5F4965F0D95}"/>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8DB1E03-3E14-8514-E46F-BC8440D6A4C8}"/>
              </a:ext>
            </a:extLst>
          </p:cNvPr>
          <p:cNvPicPr>
            <a:picLocks noGrp="1" noChangeAspect="1"/>
          </p:cNvPicPr>
          <p:nvPr>
            <p:ph idx="1"/>
          </p:nvPr>
        </p:nvPicPr>
        <p:blipFill>
          <a:blip r:embed="rId2"/>
          <a:stretch>
            <a:fillRect/>
          </a:stretch>
        </p:blipFill>
        <p:spPr>
          <a:xfrm>
            <a:off x="2035314" y="2086007"/>
            <a:ext cx="7325908" cy="4771993"/>
          </a:xfrm>
        </p:spPr>
      </p:pic>
    </p:spTree>
    <p:extLst>
      <p:ext uri="{BB962C8B-B14F-4D97-AF65-F5344CB8AC3E}">
        <p14:creationId xmlns:p14="http://schemas.microsoft.com/office/powerpoint/2010/main" val="71037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1BC0-B7AA-A0C0-AF4C-18043A660F33}"/>
              </a:ext>
            </a:extLst>
          </p:cNvPr>
          <p:cNvSpPr>
            <a:spLocks noGrp="1"/>
          </p:cNvSpPr>
          <p:nvPr>
            <p:ph type="title"/>
          </p:nvPr>
        </p:nvSpPr>
        <p:spPr/>
        <p:txBody>
          <a:bodyPr/>
          <a:lstStyle/>
          <a:p>
            <a:r>
              <a:rPr lang="en-GB" b="1" dirty="0">
                <a:latin typeface="Cambria"/>
                <a:ea typeface="Cambria"/>
              </a:rPr>
              <a:t>Insights from EDA</a:t>
            </a:r>
            <a:endParaRPr lang="en-IN" b="1">
              <a:latin typeface="Cambria"/>
              <a:ea typeface="Cambria"/>
            </a:endParaRPr>
          </a:p>
        </p:txBody>
      </p:sp>
      <p:pic>
        <p:nvPicPr>
          <p:cNvPr id="5" name="Content Placeholder 4">
            <a:extLst>
              <a:ext uri="{FF2B5EF4-FFF2-40B4-BE49-F238E27FC236}">
                <a16:creationId xmlns:a16="http://schemas.microsoft.com/office/drawing/2014/main" id="{2C5DB083-8AAA-811C-85FB-C67E8DBACCAC}"/>
              </a:ext>
            </a:extLst>
          </p:cNvPr>
          <p:cNvPicPr>
            <a:picLocks noGrp="1" noChangeAspect="1"/>
          </p:cNvPicPr>
          <p:nvPr>
            <p:ph idx="1"/>
          </p:nvPr>
        </p:nvPicPr>
        <p:blipFill>
          <a:blip r:embed="rId2"/>
          <a:stretch>
            <a:fillRect/>
          </a:stretch>
        </p:blipFill>
        <p:spPr>
          <a:xfrm>
            <a:off x="165061" y="2244029"/>
            <a:ext cx="4666916" cy="4497334"/>
          </a:xfrm>
        </p:spPr>
      </p:pic>
      <p:pic>
        <p:nvPicPr>
          <p:cNvPr id="6" name="Content Placeholder 4">
            <a:extLst>
              <a:ext uri="{FF2B5EF4-FFF2-40B4-BE49-F238E27FC236}">
                <a16:creationId xmlns:a16="http://schemas.microsoft.com/office/drawing/2014/main" id="{D610F556-42A5-3060-C3A6-C42644C088E1}"/>
              </a:ext>
            </a:extLst>
          </p:cNvPr>
          <p:cNvPicPr>
            <a:picLocks noChangeAspect="1"/>
          </p:cNvPicPr>
          <p:nvPr/>
        </p:nvPicPr>
        <p:blipFill>
          <a:blip r:embed="rId3"/>
          <a:stretch>
            <a:fillRect/>
          </a:stretch>
        </p:blipFill>
        <p:spPr>
          <a:xfrm>
            <a:off x="6248400" y="2390025"/>
            <a:ext cx="5049379" cy="4351338"/>
          </a:xfrm>
          <a:prstGeom prst="rect">
            <a:avLst/>
          </a:prstGeom>
        </p:spPr>
      </p:pic>
    </p:spTree>
    <p:extLst>
      <p:ext uri="{BB962C8B-B14F-4D97-AF65-F5344CB8AC3E}">
        <p14:creationId xmlns:p14="http://schemas.microsoft.com/office/powerpoint/2010/main" val="410933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08F39E-4595-C38B-79BD-506A69DB440E}"/>
              </a:ext>
            </a:extLst>
          </p:cNvPr>
          <p:cNvPicPr>
            <a:picLocks noChangeAspect="1"/>
          </p:cNvPicPr>
          <p:nvPr/>
        </p:nvPicPr>
        <p:blipFill>
          <a:blip r:embed="rId2"/>
          <a:stretch>
            <a:fillRect/>
          </a:stretch>
        </p:blipFill>
        <p:spPr>
          <a:xfrm>
            <a:off x="180227" y="2880872"/>
            <a:ext cx="3749391" cy="3092610"/>
          </a:xfrm>
          <a:prstGeom prst="rect">
            <a:avLst/>
          </a:prstGeom>
        </p:spPr>
      </p:pic>
      <p:pic>
        <p:nvPicPr>
          <p:cNvPr id="11" name="Picture 10">
            <a:extLst>
              <a:ext uri="{FF2B5EF4-FFF2-40B4-BE49-F238E27FC236}">
                <a16:creationId xmlns:a16="http://schemas.microsoft.com/office/drawing/2014/main" id="{6F4C5AD5-2D91-09B1-21A8-9C2D4C77AAA5}"/>
              </a:ext>
            </a:extLst>
          </p:cNvPr>
          <p:cNvPicPr>
            <a:picLocks noChangeAspect="1"/>
          </p:cNvPicPr>
          <p:nvPr/>
        </p:nvPicPr>
        <p:blipFill>
          <a:blip r:embed="rId3"/>
          <a:stretch>
            <a:fillRect/>
          </a:stretch>
        </p:blipFill>
        <p:spPr>
          <a:xfrm>
            <a:off x="4466673" y="2880872"/>
            <a:ext cx="7338696" cy="3185436"/>
          </a:xfrm>
          <a:prstGeom prst="rect">
            <a:avLst/>
          </a:prstGeom>
        </p:spPr>
      </p:pic>
    </p:spTree>
    <p:extLst>
      <p:ext uri="{BB962C8B-B14F-4D97-AF65-F5344CB8AC3E}">
        <p14:creationId xmlns:p14="http://schemas.microsoft.com/office/powerpoint/2010/main" val="168066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F9FC156-1F82-3113-0038-821B14660F3C}"/>
              </a:ext>
            </a:extLst>
          </p:cNvPr>
          <p:cNvSpPr/>
          <p:nvPr/>
        </p:nvSpPr>
        <p:spPr>
          <a:xfrm>
            <a:off x="3581400" y="965580"/>
            <a:ext cx="5204489" cy="3160593"/>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kern="1200" cap="none" spc="0" dirty="0">
                <a:ln w="0"/>
                <a:effectLst>
                  <a:outerShdw blurRad="38100" dist="19050" dir="2700000" algn="tl" rotWithShape="0">
                    <a:schemeClr val="dk1">
                      <a:alpha val="40000"/>
                    </a:schemeClr>
                  </a:outerShdw>
                </a:effectLst>
                <a:latin typeface="Cambria"/>
                <a:ea typeface="Cambria"/>
                <a:cs typeface="+mj-cs"/>
              </a:rPr>
              <a:t>Thank you !</a:t>
            </a:r>
            <a:endParaRPr lang="en-US" sz="5400" b="1" kern="1200" cap="none" spc="0" dirty="0">
              <a:ln w="0"/>
              <a:effectLst>
                <a:outerShdw blurRad="38100" dist="19050" dir="2700000" algn="tl" rotWithShape="0">
                  <a:prstClr val="black">
                    <a:alpha val="40000"/>
                  </a:prstClr>
                </a:outerShdw>
              </a:effectLst>
              <a:latin typeface="Cambria"/>
              <a:ea typeface="Cambria"/>
              <a:cs typeface="+mj-cs"/>
            </a:endParaRPr>
          </a:p>
        </p:txBody>
      </p:sp>
    </p:spTree>
    <p:extLst>
      <p:ext uri="{BB962C8B-B14F-4D97-AF65-F5344CB8AC3E}">
        <p14:creationId xmlns:p14="http://schemas.microsoft.com/office/powerpoint/2010/main" val="239588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5BBE-8267-B190-BC34-6A2710A1A6A2}"/>
              </a:ext>
            </a:extLst>
          </p:cNvPr>
          <p:cNvSpPr>
            <a:spLocks noGrp="1"/>
          </p:cNvSpPr>
          <p:nvPr>
            <p:ph type="title"/>
          </p:nvPr>
        </p:nvSpPr>
        <p:spPr>
          <a:xfrm>
            <a:off x="704188" y="781161"/>
            <a:ext cx="9336583" cy="710753"/>
          </a:xfrm>
        </p:spPr>
        <p:txBody>
          <a:bodyPr/>
          <a:lstStyle/>
          <a:p>
            <a:r>
              <a:rPr lang="en-GB" sz="3200" b="1" dirty="0">
                <a:latin typeface="Cambria"/>
                <a:ea typeface="Cambria"/>
              </a:rPr>
              <a:t>Food Habits are Proportional to Being Obese</a:t>
            </a:r>
            <a:endParaRPr lang="en-IN" sz="3200" b="1">
              <a:latin typeface="Cambria"/>
              <a:ea typeface="Cambria"/>
            </a:endParaRPr>
          </a:p>
        </p:txBody>
      </p:sp>
      <p:sp>
        <p:nvSpPr>
          <p:cNvPr id="3" name="Content Placeholder 2">
            <a:extLst>
              <a:ext uri="{FF2B5EF4-FFF2-40B4-BE49-F238E27FC236}">
                <a16:creationId xmlns:a16="http://schemas.microsoft.com/office/drawing/2014/main" id="{3150BA02-4236-B6D1-A670-C1514AC7B8E4}"/>
              </a:ext>
            </a:extLst>
          </p:cNvPr>
          <p:cNvSpPr>
            <a:spLocks noGrp="1"/>
          </p:cNvSpPr>
          <p:nvPr>
            <p:ph idx="1"/>
          </p:nvPr>
        </p:nvSpPr>
        <p:spPr>
          <a:xfrm>
            <a:off x="0" y="2295580"/>
            <a:ext cx="12192000" cy="4562419"/>
          </a:xfrm>
        </p:spPr>
        <p:txBody>
          <a:bodyPr vert="horz" lIns="91440" tIns="45720" rIns="91440" bIns="45720" rtlCol="0" anchor="t">
            <a:normAutofit/>
          </a:bodyPr>
          <a:lstStyle/>
          <a:p>
            <a:r>
              <a:rPr lang="en-GB" dirty="0">
                <a:latin typeface="Cambria"/>
                <a:ea typeface="Cambria"/>
              </a:rPr>
              <a:t>Name: Samyuktha </a:t>
            </a:r>
            <a:r>
              <a:rPr lang="en-GB" dirty="0" err="1">
                <a:latin typeface="Cambria"/>
                <a:ea typeface="Cambria"/>
              </a:rPr>
              <a:t>Donthiboina</a:t>
            </a:r>
            <a:endParaRPr lang="en-GB">
              <a:latin typeface="Cambria"/>
              <a:ea typeface="Cambria"/>
            </a:endParaRPr>
          </a:p>
          <a:p>
            <a:r>
              <a:rPr lang="en-GB" dirty="0">
                <a:latin typeface="Cambria"/>
                <a:ea typeface="Cambria"/>
              </a:rPr>
              <a:t>Email: </a:t>
            </a:r>
            <a:r>
              <a:rPr lang="en-GB" dirty="0">
                <a:solidFill>
                  <a:srgbClr val="0070C0"/>
                </a:solidFill>
                <a:latin typeface="Cambria"/>
                <a:ea typeface="Cambria"/>
                <a:hlinkClick r:id="rId2">
                  <a:extLst>
                    <a:ext uri="{A12FA001-AC4F-418D-AE19-62706E023703}">
                      <ahyp:hlinkClr xmlns:ahyp="http://schemas.microsoft.com/office/drawing/2018/hyperlinkcolor" val="tx"/>
                    </a:ext>
                  </a:extLst>
                </a:hlinkClick>
              </a:rPr>
              <a:t>sd57419n@pace.edu</a:t>
            </a:r>
            <a:endParaRPr lang="en-GB">
              <a:solidFill>
                <a:srgbClr val="0070C0"/>
              </a:solidFill>
              <a:latin typeface="Cambria"/>
              <a:ea typeface="Cambria"/>
            </a:endParaRPr>
          </a:p>
          <a:p>
            <a:r>
              <a:rPr lang="en-GB" dirty="0" err="1">
                <a:latin typeface="Cambria"/>
                <a:ea typeface="Cambria"/>
              </a:rPr>
              <a:t>Github</a:t>
            </a:r>
            <a:r>
              <a:rPr lang="en-GB" dirty="0">
                <a:latin typeface="Cambria"/>
                <a:ea typeface="Cambria"/>
              </a:rPr>
              <a:t>: </a:t>
            </a:r>
            <a:r>
              <a:rPr lang="en-GB" dirty="0">
                <a:solidFill>
                  <a:srgbClr val="0070C0"/>
                </a:solidFill>
                <a:latin typeface="Cambria"/>
                <a:ea typeface="Cambria"/>
                <a:hlinkClick r:id="rId3">
                  <a:extLst>
                    <a:ext uri="{A12FA001-AC4F-418D-AE19-62706E023703}">
                      <ahyp:hlinkClr xmlns:ahyp="http://schemas.microsoft.com/office/drawing/2018/hyperlinkcolor" val="tx"/>
                    </a:ext>
                  </a:extLst>
                </a:hlinkClick>
              </a:rPr>
              <a:t>https://github.com/Samyuktha9928/Capstone_Project</a:t>
            </a:r>
            <a:r>
              <a:rPr lang="en-GB" dirty="0">
                <a:solidFill>
                  <a:srgbClr val="0070C0"/>
                </a:solidFill>
                <a:latin typeface="Cambria"/>
                <a:ea typeface="Cambria"/>
              </a:rPr>
              <a:t> </a:t>
            </a:r>
          </a:p>
          <a:p>
            <a:r>
              <a:rPr lang="en-GB" dirty="0">
                <a:solidFill>
                  <a:schemeClr val="tx1"/>
                </a:solidFill>
                <a:latin typeface="Cambria"/>
                <a:ea typeface="Cambria"/>
              </a:rPr>
              <a:t>Data Set: </a:t>
            </a:r>
            <a:r>
              <a:rPr lang="en-GB" dirty="0">
                <a:solidFill>
                  <a:srgbClr val="0070C0"/>
                </a:solidFill>
                <a:latin typeface="Cambria"/>
                <a:ea typeface="Cambria"/>
                <a:hlinkClick r:id="rId4">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dirty="0">
                <a:solidFill>
                  <a:srgbClr val="0070C0"/>
                </a:solidFill>
                <a:latin typeface="Cambria"/>
                <a:ea typeface="Cambria"/>
              </a:rPr>
              <a:t>+</a:t>
            </a:r>
            <a:endParaRPr lang="en-GB">
              <a:solidFill>
                <a:schemeClr val="tx1"/>
              </a:solidFill>
              <a:latin typeface="Cambria"/>
              <a:ea typeface="Cambria"/>
            </a:endParaRPr>
          </a:p>
          <a:p>
            <a:r>
              <a:rPr lang="en-GB" dirty="0">
                <a:latin typeface="Cambria"/>
                <a:ea typeface="Cambria"/>
              </a:rPr>
              <a:t>Questions: Can you predict the possibility of occurrence of obesity in the early stages using previously recorded data?</a:t>
            </a:r>
          </a:p>
          <a:p>
            <a:r>
              <a:rPr lang="en-GB" dirty="0">
                <a:latin typeface="Cambria"/>
                <a:ea typeface="Cambria"/>
              </a:rPr>
              <a:t>Is smoking really a factor that affects obesity? </a:t>
            </a:r>
          </a:p>
          <a:p>
            <a:r>
              <a:rPr lang="en-GB" dirty="0">
                <a:latin typeface="Cambria"/>
                <a:ea typeface="Cambria"/>
              </a:rPr>
              <a:t>Data Set: The dataset consists of variables like gender, whether a smoker or not and some other which tends to whether the person being obese or not. </a:t>
            </a:r>
          </a:p>
          <a:p>
            <a:r>
              <a:rPr lang="en-GB" dirty="0">
                <a:latin typeface="Cambria"/>
                <a:ea typeface="Cambria"/>
              </a:rPr>
              <a:t>Motivation: Obesity is not a simple problem that can be solved easily. One of the biggest reasons for heart strokes even in younger people is obesity. Hence, tracking down the reasons for obesity and try to cure obesity. </a:t>
            </a:r>
          </a:p>
          <a:p>
            <a:endParaRPr lang="en-GB" dirty="0"/>
          </a:p>
          <a:p>
            <a:endParaRPr lang="en-GB" dirty="0"/>
          </a:p>
          <a:p>
            <a:endParaRPr lang="en-IN" dirty="0"/>
          </a:p>
        </p:txBody>
      </p:sp>
    </p:spTree>
    <p:extLst>
      <p:ext uri="{BB962C8B-B14F-4D97-AF65-F5344CB8AC3E}">
        <p14:creationId xmlns:p14="http://schemas.microsoft.com/office/powerpoint/2010/main" val="195720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18A3-2A4C-C893-DB52-8D9B913D25BE}"/>
              </a:ext>
            </a:extLst>
          </p:cNvPr>
          <p:cNvSpPr>
            <a:spLocks noGrp="1"/>
          </p:cNvSpPr>
          <p:nvPr>
            <p:ph type="title"/>
          </p:nvPr>
        </p:nvSpPr>
        <p:spPr/>
        <p:txBody>
          <a:bodyPr/>
          <a:lstStyle/>
          <a:p>
            <a:r>
              <a:rPr lang="en-GB" b="1" dirty="0">
                <a:latin typeface="Cambria"/>
                <a:ea typeface="Cambria"/>
              </a:rPr>
              <a:t>Research Questions</a:t>
            </a:r>
            <a:endParaRPr lang="en-IN" b="1">
              <a:latin typeface="Cambria"/>
              <a:ea typeface="Cambria"/>
            </a:endParaRPr>
          </a:p>
        </p:txBody>
      </p:sp>
      <p:sp>
        <p:nvSpPr>
          <p:cNvPr id="3" name="Content Placeholder 2">
            <a:extLst>
              <a:ext uri="{FF2B5EF4-FFF2-40B4-BE49-F238E27FC236}">
                <a16:creationId xmlns:a16="http://schemas.microsoft.com/office/drawing/2014/main" id="{B6755B25-068E-3BF9-19AF-B126D3692368}"/>
              </a:ext>
            </a:extLst>
          </p:cNvPr>
          <p:cNvSpPr>
            <a:spLocks noGrp="1"/>
          </p:cNvSpPr>
          <p:nvPr>
            <p:ph idx="1"/>
          </p:nvPr>
        </p:nvSpPr>
        <p:spPr>
          <a:xfrm>
            <a:off x="1154954" y="2860174"/>
            <a:ext cx="8825659" cy="3416300"/>
          </a:xfrm>
        </p:spPr>
        <p:txBody>
          <a:bodyPr vert="horz" lIns="91440" tIns="45720" rIns="91440" bIns="45720" rtlCol="0" anchor="t">
            <a:normAutofit/>
          </a:bodyPr>
          <a:lstStyle/>
          <a:p>
            <a:r>
              <a:rPr lang="en-GB" dirty="0">
                <a:latin typeface="Cambria"/>
                <a:ea typeface="Cambria"/>
              </a:rPr>
              <a:t>Can you predict the possibility of occurrence of obesity in the early stages using previously recorded data?</a:t>
            </a:r>
          </a:p>
          <a:p>
            <a:r>
              <a:rPr lang="en-GB" dirty="0">
                <a:latin typeface="Cambria"/>
                <a:ea typeface="Cambria"/>
              </a:rPr>
              <a:t>Is smoking really a factor that affects obesity?</a:t>
            </a:r>
            <a:endParaRPr lang="en-IN" dirty="0">
              <a:latin typeface="Cambria"/>
              <a:ea typeface="Cambria"/>
            </a:endParaRPr>
          </a:p>
        </p:txBody>
      </p:sp>
    </p:spTree>
    <p:extLst>
      <p:ext uri="{BB962C8B-B14F-4D97-AF65-F5344CB8AC3E}">
        <p14:creationId xmlns:p14="http://schemas.microsoft.com/office/powerpoint/2010/main" val="61801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F1B-1AEE-FF39-5A1D-3FD83BD2CB9D}"/>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ABSTRACT</a:t>
            </a:r>
            <a:endParaRPr lang="en-IN">
              <a:solidFill>
                <a:schemeClr val="bg1"/>
              </a:solidFill>
            </a:endParaRPr>
          </a:p>
        </p:txBody>
      </p:sp>
      <p:sp>
        <p:nvSpPr>
          <p:cNvPr id="3" name="Content Placeholder 2">
            <a:extLst>
              <a:ext uri="{FF2B5EF4-FFF2-40B4-BE49-F238E27FC236}">
                <a16:creationId xmlns:a16="http://schemas.microsoft.com/office/drawing/2014/main" id="{EC8F4190-68BB-3180-C208-9A7CED586670}"/>
              </a:ext>
            </a:extLst>
          </p:cNvPr>
          <p:cNvSpPr>
            <a:spLocks noGrp="1"/>
          </p:cNvSpPr>
          <p:nvPr>
            <p:ph idx="1"/>
          </p:nvPr>
        </p:nvSpPr>
        <p:spPr>
          <a:xfrm>
            <a:off x="931921" y="2318856"/>
            <a:ext cx="6271652" cy="5450052"/>
          </a:xfrm>
        </p:spPr>
        <p:txBody>
          <a:bodyPr vert="horz" lIns="91440" tIns="45720" rIns="91440" bIns="45720" rtlCol="0" anchor="t">
            <a:normAutofit fontScale="92500" lnSpcReduction="20000"/>
          </a:bodyPr>
          <a:lstStyle/>
          <a:p>
            <a:r>
              <a:rPr lang="en-US" dirty="0">
                <a:solidFill>
                  <a:schemeClr val="tx1"/>
                </a:solidFill>
                <a:latin typeface="Cambria"/>
                <a:ea typeface="+mn-lt"/>
                <a:cs typeface="+mn-lt"/>
              </a:rPr>
              <a:t>The motivation behind the above project is to develop a predictive model that can help identify individuals who are at high risk of developing obesity in the early stages. Obesity is a major public health concern, as it is associated with several chronic health conditions such as type 2 diabetes, cardiovascular disease, and certain types of cancer.</a:t>
            </a:r>
            <a:endParaRPr lang="en-US">
              <a:solidFill>
                <a:schemeClr val="tx1"/>
              </a:solidFill>
              <a:latin typeface="Cambria"/>
              <a:ea typeface="Cambria"/>
            </a:endParaRPr>
          </a:p>
          <a:p>
            <a:r>
              <a:rPr lang="en-US" dirty="0">
                <a:solidFill>
                  <a:schemeClr val="tx1"/>
                </a:solidFill>
                <a:latin typeface="Cambria"/>
                <a:ea typeface="+mn-lt"/>
                <a:cs typeface="+mn-lt"/>
              </a:rPr>
              <a:t>Early detection of obesity risk factors is crucial for effective prevention and management of obesity-related health conditions. By using machine learning algorithms to analyze data related to eating habits and physical condition, it is possible to identify patterns and risk factors associated with obesity.</a:t>
            </a:r>
            <a:endParaRPr lang="en-US">
              <a:solidFill>
                <a:schemeClr val="tx1"/>
              </a:solidFill>
              <a:latin typeface="Cambria"/>
              <a:ea typeface="Cambria"/>
            </a:endParaRPr>
          </a:p>
          <a:p>
            <a:r>
              <a:rPr lang="en-US" dirty="0">
                <a:solidFill>
                  <a:schemeClr val="tx1"/>
                </a:solidFill>
                <a:latin typeface="Cambria"/>
                <a:ea typeface="+mn-lt"/>
                <a:cs typeface="+mn-lt"/>
              </a:rPr>
              <a:t>Therefore, the motivation behind this project is to develop a model that can help healthcare providers and individuals take proactive measures to prevent or manage obesity by identifying and addressing risk factors early on. This could potentially lead to improved health outcomes and quality of life for individuals and reduced healthcare costs associated with obesity-related conditions.</a:t>
            </a:r>
            <a:endParaRPr lang="en-US" dirty="0">
              <a:solidFill>
                <a:schemeClr val="tx1"/>
              </a:solidFill>
              <a:latin typeface="Cambria"/>
            </a:endParaRPr>
          </a:p>
          <a:p>
            <a:pPr>
              <a:lnSpc>
                <a:spcPct val="110000"/>
              </a:lnSpc>
            </a:pPr>
            <a:endParaRPr lang="en-US" sz="1600" dirty="0">
              <a:solidFill>
                <a:schemeClr val="tx1"/>
              </a:solidFill>
              <a:effectLst/>
              <a:latin typeface="Cambria"/>
              <a:ea typeface="Cambria"/>
            </a:endParaRPr>
          </a:p>
          <a:p>
            <a:pPr marL="0" indent="0">
              <a:buNone/>
            </a:pPr>
            <a:br>
              <a:rPr lang="en-US" sz="1500" kern="100" dirty="0">
                <a:solidFill>
                  <a:schemeClr val="tx1"/>
                </a:solidFill>
                <a:effectLst/>
                <a:latin typeface="Nunito Sans" pitchFamily="2" charset="0"/>
                <a:ea typeface="宋体" panose="02010600030101010101" pitchFamily="2" charset="-122"/>
              </a:rPr>
            </a:br>
            <a:endParaRPr lang="en-US" sz="1500" kern="100" dirty="0">
              <a:solidFill>
                <a:schemeClr val="tx1"/>
              </a:solidFill>
              <a:effectLst/>
              <a:latin typeface="Calibri" panose="020F0502020204030204" pitchFamily="34" charset="0"/>
              <a:ea typeface="宋体" panose="02010600030101010101" pitchFamily="2" charset="-122"/>
            </a:endParaRPr>
          </a:p>
          <a:p>
            <a:endParaRPr lang="en-US" sz="1500" dirty="0">
              <a:solidFill>
                <a:schemeClr val="tx1"/>
              </a:solidFill>
            </a:endParaRPr>
          </a:p>
          <a:p>
            <a:endParaRPr lang="en-US" sz="1500" dirty="0">
              <a:solidFill>
                <a:schemeClr val="tx1"/>
              </a:solidFill>
            </a:endParaRPr>
          </a:p>
          <a:p>
            <a:pPr marL="0" indent="0">
              <a:buNone/>
            </a:pPr>
            <a:endParaRPr lang="en-IN" sz="1500" dirty="0">
              <a:solidFill>
                <a:schemeClr val="tx1"/>
              </a:solidFill>
            </a:endParaRPr>
          </a:p>
        </p:txBody>
      </p:sp>
      <p:sp>
        <p:nvSpPr>
          <p:cNvPr id="4" name="TextBox 3">
            <a:extLst>
              <a:ext uri="{FF2B5EF4-FFF2-40B4-BE49-F238E27FC236}">
                <a16:creationId xmlns:a16="http://schemas.microsoft.com/office/drawing/2014/main" id="{2082D9B3-9E0E-2126-8019-6D70D4FFD65C}"/>
              </a:ext>
            </a:extLst>
          </p:cNvPr>
          <p:cNvSpPr txBox="1"/>
          <p:nvPr/>
        </p:nvSpPr>
        <p:spPr>
          <a:xfrm>
            <a:off x="561473" y="712724"/>
            <a:ext cx="8502316" cy="769441"/>
          </a:xfrm>
          <a:prstGeom prst="rect">
            <a:avLst/>
          </a:prstGeom>
          <a:noFill/>
        </p:spPr>
        <p:txBody>
          <a:bodyPr wrap="square" lIns="91440" tIns="45720" rIns="91440" bIns="45720" rtlCol="0" anchor="t">
            <a:spAutoFit/>
          </a:bodyPr>
          <a:lstStyle/>
          <a:p>
            <a:r>
              <a:rPr lang="en-GB" sz="4400" b="1" dirty="0">
                <a:solidFill>
                  <a:schemeClr val="bg1"/>
                </a:solidFill>
                <a:latin typeface="Cambria"/>
                <a:ea typeface="Cambria"/>
              </a:rPr>
              <a:t>Motivation</a:t>
            </a:r>
            <a:endParaRPr lang="en-IN" sz="4400" b="1">
              <a:solidFill>
                <a:schemeClr val="bg1"/>
              </a:solidFill>
              <a:latin typeface="Cambria"/>
              <a:ea typeface="Cambria"/>
            </a:endParaRPr>
          </a:p>
        </p:txBody>
      </p:sp>
    </p:spTree>
    <p:extLst>
      <p:ext uri="{BB962C8B-B14F-4D97-AF65-F5344CB8AC3E}">
        <p14:creationId xmlns:p14="http://schemas.microsoft.com/office/powerpoint/2010/main" val="419133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1076-2D72-BBCA-67A3-C9963FD65973}"/>
              </a:ext>
            </a:extLst>
          </p:cNvPr>
          <p:cNvSpPr>
            <a:spLocks noGrp="1"/>
          </p:cNvSpPr>
          <p:nvPr>
            <p:ph type="title"/>
          </p:nvPr>
        </p:nvSpPr>
        <p:spPr/>
        <p:txBody>
          <a:bodyPr/>
          <a:lstStyle/>
          <a:p>
            <a:r>
              <a:rPr lang="en-US" b="1" dirty="0">
                <a:latin typeface="Cambria"/>
                <a:ea typeface="Cambria"/>
              </a:rPr>
              <a:t>About Data</a:t>
            </a:r>
          </a:p>
        </p:txBody>
      </p:sp>
      <p:sp>
        <p:nvSpPr>
          <p:cNvPr id="3" name="Content Placeholder 2">
            <a:extLst>
              <a:ext uri="{FF2B5EF4-FFF2-40B4-BE49-F238E27FC236}">
                <a16:creationId xmlns:a16="http://schemas.microsoft.com/office/drawing/2014/main" id="{01792CA3-14C8-AB55-9F2F-377B5CC67BA6}"/>
              </a:ext>
            </a:extLst>
          </p:cNvPr>
          <p:cNvSpPr>
            <a:spLocks noGrp="1"/>
          </p:cNvSpPr>
          <p:nvPr>
            <p:ph idx="1"/>
          </p:nvPr>
        </p:nvSpPr>
        <p:spPr>
          <a:xfrm>
            <a:off x="723823" y="2252579"/>
            <a:ext cx="8825659" cy="4819982"/>
          </a:xfrm>
        </p:spPr>
        <p:txBody>
          <a:bodyPr vert="horz" lIns="91440" tIns="45720" rIns="91440" bIns="45720" rtlCol="0" anchor="t">
            <a:noAutofit/>
          </a:bodyPr>
          <a:lstStyle/>
          <a:p>
            <a:r>
              <a:rPr lang="en-US" sz="1600" dirty="0">
                <a:solidFill>
                  <a:schemeClr val="tx1"/>
                </a:solidFill>
                <a:latin typeface="Cambria"/>
                <a:ea typeface="+mn-lt"/>
                <a:cs typeface="+mn-lt"/>
              </a:rPr>
              <a:t>The data is focused on the estimation of obesity levels based on eating habits and physical condition. The data set contains information from 2111 individuals from Mexico, Peru, and Colombia, collected through surveys and questionnaires.</a:t>
            </a:r>
            <a:r>
              <a:rPr lang="en-US" sz="1600" dirty="0">
                <a:solidFill>
                  <a:schemeClr val="tx1"/>
                </a:solidFill>
                <a:latin typeface="Century Gothic"/>
                <a:ea typeface="Cambria"/>
                <a:cs typeface="+mn-lt"/>
              </a:rPr>
              <a:t> It </a:t>
            </a:r>
            <a:r>
              <a:rPr lang="en-US" sz="1600" dirty="0">
                <a:solidFill>
                  <a:schemeClr val="tx1"/>
                </a:solidFill>
                <a:latin typeface="Cambria"/>
                <a:ea typeface="Cambria"/>
                <a:cs typeface="+mn-lt"/>
              </a:rPr>
              <a:t>includes the following attributes:</a:t>
            </a:r>
            <a:endParaRPr lang="en-US" sz="1600" dirty="0">
              <a:solidFill>
                <a:schemeClr val="tx1"/>
              </a:solidFill>
              <a:latin typeface="Cambria"/>
              <a:ea typeface="Cambria"/>
            </a:endParaRPr>
          </a:p>
          <a:p>
            <a:r>
              <a:rPr lang="en-US" sz="1600" dirty="0">
                <a:solidFill>
                  <a:schemeClr val="tx1"/>
                </a:solidFill>
                <a:latin typeface="Cambria"/>
                <a:ea typeface="+mn-lt"/>
                <a:cs typeface="+mn-lt"/>
              </a:rPr>
              <a:t>Gender: The gender of the individual (male or female).</a:t>
            </a:r>
            <a:endParaRPr lang="en-US" sz="1600">
              <a:solidFill>
                <a:schemeClr val="tx1"/>
              </a:solidFill>
              <a:latin typeface="Cambria"/>
              <a:ea typeface="Cambria"/>
            </a:endParaRPr>
          </a:p>
          <a:p>
            <a:r>
              <a:rPr lang="en-US" sz="1600" dirty="0">
                <a:solidFill>
                  <a:schemeClr val="tx1"/>
                </a:solidFill>
                <a:latin typeface="Cambria"/>
                <a:ea typeface="+mn-lt"/>
                <a:cs typeface="+mn-lt"/>
              </a:rPr>
              <a:t>Age: The age of the individual in years.</a:t>
            </a:r>
            <a:endParaRPr lang="en-US" sz="1600">
              <a:solidFill>
                <a:schemeClr val="tx1"/>
              </a:solidFill>
              <a:latin typeface="Cambria"/>
              <a:ea typeface="Cambria"/>
            </a:endParaRPr>
          </a:p>
          <a:p>
            <a:r>
              <a:rPr lang="en-US" sz="1600" dirty="0">
                <a:solidFill>
                  <a:schemeClr val="tx1"/>
                </a:solidFill>
                <a:latin typeface="Cambria"/>
                <a:ea typeface="+mn-lt"/>
                <a:cs typeface="+mn-lt"/>
              </a:rPr>
              <a:t>Height: The height of the individual in centimeters.</a:t>
            </a:r>
            <a:endParaRPr lang="en-US" sz="1600">
              <a:solidFill>
                <a:schemeClr val="tx1"/>
              </a:solidFill>
              <a:latin typeface="Cambria"/>
              <a:ea typeface="Cambria"/>
            </a:endParaRPr>
          </a:p>
          <a:p>
            <a:r>
              <a:rPr lang="en-US" sz="1600" dirty="0">
                <a:solidFill>
                  <a:schemeClr val="tx1"/>
                </a:solidFill>
                <a:latin typeface="Cambria"/>
                <a:ea typeface="+mn-lt"/>
                <a:cs typeface="+mn-lt"/>
              </a:rPr>
              <a:t>Weight: The weight of the individual in kilograms.</a:t>
            </a:r>
            <a:endParaRPr lang="en-US" sz="1600">
              <a:solidFill>
                <a:schemeClr val="tx1"/>
              </a:solidFill>
              <a:latin typeface="Cambria"/>
              <a:ea typeface="Cambria"/>
            </a:endParaRPr>
          </a:p>
          <a:p>
            <a:r>
              <a:rPr lang="en-US" sz="1600" dirty="0">
                <a:solidFill>
                  <a:schemeClr val="tx1"/>
                </a:solidFill>
                <a:latin typeface="Cambria"/>
                <a:ea typeface="+mn-lt"/>
                <a:cs typeface="+mn-lt"/>
              </a:rPr>
              <a:t>Family history with overweight: Whether the individual has a family history of being overweight or not (yes or no).</a:t>
            </a:r>
            <a:endParaRPr lang="en-US" sz="1600">
              <a:solidFill>
                <a:schemeClr val="tx1"/>
              </a:solidFill>
              <a:latin typeface="Cambria"/>
              <a:ea typeface="Cambria"/>
            </a:endParaRPr>
          </a:p>
          <a:p>
            <a:r>
              <a:rPr lang="en-US" sz="1600" dirty="0">
                <a:solidFill>
                  <a:schemeClr val="tx1"/>
                </a:solidFill>
                <a:latin typeface="Cambria"/>
                <a:ea typeface="+mn-lt"/>
                <a:cs typeface="+mn-lt"/>
              </a:rPr>
              <a:t>FAVC (Frequency of consuming high caloric food): How often the individual consumes high-calorie foods (ranging from "never" to "always").</a:t>
            </a:r>
            <a:endParaRPr lang="en-US" sz="1600">
              <a:solidFill>
                <a:schemeClr val="tx1"/>
              </a:solidFill>
              <a:latin typeface="Cambria"/>
              <a:ea typeface="Cambria"/>
            </a:endParaRPr>
          </a:p>
          <a:p>
            <a:r>
              <a:rPr lang="en-US" sz="1600" dirty="0">
                <a:solidFill>
                  <a:schemeClr val="tx1"/>
                </a:solidFill>
                <a:latin typeface="Cambria"/>
                <a:ea typeface="+mn-lt"/>
                <a:cs typeface="+mn-lt"/>
              </a:rPr>
              <a:t>FCVC (Frequency of consuming vegetables): How often the individual consumes vegetables (ranging from "never" to "always").</a:t>
            </a:r>
            <a:endParaRPr lang="en-US" sz="1600">
              <a:solidFill>
                <a:schemeClr val="tx1"/>
              </a:solidFill>
              <a:latin typeface="Cambria"/>
              <a:ea typeface="Cambria"/>
            </a:endParaRPr>
          </a:p>
          <a:p>
            <a:r>
              <a:rPr lang="en-US" sz="1600" dirty="0">
                <a:solidFill>
                  <a:schemeClr val="tx1"/>
                </a:solidFill>
                <a:latin typeface="Cambria"/>
                <a:ea typeface="+mn-lt"/>
                <a:cs typeface="+mn-lt"/>
              </a:rPr>
              <a:t>NCP (Number of main meals)</a:t>
            </a:r>
            <a:endParaRPr lang="en-US" sz="1600" dirty="0">
              <a:solidFill>
                <a:schemeClr val="tx1"/>
              </a:solidFill>
              <a:latin typeface="Cambria"/>
              <a:ea typeface="Cambria"/>
            </a:endParaRPr>
          </a:p>
          <a:p>
            <a:endParaRPr lang="en-US" dirty="0"/>
          </a:p>
        </p:txBody>
      </p:sp>
    </p:spTree>
    <p:extLst>
      <p:ext uri="{BB962C8B-B14F-4D97-AF65-F5344CB8AC3E}">
        <p14:creationId xmlns:p14="http://schemas.microsoft.com/office/powerpoint/2010/main" val="267457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800-CF84-0181-D873-967010975CBD}"/>
              </a:ext>
            </a:extLst>
          </p:cNvPr>
          <p:cNvSpPr>
            <a:spLocks noGrp="1"/>
          </p:cNvSpPr>
          <p:nvPr>
            <p:ph type="title"/>
          </p:nvPr>
        </p:nvSpPr>
        <p:spPr/>
        <p:txBody>
          <a:bodyPr/>
          <a:lstStyle/>
          <a:p>
            <a:r>
              <a:rPr lang="en-GB" b="1" dirty="0">
                <a:latin typeface="Cambria"/>
                <a:ea typeface="Cambria"/>
              </a:rPr>
              <a:t>Data</a:t>
            </a:r>
            <a:endParaRPr lang="en-IN" b="1">
              <a:latin typeface="Cambria"/>
              <a:ea typeface="Cambria"/>
            </a:endParaRPr>
          </a:p>
        </p:txBody>
      </p:sp>
      <p:pic>
        <p:nvPicPr>
          <p:cNvPr id="5" name="Content Placeholder 4">
            <a:extLst>
              <a:ext uri="{FF2B5EF4-FFF2-40B4-BE49-F238E27FC236}">
                <a16:creationId xmlns:a16="http://schemas.microsoft.com/office/drawing/2014/main" id="{7BEE0D41-8AF0-90C8-047E-B47ED7B68262}"/>
              </a:ext>
            </a:extLst>
          </p:cNvPr>
          <p:cNvPicPr>
            <a:picLocks noGrp="1" noChangeAspect="1"/>
          </p:cNvPicPr>
          <p:nvPr>
            <p:ph idx="1"/>
          </p:nvPr>
        </p:nvPicPr>
        <p:blipFill>
          <a:blip r:embed="rId2"/>
          <a:stretch>
            <a:fillRect/>
          </a:stretch>
        </p:blipFill>
        <p:spPr>
          <a:xfrm>
            <a:off x="368732" y="3277327"/>
            <a:ext cx="6398424" cy="3153758"/>
          </a:xfrm>
        </p:spPr>
      </p:pic>
      <p:pic>
        <p:nvPicPr>
          <p:cNvPr id="6" name="Picture 5">
            <a:extLst>
              <a:ext uri="{FF2B5EF4-FFF2-40B4-BE49-F238E27FC236}">
                <a16:creationId xmlns:a16="http://schemas.microsoft.com/office/drawing/2014/main" id="{3446E243-1D09-591B-7826-E6ED4D18CF82}"/>
              </a:ext>
            </a:extLst>
          </p:cNvPr>
          <p:cNvPicPr>
            <a:picLocks noChangeAspect="1"/>
          </p:cNvPicPr>
          <p:nvPr/>
        </p:nvPicPr>
        <p:blipFill>
          <a:blip r:embed="rId3"/>
          <a:stretch>
            <a:fillRect/>
          </a:stretch>
        </p:blipFill>
        <p:spPr>
          <a:xfrm>
            <a:off x="6832233" y="3362501"/>
            <a:ext cx="5220496" cy="2764881"/>
          </a:xfrm>
          <a:prstGeom prst="rect">
            <a:avLst/>
          </a:prstGeom>
        </p:spPr>
      </p:pic>
      <p:sp>
        <p:nvSpPr>
          <p:cNvPr id="3" name="TextBox 2">
            <a:extLst>
              <a:ext uri="{FF2B5EF4-FFF2-40B4-BE49-F238E27FC236}">
                <a16:creationId xmlns:a16="http://schemas.microsoft.com/office/drawing/2014/main" id="{F2D5FD88-EEC8-B065-489F-9B870BB25EEB}"/>
              </a:ext>
            </a:extLst>
          </p:cNvPr>
          <p:cNvSpPr txBox="1"/>
          <p:nvPr/>
        </p:nvSpPr>
        <p:spPr>
          <a:xfrm>
            <a:off x="636670" y="2506578"/>
            <a:ext cx="108645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404040"/>
                </a:solidFill>
                <a:latin typeface="Cambria"/>
                <a:ea typeface="Cambria"/>
              </a:rPr>
              <a:t>It consists of variables like gender, whether a smoker or not and some other which tends to whether the person being obese or not. </a:t>
            </a:r>
            <a:endParaRPr lang="en-US" dirty="0"/>
          </a:p>
        </p:txBody>
      </p:sp>
    </p:spTree>
    <p:extLst>
      <p:ext uri="{BB962C8B-B14F-4D97-AF65-F5344CB8AC3E}">
        <p14:creationId xmlns:p14="http://schemas.microsoft.com/office/powerpoint/2010/main" val="188180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14BD-EE79-C05C-41E7-E621168320C7}"/>
              </a:ext>
            </a:extLst>
          </p:cNvPr>
          <p:cNvSpPr>
            <a:spLocks noGrp="1"/>
          </p:cNvSpPr>
          <p:nvPr>
            <p:ph type="title"/>
          </p:nvPr>
        </p:nvSpPr>
        <p:spPr/>
        <p:txBody>
          <a:bodyPr/>
          <a:lstStyle/>
          <a:p>
            <a:r>
              <a:rPr lang="en-GB" b="1" dirty="0">
                <a:latin typeface="Cambria"/>
                <a:ea typeface="Cambria"/>
              </a:rPr>
              <a:t>Statistical Description of Data</a:t>
            </a:r>
            <a:endParaRPr lang="en-IN" b="1">
              <a:latin typeface="Cambria"/>
              <a:ea typeface="Cambria"/>
            </a:endParaRPr>
          </a:p>
        </p:txBody>
      </p:sp>
      <p:pic>
        <p:nvPicPr>
          <p:cNvPr id="5" name="Content Placeholder 4">
            <a:extLst>
              <a:ext uri="{FF2B5EF4-FFF2-40B4-BE49-F238E27FC236}">
                <a16:creationId xmlns:a16="http://schemas.microsoft.com/office/drawing/2014/main" id="{A36968E2-DB51-69E4-29E5-06C9D6D4AAA0}"/>
              </a:ext>
            </a:extLst>
          </p:cNvPr>
          <p:cNvPicPr>
            <a:picLocks noGrp="1" noChangeAspect="1"/>
          </p:cNvPicPr>
          <p:nvPr>
            <p:ph idx="1"/>
          </p:nvPr>
        </p:nvPicPr>
        <p:blipFill>
          <a:blip r:embed="rId2"/>
          <a:stretch>
            <a:fillRect/>
          </a:stretch>
        </p:blipFill>
        <p:spPr>
          <a:xfrm>
            <a:off x="1176605" y="2081457"/>
            <a:ext cx="9563633" cy="3342420"/>
          </a:xfrm>
        </p:spPr>
      </p:pic>
    </p:spTree>
    <p:extLst>
      <p:ext uri="{BB962C8B-B14F-4D97-AF65-F5344CB8AC3E}">
        <p14:creationId xmlns:p14="http://schemas.microsoft.com/office/powerpoint/2010/main" val="35551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1D6B-A6CE-D7BC-23B4-AC7F6432B2C7}"/>
              </a:ext>
            </a:extLst>
          </p:cNvPr>
          <p:cNvSpPr>
            <a:spLocks noGrp="1"/>
          </p:cNvSpPr>
          <p:nvPr>
            <p:ph type="title"/>
          </p:nvPr>
        </p:nvSpPr>
        <p:spPr/>
        <p:txBody>
          <a:bodyPr/>
          <a:lstStyle/>
          <a:p>
            <a:r>
              <a:rPr lang="en-GB" b="1" dirty="0">
                <a:latin typeface="Cambria"/>
                <a:ea typeface="Cambria"/>
              </a:rPr>
              <a:t>Literature Review</a:t>
            </a:r>
            <a:endParaRPr lang="en-IN" b="1">
              <a:latin typeface="Cambria"/>
              <a:ea typeface="Cambria"/>
            </a:endParaRPr>
          </a:p>
        </p:txBody>
      </p:sp>
      <p:sp>
        <p:nvSpPr>
          <p:cNvPr id="3" name="Content Placeholder 2">
            <a:extLst>
              <a:ext uri="{FF2B5EF4-FFF2-40B4-BE49-F238E27FC236}">
                <a16:creationId xmlns:a16="http://schemas.microsoft.com/office/drawing/2014/main" id="{2E3E16A8-6382-8302-9B35-713D33379EB9}"/>
              </a:ext>
            </a:extLst>
          </p:cNvPr>
          <p:cNvSpPr>
            <a:spLocks noGrp="1"/>
          </p:cNvSpPr>
          <p:nvPr>
            <p:ph idx="1"/>
          </p:nvPr>
        </p:nvSpPr>
        <p:spPr/>
        <p:txBody>
          <a:bodyPr vert="horz" lIns="91440" tIns="45720" rIns="91440" bIns="45720" rtlCol="0" anchor="t">
            <a:normAutofit/>
          </a:bodyPr>
          <a:lstStyle/>
          <a:p>
            <a:r>
              <a:rPr lang="en-GB" dirty="0">
                <a:latin typeface="Cambria"/>
                <a:ea typeface="Cambria"/>
              </a:rPr>
              <a:t>Goal: To build a classification report depicting the possibility of a person being obese.</a:t>
            </a:r>
          </a:p>
          <a:p>
            <a:r>
              <a:rPr lang="en-GB" dirty="0">
                <a:latin typeface="Cambria"/>
                <a:ea typeface="Cambria"/>
              </a:rPr>
              <a:t>Dataset: </a:t>
            </a:r>
            <a:r>
              <a:rPr lang="en-GB" dirty="0">
                <a:solidFill>
                  <a:srgbClr val="0070C0"/>
                </a:solidFill>
                <a:latin typeface="Cambria"/>
                <a:ea typeface="Cambria"/>
                <a:hlinkClick r:id="rId2">
                  <a:extLst>
                    <a:ext uri="{A12FA001-AC4F-418D-AE19-62706E023703}">
                      <ahyp:hlinkClr xmlns:ahyp="http://schemas.microsoft.com/office/drawing/2018/hyperlinkcolor" val="tx"/>
                    </a:ext>
                  </a:extLst>
                </a:hlinkClick>
              </a:rPr>
              <a:t>https://archive.ics.uci.edu/ml/datasets/Estimation+of+obesity+levels+based+on+eating+habits+and+physical+condition</a:t>
            </a:r>
            <a:r>
              <a:rPr lang="en-GB" dirty="0">
                <a:solidFill>
                  <a:srgbClr val="0070C0"/>
                </a:solidFill>
                <a:latin typeface="Cambria"/>
                <a:ea typeface="Cambria"/>
              </a:rPr>
              <a:t>+</a:t>
            </a:r>
          </a:p>
          <a:p>
            <a:pPr marL="0" indent="0">
              <a:buNone/>
            </a:pPr>
            <a:endParaRPr lang="en-GB" dirty="0">
              <a:latin typeface="Cambria"/>
              <a:ea typeface="Cambria"/>
            </a:endParaRPr>
          </a:p>
          <a:p>
            <a:r>
              <a:rPr lang="en-GB" dirty="0">
                <a:latin typeface="Cambria"/>
                <a:ea typeface="Cambria"/>
              </a:rPr>
              <a:t>Methodology: Used classification algorithm to classify people who are obese basing on different factors and assigning any new person into any of the categories based on those factors.</a:t>
            </a:r>
          </a:p>
          <a:p>
            <a:r>
              <a:rPr lang="en-GB" dirty="0">
                <a:latin typeface="Cambria"/>
                <a:ea typeface="Cambria"/>
              </a:rPr>
              <a:t>Result: People who are into at least 40 mins of daily exercise and are not smokers are safe from obesity.</a:t>
            </a:r>
            <a:endParaRPr lang="en-IN" dirty="0">
              <a:latin typeface="Cambria"/>
              <a:ea typeface="Cambria"/>
            </a:endParaRPr>
          </a:p>
        </p:txBody>
      </p:sp>
    </p:spTree>
    <p:extLst>
      <p:ext uri="{BB962C8B-B14F-4D97-AF65-F5344CB8AC3E}">
        <p14:creationId xmlns:p14="http://schemas.microsoft.com/office/powerpoint/2010/main" val="380169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93F7-207A-BFC5-2063-D17A09A0B4B4}"/>
              </a:ext>
            </a:extLst>
          </p:cNvPr>
          <p:cNvSpPr>
            <a:spLocks noGrp="1"/>
          </p:cNvSpPr>
          <p:nvPr>
            <p:ph type="title"/>
          </p:nvPr>
        </p:nvSpPr>
        <p:spPr/>
        <p:txBody>
          <a:bodyPr/>
          <a:lstStyle/>
          <a:p>
            <a:r>
              <a:rPr lang="en-US" b="1" dirty="0">
                <a:latin typeface="Cambria"/>
                <a:ea typeface="Cambria"/>
              </a:rPr>
              <a:t>Literature review</a:t>
            </a:r>
          </a:p>
        </p:txBody>
      </p:sp>
      <p:sp>
        <p:nvSpPr>
          <p:cNvPr id="3" name="Content Placeholder 2">
            <a:extLst>
              <a:ext uri="{FF2B5EF4-FFF2-40B4-BE49-F238E27FC236}">
                <a16:creationId xmlns:a16="http://schemas.microsoft.com/office/drawing/2014/main" id="{ACCC9BE8-7F1A-677A-9463-57473B636075}"/>
              </a:ext>
            </a:extLst>
          </p:cNvPr>
          <p:cNvSpPr>
            <a:spLocks noGrp="1"/>
          </p:cNvSpPr>
          <p:nvPr>
            <p:ph idx="1"/>
          </p:nvPr>
        </p:nvSpPr>
        <p:spPr>
          <a:xfrm>
            <a:off x="513269" y="2272634"/>
            <a:ext cx="11432500" cy="4529220"/>
          </a:xfrm>
        </p:spPr>
        <p:txBody>
          <a:bodyPr vert="horz" lIns="91440" tIns="45720" rIns="91440" bIns="45720" rtlCol="0" anchor="t">
            <a:noAutofit/>
          </a:bodyPr>
          <a:lstStyle/>
          <a:p>
            <a:r>
              <a:rPr lang="en-US" sz="1700" dirty="0">
                <a:solidFill>
                  <a:schemeClr val="tx1"/>
                </a:solidFill>
                <a:latin typeface="Cambria"/>
                <a:ea typeface="+mn-lt"/>
                <a:cs typeface="+mn-lt"/>
              </a:rPr>
              <a:t>"Prediction of Obesity in Young Adults Using Machine Learning: An Observational Study" by </a:t>
            </a:r>
            <a:r>
              <a:rPr lang="en-US" sz="1700" dirty="0" err="1">
                <a:solidFill>
                  <a:schemeClr val="tx1"/>
                </a:solidFill>
                <a:latin typeface="Cambria"/>
                <a:ea typeface="+mn-lt"/>
                <a:cs typeface="+mn-lt"/>
              </a:rPr>
              <a:t>Pobłocka</a:t>
            </a:r>
            <a:r>
              <a:rPr lang="en-US" sz="1700" dirty="0">
                <a:solidFill>
                  <a:schemeClr val="tx1"/>
                </a:solidFill>
                <a:latin typeface="Cambria"/>
                <a:ea typeface="+mn-lt"/>
                <a:cs typeface="+mn-lt"/>
              </a:rPr>
              <a:t>-Olech et al. (2020)</a:t>
            </a:r>
            <a:endParaRPr lang="en-US" sz="1700">
              <a:solidFill>
                <a:schemeClr val="tx1"/>
              </a:solidFill>
              <a:latin typeface="Cambria"/>
              <a:ea typeface="Cambria"/>
            </a:endParaRPr>
          </a:p>
          <a:p>
            <a:r>
              <a:rPr lang="en-US" sz="1700" dirty="0">
                <a:solidFill>
                  <a:schemeClr val="tx1"/>
                </a:solidFill>
                <a:latin typeface="Cambria"/>
                <a:ea typeface="+mn-lt"/>
                <a:cs typeface="+mn-lt"/>
              </a:rPr>
              <a:t>This study used machine learning models to predict obesity in young adults based on their lifestyle and dietary habits. The authors found that decision tree models achieved the highest accuracy in predicting obesity and identified important risk factors such as high-calorie food consumption, low physical activity, and high body mass index (BMI).</a:t>
            </a:r>
            <a:endParaRPr lang="en-US" sz="1700">
              <a:solidFill>
                <a:schemeClr val="tx1"/>
              </a:solidFill>
              <a:latin typeface="Cambria"/>
              <a:ea typeface="Cambria"/>
            </a:endParaRPr>
          </a:p>
          <a:p>
            <a:r>
              <a:rPr lang="en-US" sz="1700" dirty="0">
                <a:solidFill>
                  <a:schemeClr val="tx1"/>
                </a:solidFill>
                <a:latin typeface="Cambria"/>
                <a:ea typeface="+mn-lt"/>
                <a:cs typeface="+mn-lt"/>
              </a:rPr>
              <a:t>"Development and validation of a machine learning model for the early detection of obesity in children: a retrospective study" by Nguyen et al. (2020)</a:t>
            </a:r>
            <a:endParaRPr lang="en-US" sz="1700">
              <a:solidFill>
                <a:schemeClr val="tx1"/>
              </a:solidFill>
              <a:latin typeface="Cambria"/>
              <a:ea typeface="Cambria"/>
            </a:endParaRPr>
          </a:p>
          <a:p>
            <a:r>
              <a:rPr lang="en-US" sz="1700" dirty="0">
                <a:solidFill>
                  <a:schemeClr val="tx1"/>
                </a:solidFill>
                <a:latin typeface="Cambria"/>
                <a:ea typeface="+mn-lt"/>
                <a:cs typeface="+mn-lt"/>
              </a:rPr>
              <a:t>This study aimed to develop and validate a machine learning model to predict the likelihood of obesity in children. The authors found that their model achieved high accuracy in predicting obesity in children and identified important risk factors such as high-calorie food consumption, sedentary behavior, and parental obesity.</a:t>
            </a:r>
            <a:endParaRPr lang="en-US" sz="1700">
              <a:solidFill>
                <a:schemeClr val="tx1"/>
              </a:solidFill>
              <a:latin typeface="Cambria"/>
              <a:ea typeface="Cambria"/>
            </a:endParaRPr>
          </a:p>
          <a:p>
            <a:r>
              <a:rPr lang="en-US" sz="1700" dirty="0">
                <a:solidFill>
                  <a:schemeClr val="tx1"/>
                </a:solidFill>
                <a:latin typeface="Cambria"/>
                <a:ea typeface="+mn-lt"/>
                <a:cs typeface="+mn-lt"/>
              </a:rPr>
              <a:t>"Risk factors for childhood obesity: A Machine Learning Review" by Chiou et al. (2021)</a:t>
            </a:r>
            <a:endParaRPr lang="en-US" sz="1700">
              <a:solidFill>
                <a:schemeClr val="tx1"/>
              </a:solidFill>
              <a:latin typeface="Cambria"/>
              <a:ea typeface="Cambria"/>
            </a:endParaRPr>
          </a:p>
          <a:p>
            <a:r>
              <a:rPr lang="en-US" sz="1700" dirty="0">
                <a:solidFill>
                  <a:schemeClr val="tx1"/>
                </a:solidFill>
                <a:latin typeface="Cambria"/>
                <a:ea typeface="+mn-lt"/>
                <a:cs typeface="+mn-lt"/>
              </a:rPr>
              <a:t>This review article surveyed recent studies that used machine learning models to identify risk factors for childhood obesity. The authors identified several important risk factors such as parental obesity, dietary habits, sedentary behavior, and sleep patterns. They also discussed the potential of machine learning models to improve the accuracy of identifying risk factors for childhood obesity.</a:t>
            </a:r>
            <a:endParaRPr lang="en-US" sz="1700">
              <a:solidFill>
                <a:schemeClr val="tx1"/>
              </a:solidFill>
              <a:latin typeface="Cambria"/>
              <a:ea typeface="Cambria"/>
            </a:endParaRPr>
          </a:p>
          <a:p>
            <a:endParaRPr lang="en-US" dirty="0">
              <a:solidFill>
                <a:schemeClr val="tx1"/>
              </a:solidFill>
              <a:latin typeface="Century Gothic"/>
              <a:ea typeface="Cambria"/>
            </a:endParaRPr>
          </a:p>
          <a:p>
            <a:pPr marL="0" indent="0">
              <a:buNone/>
            </a:pPr>
            <a:endParaRPr lang="en-US" dirty="0"/>
          </a:p>
        </p:txBody>
      </p:sp>
    </p:spTree>
    <p:extLst>
      <p:ext uri="{BB962C8B-B14F-4D97-AF65-F5344CB8AC3E}">
        <p14:creationId xmlns:p14="http://schemas.microsoft.com/office/powerpoint/2010/main" val="1800697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7617449765954C89A2453A0DC3854F" ma:contentTypeVersion="14" ma:contentTypeDescription="Create a new document." ma:contentTypeScope="" ma:versionID="18510c5276574c63b8e46785d0217a61">
  <xsd:schema xmlns:xsd="http://www.w3.org/2001/XMLSchema" xmlns:xs="http://www.w3.org/2001/XMLSchema" xmlns:p="http://schemas.microsoft.com/office/2006/metadata/properties" xmlns:ns3="dbdc7dc1-3c47-461e-ac21-91583b2067ae" xmlns:ns4="c0891512-a165-43c1-a711-ac7654f66943" targetNamespace="http://schemas.microsoft.com/office/2006/metadata/properties" ma:root="true" ma:fieldsID="4881df1297eeda07f3ea48fc597a52b1" ns3:_="" ns4:_="">
    <xsd:import namespace="dbdc7dc1-3c47-461e-ac21-91583b2067ae"/>
    <xsd:import namespace="c0891512-a165-43c1-a711-ac7654f6694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dc7dc1-3c47-461e-ac21-91583b2067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891512-a165-43c1-a711-ac7654f6694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bdc7dc1-3c47-461e-ac21-91583b2067ae" xsi:nil="true"/>
  </documentManagement>
</p:properties>
</file>

<file path=customXml/itemProps1.xml><?xml version="1.0" encoding="utf-8"?>
<ds:datastoreItem xmlns:ds="http://schemas.openxmlformats.org/officeDocument/2006/customXml" ds:itemID="{FDF6C245-64D6-40BB-A2DE-F4961DEF03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dc7dc1-3c47-461e-ac21-91583b2067ae"/>
    <ds:schemaRef ds:uri="c0891512-a165-43c1-a711-ac7654f669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597DC2-B914-4866-A116-2A5FDF407331}">
  <ds:schemaRefs>
    <ds:schemaRef ds:uri="http://schemas.microsoft.com/sharepoint/v3/contenttype/forms"/>
  </ds:schemaRefs>
</ds:datastoreItem>
</file>

<file path=customXml/itemProps3.xml><?xml version="1.0" encoding="utf-8"?>
<ds:datastoreItem xmlns:ds="http://schemas.openxmlformats.org/officeDocument/2006/customXml" ds:itemID="{18EF08CE-BF12-4585-B942-264AB17E3582}">
  <ds:schemaRefs>
    <ds:schemaRef ds:uri="c0891512-a165-43c1-a711-ac7654f66943"/>
    <ds:schemaRef ds:uri="http://schemas.openxmlformats.org/package/2006/metadata/core-properties"/>
    <ds:schemaRef ds:uri="http://purl.org/dc/terms/"/>
    <ds:schemaRef ds:uri="http://schemas.microsoft.com/office/infopath/2007/PartnerControls"/>
    <ds:schemaRef ds:uri="http://purl.org/dc/elements/1.1/"/>
    <ds:schemaRef ds:uri="http://purl.org/dc/dcmitype/"/>
    <ds:schemaRef ds:uri="http://schemas.microsoft.com/office/2006/documentManagement/types"/>
    <ds:schemaRef ds:uri="dbdc7dc1-3c47-461e-ac21-91583b2067ae"/>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423</TotalTime>
  <Words>593</Words>
  <Application>Microsoft Office PowerPoint</Application>
  <PresentationFormat>Widescreen</PresentationFormat>
  <Paragraphs>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An Analysis of Risk Factors of Obesity Using ML Models </vt:lpstr>
      <vt:lpstr>Food Habits are Proportional to Being Obese</vt:lpstr>
      <vt:lpstr>Research Questions</vt:lpstr>
      <vt:lpstr>ABSTRACT</vt:lpstr>
      <vt:lpstr>About Data</vt:lpstr>
      <vt:lpstr>Data</vt:lpstr>
      <vt:lpstr>Statistical Description of Data</vt:lpstr>
      <vt:lpstr>Literature Review</vt:lpstr>
      <vt:lpstr>Literature review</vt:lpstr>
      <vt:lpstr>Literature Review</vt:lpstr>
      <vt:lpstr>How would you predict obesity using these factors? </vt:lpstr>
      <vt:lpstr>Importing Required Libraries</vt:lpstr>
      <vt:lpstr>EDA</vt:lpstr>
      <vt:lpstr>Insights from EDA</vt:lpstr>
      <vt:lpstr>Insights from EDA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Risk Factors of Obesity Using ML Models</dc:title>
  <dc:creator>mounika kallepalli</dc:creator>
  <cp:lastModifiedBy>Donthiboina, Ms. Samyuktha</cp:lastModifiedBy>
  <cp:revision>167</cp:revision>
  <dcterms:created xsi:type="dcterms:W3CDTF">2023-02-26T10:10:49Z</dcterms:created>
  <dcterms:modified xsi:type="dcterms:W3CDTF">2023-04-25T21:52:01Z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0x0101009F7617449765954C89A2453A0DC3854F</vt:lpwstr>
  </property>
</Properties>
</file>