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8404800" cy="329184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34">
          <p15:clr>
            <a:srgbClr val="A4A3A4"/>
          </p15:clr>
        </p15:guide>
        <p15:guide id="2" orient="horz" pos="20196">
          <p15:clr>
            <a:srgbClr val="A4A3A4"/>
          </p15:clr>
        </p15:guide>
        <p15:guide id="3" orient="horz" pos="2148">
          <p15:clr>
            <a:srgbClr val="A4A3A4"/>
          </p15:clr>
        </p15:guide>
        <p15:guide id="4"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1C724-D2E8-4156-9F4D-582ADEF0DC3B}" v="109" dt="2023-05-09T14:23:57.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showGuides="1">
      <p:cViewPr>
        <p:scale>
          <a:sx n="23" d="100"/>
          <a:sy n="23" d="100"/>
        </p:scale>
        <p:origin x="408" y="-1500"/>
      </p:cViewPr>
      <p:guideLst>
        <p:guide orient="horz" pos="5034"/>
        <p:guide orient="horz" pos="20196"/>
        <p:guide orient="horz" pos="214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336675" y="692150"/>
            <a:ext cx="404336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AF988C1-CF1B-4760-98E2-A0BA1B5019B0}" type="slidenum">
              <a:rPr lang="en-US" altLang="en-US"/>
              <a:pPr/>
              <a:t>‹#›</a:t>
            </a:fld>
            <a:endParaRPr lang="en-US" altLang="en-US"/>
          </a:p>
        </p:txBody>
      </p:sp>
    </p:spTree>
    <p:extLst>
      <p:ext uri="{BB962C8B-B14F-4D97-AF65-F5344CB8AC3E}">
        <p14:creationId xmlns:p14="http://schemas.microsoft.com/office/powerpoint/2010/main" val="2601008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21684-0133-42C8-B98A-0C650264A543}"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47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6" name="Object 12"/>
          <p:cNvGraphicFramePr>
            <a:graphicFrameLocks noChangeAspect="1"/>
          </p:cNvGraphicFramePr>
          <p:nvPr userDrawn="1"/>
        </p:nvGraphicFramePr>
        <p:xfrm>
          <a:off x="31337250" y="32385000"/>
          <a:ext cx="5915025" cy="212725"/>
        </p:xfrm>
        <a:graphic>
          <a:graphicData uri="http://schemas.openxmlformats.org/presentationml/2006/ole">
            <mc:AlternateContent xmlns:mc="http://schemas.openxmlformats.org/markup-compatibility/2006">
              <mc:Choice xmlns:v="urn:schemas-microsoft-com:vml" Requires="v">
                <p:oleObj name="CorelDRAW" r:id="rId3" imgW="8828280" imgH="313200" progId="CorelDRAW.Graphic.13">
                  <p:embed/>
                </p:oleObj>
              </mc:Choice>
              <mc:Fallback>
                <p:oleObj name="CorelDRAW" r:id="rId3" imgW="8828280" imgH="313200" progId="CorelDRAW.Graphic.13">
                  <p:embed/>
                  <p:pic>
                    <p:nvPicPr>
                      <p:cNvPr id="103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0" y="32385000"/>
                        <a:ext cx="59150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7" name="AutoShape 13"/>
          <p:cNvSpPr>
            <a:spLocks noChangeArrowheads="1"/>
          </p:cNvSpPr>
          <p:nvPr userDrawn="1"/>
        </p:nvSpPr>
        <p:spPr bwMode="auto">
          <a:xfrm>
            <a:off x="2873692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AutoShape 14"/>
          <p:cNvSpPr>
            <a:spLocks noChangeArrowheads="1"/>
          </p:cNvSpPr>
          <p:nvPr userDrawn="1"/>
        </p:nvSpPr>
        <p:spPr bwMode="auto">
          <a:xfrm>
            <a:off x="993457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AutoShape 15"/>
          <p:cNvSpPr>
            <a:spLocks noChangeArrowheads="1"/>
          </p:cNvSpPr>
          <p:nvPr userDrawn="1"/>
        </p:nvSpPr>
        <p:spPr bwMode="auto">
          <a:xfrm>
            <a:off x="1933575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AutoShape 16"/>
          <p:cNvSpPr>
            <a:spLocks noChangeArrowheads="1"/>
          </p:cNvSpPr>
          <p:nvPr userDrawn="1"/>
        </p:nvSpPr>
        <p:spPr bwMode="auto">
          <a:xfrm>
            <a:off x="53340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Samyuktha9928/Capstone_Project"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hyperlink" Target="http://localhost:8888/notebooks/Downloads/Classification_Obesity.ipynb"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Text Box 50"/>
          <p:cNvSpPr txBox="1">
            <a:spLocks noChangeArrowheads="1"/>
          </p:cNvSpPr>
          <p:nvPr/>
        </p:nvSpPr>
        <p:spPr bwMode="auto">
          <a:xfrm>
            <a:off x="751900" y="7349851"/>
            <a:ext cx="8679968" cy="2572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0" hangingPunct="0">
              <a:lnSpc>
                <a:spcPct val="85000"/>
              </a:lnSpc>
            </a:pPr>
            <a:r>
              <a:rPr lang="en-GB" sz="36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The article discusses how machine learning models are being used to understand and predict obesity. Two studies are reviewed, one using five different machine learning algorithms to predict obesity based on demographic, lifestyle, and health factors, and another using a neural network model to predict obesity based on health and physical activity factors. Both studies found the models to be effective in predicting obesity, with the neural network model achieving an accuracy of 86.5% and an AUC of 0.93. The authors of both studies concluded that machine learning models are a useful tool in predicting obesity and identifying key predictors.</a:t>
            </a:r>
          </a:p>
          <a:p>
            <a:pPr eaLnBrk="0" hangingPunct="0">
              <a:lnSpc>
                <a:spcPct val="85000"/>
              </a:lnSpc>
            </a:pPr>
            <a:endParaRPr lang="en-GB" sz="36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eaLnBrk="0" hangingPunct="0">
              <a:lnSpc>
                <a:spcPct val="85000"/>
              </a:lnSpc>
            </a:pPr>
            <a:r>
              <a:rPr lang="en-US" altLang="en-US" sz="4800" b="1" dirty="0">
                <a:latin typeface="Times New Roman" pitchFamily="18" charset="0"/>
              </a:rPr>
              <a:t>Research Question</a:t>
            </a:r>
          </a:p>
          <a:p>
            <a:pPr algn="l" rtl="0" fontAlgn="base"/>
            <a:r>
              <a:rPr lang="en-GB" sz="3600" b="0" i="0" u="none" strike="noStrike" dirty="0">
                <a:solidFill>
                  <a:schemeClr val="tx2"/>
                </a:solidFill>
                <a:effectLst/>
                <a:latin typeface="Times New Roman" panose="02020603050405020304" pitchFamily="18" charset="0"/>
                <a:cs typeface="Times New Roman" panose="02020603050405020304" pitchFamily="18" charset="0"/>
              </a:rPr>
              <a:t>Can you predict the possibility of occurrence of obesity in the early stages using previously recorded data?</a:t>
            </a:r>
            <a:r>
              <a:rPr lang="en-US" sz="3600" b="0" i="0" dirty="0">
                <a:solidFill>
                  <a:schemeClr val="tx2"/>
                </a:solidFill>
                <a:effectLst/>
                <a:latin typeface="Times New Roman" panose="02020603050405020304" pitchFamily="18" charset="0"/>
                <a:cs typeface="Times New Roman" panose="02020603050405020304" pitchFamily="18" charset="0"/>
              </a:rPr>
              <a:t>​</a:t>
            </a:r>
          </a:p>
          <a:p>
            <a:pPr algn="l" rtl="0" fontAlgn="base"/>
            <a:r>
              <a:rPr lang="en-GB" sz="3600" b="0" i="0" u="none" strike="noStrike" dirty="0">
                <a:solidFill>
                  <a:schemeClr val="tx2"/>
                </a:solidFill>
                <a:effectLst/>
                <a:latin typeface="Times New Roman" panose="02020603050405020304" pitchFamily="18" charset="0"/>
                <a:cs typeface="Times New Roman" panose="02020603050405020304" pitchFamily="18" charset="0"/>
              </a:rPr>
              <a:t>Is smoking really a factor that affects obesity?</a:t>
            </a:r>
          </a:p>
          <a:p>
            <a:pPr algn="l" rtl="0" fontAlgn="base"/>
            <a:endParaRPr lang="en-IN" sz="3600" b="0" i="0" dirty="0">
              <a:solidFill>
                <a:schemeClr val="tx2"/>
              </a:solidFill>
              <a:effectLst/>
              <a:latin typeface="Times New Roman" panose="02020603050405020304" pitchFamily="18" charset="0"/>
              <a:cs typeface="Times New Roman" panose="02020603050405020304" pitchFamily="18" charset="0"/>
            </a:endParaRPr>
          </a:p>
          <a:p>
            <a:pPr eaLnBrk="0" hangingPunct="0">
              <a:lnSpc>
                <a:spcPct val="85000"/>
              </a:lnSpc>
            </a:pPr>
            <a:r>
              <a:rPr lang="en-US" altLang="en-US" sz="4800" b="1" dirty="0">
                <a:latin typeface="Times New Roman" pitchFamily="18" charset="0"/>
              </a:rPr>
              <a:t>Related Work</a:t>
            </a:r>
          </a:p>
          <a:p>
            <a:pPr eaLnBrk="0" hangingPunct="0">
              <a:lnSpc>
                <a:spcPct val="85000"/>
              </a:lnSpc>
            </a:pPr>
            <a:r>
              <a:rPr lang="en-US" sz="3600" dirty="0">
                <a:latin typeface="Times New Roman" panose="02020603050405020304" pitchFamily="18" charset="0"/>
                <a:cs typeface="Times New Roman" panose="02020603050405020304" pitchFamily="18" charset="0"/>
              </a:rPr>
              <a:t>Some Researchers have used individual’s daily habits to estimate obesity levels and develop prediction models using machine learning and statistical techniques. Some notable works include an Android application by A. Ş. </a:t>
            </a:r>
            <a:r>
              <a:rPr lang="en-US" sz="3600" dirty="0" err="1">
                <a:latin typeface="Times New Roman" panose="02020603050405020304" pitchFamily="18" charset="0"/>
                <a:cs typeface="Times New Roman" panose="02020603050405020304" pitchFamily="18" charset="0"/>
              </a:rPr>
              <a:t>Sevim</a:t>
            </a:r>
            <a:r>
              <a:rPr lang="en-US" sz="3600" dirty="0">
                <a:latin typeface="Times New Roman" panose="02020603050405020304" pitchFamily="18" charset="0"/>
                <a:cs typeface="Times New Roman" panose="02020603050405020304" pitchFamily="18" charset="0"/>
              </a:rPr>
              <a:t> and E. </a:t>
            </a:r>
            <a:r>
              <a:rPr lang="en-US" sz="3600" dirty="0" err="1">
                <a:latin typeface="Times New Roman" panose="02020603050405020304" pitchFamily="18" charset="0"/>
                <a:cs typeface="Times New Roman" panose="02020603050405020304" pitchFamily="18" charset="0"/>
              </a:rPr>
              <a:t>İnal</a:t>
            </a:r>
            <a:r>
              <a:rPr lang="en-US" sz="3600" dirty="0">
                <a:latin typeface="Times New Roman" panose="02020603050405020304" pitchFamily="18" charset="0"/>
                <a:cs typeface="Times New Roman" panose="02020603050405020304" pitchFamily="18" charset="0"/>
              </a:rPr>
              <a:t>, a comparison of machine learning techniques by M. A. Saleh, H. M. Kamal and S. A. Rahman, obesity prediction based on food habits and physical activity by A. </a:t>
            </a:r>
            <a:r>
              <a:rPr lang="en-US" sz="3600" dirty="0" err="1">
                <a:latin typeface="Times New Roman" panose="02020603050405020304" pitchFamily="18" charset="0"/>
                <a:cs typeface="Times New Roman" panose="02020603050405020304" pitchFamily="18" charset="0"/>
              </a:rPr>
              <a:t>Almasri</a:t>
            </a:r>
            <a:r>
              <a:rPr lang="en-US" sz="3600" dirty="0">
                <a:latin typeface="Times New Roman" panose="02020603050405020304" pitchFamily="18" charset="0"/>
                <a:cs typeface="Times New Roman" panose="02020603050405020304" pitchFamily="18" charset="0"/>
              </a:rPr>
              <a:t> and F. </a:t>
            </a:r>
            <a:r>
              <a:rPr lang="en-US" sz="3600" dirty="0" err="1">
                <a:latin typeface="Times New Roman" panose="02020603050405020304" pitchFamily="18" charset="0"/>
                <a:cs typeface="Times New Roman" panose="02020603050405020304" pitchFamily="18" charset="0"/>
              </a:rPr>
              <a:t>Mismar</a:t>
            </a:r>
            <a:r>
              <a:rPr lang="en-US" sz="3600" dirty="0">
                <a:latin typeface="Times New Roman" panose="02020603050405020304" pitchFamily="18" charset="0"/>
                <a:cs typeface="Times New Roman" panose="02020603050405020304" pitchFamily="18" charset="0"/>
              </a:rPr>
              <a:t>, and a comparative analysis of machine learning algorithms using personal data by S. Agrawal and S. Pandey.</a:t>
            </a:r>
          </a:p>
          <a:p>
            <a:pPr eaLnBrk="0" hangingPunct="0">
              <a:lnSpc>
                <a:spcPct val="85000"/>
              </a:lnSpc>
            </a:pPr>
            <a:endParaRPr lang="en-US" altLang="en-US" sz="3600" b="1" dirty="0">
              <a:latin typeface="Times New Roman" panose="02020603050405020304" pitchFamily="18" charset="0"/>
              <a:cs typeface="Times New Roman" panose="02020603050405020304" pitchFamily="18" charset="0"/>
            </a:endParaRPr>
          </a:p>
          <a:p>
            <a:pPr eaLnBrk="0" hangingPunct="0">
              <a:lnSpc>
                <a:spcPct val="85000"/>
              </a:lnSpc>
            </a:pPr>
            <a:r>
              <a:rPr lang="en-US" altLang="en-US" sz="4800" b="1" dirty="0">
                <a:latin typeface="Times New Roman" pitchFamily="18" charset="0"/>
              </a:rPr>
              <a:t>Dataset</a:t>
            </a:r>
          </a:p>
          <a:p>
            <a:pPr eaLnBrk="0" hangingPunct="0">
              <a:lnSpc>
                <a:spcPct val="85000"/>
              </a:lnSpc>
            </a:pPr>
            <a:r>
              <a:rPr lang="en-GB" altLang="en-US" sz="3600"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rPr>
              <a:t>T</a:t>
            </a:r>
            <a:r>
              <a:rPr lang="en-GB" sz="3600"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rPr>
              <a:t>he dataset describes a study conducted in Mexico, Peru, and Columbia to estimate obesity rates based on dietary, exercise, and daily habits of individuals. Obesity is measured using a target variable with 7 classes. There are 2111 individuals &amp; 17 attributes, including gender, transportation used, and technology usage, that are likely to determine obesity. The data set includes both numerical and categorical data, which are pre-processed using imputation, point scaling, and encoding </a:t>
            </a:r>
            <a:endParaRPr lang="en-US" altLang="en-US" sz="3600" dirty="0">
              <a:solidFill>
                <a:schemeClr val="tx2"/>
              </a:solidFill>
              <a:latin typeface="Times New Roman" panose="02020603050405020304" pitchFamily="18" charset="0"/>
              <a:cs typeface="Times New Roman" panose="02020603050405020304"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endParaRPr lang="en-US" altLang="en-US" sz="2800" b="1" dirty="0">
              <a:latin typeface="Times New Roman" pitchFamily="18" charset="0"/>
            </a:endParaRPr>
          </a:p>
        </p:txBody>
      </p:sp>
      <p:sp>
        <p:nvSpPr>
          <p:cNvPr id="2099" name="Text Box 51"/>
          <p:cNvSpPr txBox="1">
            <a:spLocks noChangeArrowheads="1"/>
          </p:cNvSpPr>
          <p:nvPr/>
        </p:nvSpPr>
        <p:spPr bwMode="auto">
          <a:xfrm>
            <a:off x="10125075" y="6273800"/>
            <a:ext cx="865822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latin typeface="Times New Roman" panose="02020603050405020304" pitchFamily="18" charset="0"/>
                <a:cs typeface="Times New Roman" panose="02020603050405020304" pitchFamily="18" charset="0"/>
              </a:rPr>
              <a:t>Methodology</a:t>
            </a:r>
          </a:p>
        </p:txBody>
      </p:sp>
      <p:sp>
        <p:nvSpPr>
          <p:cNvPr id="2100" name="Text Box 52"/>
          <p:cNvSpPr txBox="1">
            <a:spLocks noChangeArrowheads="1"/>
          </p:cNvSpPr>
          <p:nvPr/>
        </p:nvSpPr>
        <p:spPr bwMode="auto">
          <a:xfrm>
            <a:off x="28822650" y="6273800"/>
            <a:ext cx="8772525"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8000" b="1" dirty="0">
                <a:latin typeface="Times New Roman" panose="02020603050405020304" pitchFamily="18" charset="0"/>
                <a:cs typeface="Times New Roman" panose="02020603050405020304" pitchFamily="18" charset="0"/>
              </a:rPr>
              <a:t>Conclusion</a:t>
            </a:r>
            <a:r>
              <a:rPr lang="en-US" altLang="en-US" sz="7200" b="1" dirty="0">
                <a:latin typeface="Times New Roman" panose="02020603050405020304" pitchFamily="18" charset="0"/>
                <a:cs typeface="Times New Roman" panose="02020603050405020304" pitchFamily="18" charset="0"/>
              </a:rPr>
              <a:t> &amp; Future Work</a:t>
            </a:r>
          </a:p>
        </p:txBody>
      </p:sp>
      <p:sp>
        <p:nvSpPr>
          <p:cNvPr id="2101" name="AutoShape 53"/>
          <p:cNvSpPr>
            <a:spLocks noChangeArrowheads="1"/>
          </p:cNvSpPr>
          <p:nvPr/>
        </p:nvSpPr>
        <p:spPr bwMode="auto">
          <a:xfrm>
            <a:off x="520239" y="107792"/>
            <a:ext cx="36850638" cy="605699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2" name="Text Box 54"/>
          <p:cNvSpPr txBox="1">
            <a:spLocks noChangeArrowheads="1"/>
          </p:cNvSpPr>
          <p:nvPr/>
        </p:nvSpPr>
        <p:spPr bwMode="auto">
          <a:xfrm>
            <a:off x="520239" y="154972"/>
            <a:ext cx="34058947" cy="794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spcBef>
                <a:spcPct val="50000"/>
              </a:spcBef>
            </a:pPr>
            <a:r>
              <a:rPr lang="en-US" sz="9600" b="1" dirty="0">
                <a:solidFill>
                  <a:schemeClr val="tx2"/>
                </a:solidFill>
                <a:latin typeface="Times New Roman" panose="02020603050405020304" pitchFamily="18" charset="0"/>
                <a:cs typeface="Times New Roman" panose="02020603050405020304" pitchFamily="18" charset="0"/>
              </a:rPr>
              <a:t>Estimation Of Obesity Rates In </a:t>
            </a:r>
            <a:r>
              <a:rPr lang="en-US" sz="9600" b="1" dirty="0" err="1">
                <a:solidFill>
                  <a:schemeClr val="tx2"/>
                </a:solidFill>
                <a:latin typeface="Times New Roman" panose="02020603050405020304" pitchFamily="18" charset="0"/>
                <a:cs typeface="Times New Roman" panose="02020603050405020304" pitchFamily="18" charset="0"/>
              </a:rPr>
              <a:t>Mexico,Peru</a:t>
            </a:r>
            <a:r>
              <a:rPr lang="en-US" sz="9600" b="1" dirty="0">
                <a:solidFill>
                  <a:schemeClr val="tx2"/>
                </a:solidFill>
                <a:latin typeface="Times New Roman" panose="02020603050405020304" pitchFamily="18" charset="0"/>
                <a:cs typeface="Times New Roman" panose="02020603050405020304" pitchFamily="18" charset="0"/>
              </a:rPr>
              <a:t> &amp; Columbia Based On Individuals </a:t>
            </a:r>
            <a:r>
              <a:rPr lang="en-US" sz="9600" b="1" dirty="0" err="1">
                <a:solidFill>
                  <a:schemeClr val="tx2"/>
                </a:solidFill>
                <a:latin typeface="Times New Roman" panose="02020603050405020304" pitchFamily="18" charset="0"/>
                <a:cs typeface="Times New Roman" panose="02020603050405020304" pitchFamily="18" charset="0"/>
              </a:rPr>
              <a:t>Dietary,Exercise</a:t>
            </a:r>
            <a:r>
              <a:rPr lang="en-US" sz="9600" b="1" dirty="0">
                <a:solidFill>
                  <a:schemeClr val="tx2"/>
                </a:solidFill>
                <a:latin typeface="Times New Roman" panose="02020603050405020304" pitchFamily="18" charset="0"/>
                <a:cs typeface="Times New Roman" panose="02020603050405020304" pitchFamily="18" charset="0"/>
              </a:rPr>
              <a:t> &amp;Daily Habits</a:t>
            </a:r>
          </a:p>
          <a:p>
            <a:r>
              <a:rPr lang="en-US" altLang="en-US" sz="4800" b="1" i="1" dirty="0">
                <a:latin typeface="Times New Roman" panose="02020603050405020304" pitchFamily="18" charset="0"/>
                <a:cs typeface="Times New Roman" panose="02020603050405020304" pitchFamily="18" charset="0"/>
              </a:rPr>
              <a:t>Samyuktha Donthiboina</a:t>
            </a:r>
          </a:p>
          <a:p>
            <a:r>
              <a:rPr lang="en-US" altLang="en-US" sz="4800" b="1" i="1" dirty="0">
                <a:latin typeface="Times New Roman" panose="02020603050405020304" pitchFamily="18" charset="0"/>
                <a:cs typeface="Times New Roman" panose="02020603050405020304" pitchFamily="18" charset="0"/>
              </a:rPr>
              <a:t>Mentor: Dr. Christelle Scharff </a:t>
            </a:r>
          </a:p>
          <a:p>
            <a:r>
              <a:rPr lang="en-US" altLang="en-US" sz="4800" b="1" i="1" dirty="0">
                <a:latin typeface="Times New Roman" panose="02020603050405020304" pitchFamily="18" charset="0"/>
                <a:cs typeface="Times New Roman" panose="02020603050405020304" pitchFamily="18" charset="0"/>
              </a:rPr>
              <a:t>Pace University, Seidenberg School of CSIS</a:t>
            </a:r>
          </a:p>
          <a:p>
            <a:r>
              <a:rPr lang="en-US" altLang="en-US" sz="4400" b="1" dirty="0">
                <a:latin typeface="Times New Roman" panose="02020603050405020304" pitchFamily="18" charset="0"/>
                <a:cs typeface="Times New Roman" panose="02020603050405020304" pitchFamily="18" charset="0"/>
              </a:rPr>
              <a:t>GitHub</a:t>
            </a:r>
            <a:r>
              <a:rPr lang="en-US" altLang="en-US" sz="4400" b="1" dirty="0">
                <a:solidFill>
                  <a:schemeClr val="tx2"/>
                </a:solidFill>
                <a:latin typeface="Times New Roman" panose="02020603050405020304" pitchFamily="18" charset="0"/>
                <a:cs typeface="Times New Roman" panose="02020603050405020304" pitchFamily="18" charset="0"/>
              </a:rPr>
              <a:t>: </a:t>
            </a:r>
            <a:r>
              <a:rPr lang="en-US" altLang="en-US" sz="44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https://github.com/Samyuktha9928/Capstone_Project</a:t>
            </a:r>
            <a:endParaRPr lang="en-US" altLang="en-US" sz="4400" b="1" dirty="0">
              <a:solidFill>
                <a:schemeClr val="tx2"/>
              </a:solidFill>
              <a:latin typeface="Times New Roman" panose="02020603050405020304" pitchFamily="18" charset="0"/>
              <a:cs typeface="Times New Roman" panose="02020603050405020304" pitchFamily="18" charset="0"/>
            </a:endParaRPr>
          </a:p>
          <a:p>
            <a:endParaRPr lang="en-US" altLang="en-US" sz="4400" b="1" dirty="0"/>
          </a:p>
          <a:p>
            <a:endParaRPr lang="en-US" altLang="en-US" dirty="0"/>
          </a:p>
        </p:txBody>
      </p:sp>
      <p:sp>
        <p:nvSpPr>
          <p:cNvPr id="2107" name="Text Box 59"/>
          <p:cNvSpPr txBox="1">
            <a:spLocks noChangeArrowheads="1"/>
          </p:cNvSpPr>
          <p:nvPr/>
        </p:nvSpPr>
        <p:spPr bwMode="auto">
          <a:xfrm>
            <a:off x="28972687" y="18913649"/>
            <a:ext cx="8305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8000" b="1" dirty="0">
                <a:latin typeface="Times New Roman" panose="02020603050405020304" pitchFamily="18" charset="0"/>
                <a:cs typeface="Times New Roman" panose="02020603050405020304" pitchFamily="18" charset="0"/>
              </a:rPr>
              <a:t>References</a:t>
            </a:r>
          </a:p>
        </p:txBody>
      </p:sp>
      <p:sp>
        <p:nvSpPr>
          <p:cNvPr id="2109" name="Text Box 61"/>
          <p:cNvSpPr txBox="1">
            <a:spLocks noChangeArrowheads="1"/>
          </p:cNvSpPr>
          <p:nvPr/>
        </p:nvSpPr>
        <p:spPr bwMode="auto">
          <a:xfrm>
            <a:off x="10385513" y="7881787"/>
            <a:ext cx="8251825" cy="114525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r>
              <a:rPr lang="en-GB" sz="3600"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rPr>
              <a:t>The article outlines a machine learning approach for predicting obesity. The approach involves collecting data on various factors contributing to obesity, pre-processing the data, selecting relevant features, and training multiple machine learning models, including K Nearest Neighbour, Decision Tree, Random Forest, Ada boost, Stochastic Gradient Descent, and Support Vector Machine. The models are then evaluated based on metrics such as accuracy and optimized to improve their performance. Finally, the selected model is used to predict obesity in new data. Further improvements can be made by incorporating additional data sources and using ensemble techniques.</a:t>
            </a:r>
          </a:p>
          <a:p>
            <a:endParaRPr lang="en-GB" sz="3600" dirty="0">
              <a:solidFill>
                <a:schemeClr val="bg1"/>
              </a:solidFill>
              <a:latin typeface="Quattrocento Sans" panose="020B0502050000020003" pitchFamily="34" charset="0"/>
              <a:ea typeface="Open Sans" panose="020B0606030504020204" pitchFamily="34" charset="0"/>
              <a:cs typeface="Open Sans" panose="020B0606030504020204" pitchFamily="34" charset="0"/>
            </a:endParaRPr>
          </a:p>
          <a:p>
            <a:pPr eaLnBrk="0" hangingPunct="0">
              <a:lnSpc>
                <a:spcPct val="95000"/>
              </a:lnSpc>
            </a:pPr>
            <a:endParaRPr lang="en-GB" sz="3600"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endParaRPr>
          </a:p>
          <a:p>
            <a:pPr eaLnBrk="0" hangingPunct="0">
              <a:lnSpc>
                <a:spcPct val="95000"/>
              </a:lnSpc>
            </a:pPr>
            <a:endParaRPr lang="en-US" altLang="en-US" sz="4000" b="1" dirty="0">
              <a:latin typeface="Times New Roman" pitchFamily="18" charset="0"/>
            </a:endParaRPr>
          </a:p>
          <a:p>
            <a:pPr eaLnBrk="0" hangingPunct="0"/>
            <a:endParaRPr lang="en-US" altLang="en-US" sz="2000" dirty="0">
              <a:latin typeface="Times New Roman" pitchFamily="18" charset="0"/>
            </a:endParaRPr>
          </a:p>
        </p:txBody>
      </p:sp>
      <p:sp>
        <p:nvSpPr>
          <p:cNvPr id="2110" name="Text Box 62"/>
          <p:cNvSpPr txBox="1">
            <a:spLocks noChangeArrowheads="1"/>
          </p:cNvSpPr>
          <p:nvPr/>
        </p:nvSpPr>
        <p:spPr bwMode="auto">
          <a:xfrm>
            <a:off x="29186981" y="20098239"/>
            <a:ext cx="8043862" cy="12342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marL="342900" indent="-342900" algn="l" defTabSz="612775">
              <a:defRPr>
                <a:solidFill>
                  <a:schemeClr val="tx1"/>
                </a:solidFill>
                <a:latin typeface="Arial" charset="0"/>
              </a:defRPr>
            </a:lvl1pPr>
            <a:lvl2pPr marL="649288" indent="-342900" algn="l" defTabSz="612775">
              <a:defRPr>
                <a:solidFill>
                  <a:schemeClr val="tx1"/>
                </a:solidFill>
                <a:latin typeface="Arial" charset="0"/>
              </a:defRPr>
            </a:lvl2pPr>
            <a:lvl3pPr marL="955675" indent="-342900" algn="l" defTabSz="612775">
              <a:defRPr>
                <a:solidFill>
                  <a:schemeClr val="tx1"/>
                </a:solidFill>
                <a:latin typeface="Arial" charset="0"/>
              </a:defRPr>
            </a:lvl3pPr>
            <a:lvl4pPr marL="1258888" indent="-342900" algn="l" defTabSz="612775">
              <a:defRPr>
                <a:solidFill>
                  <a:schemeClr val="tx1"/>
                </a:solidFill>
                <a:latin typeface="Arial" charset="0"/>
              </a:defRPr>
            </a:lvl4pPr>
            <a:lvl5pPr marL="1565275" indent="-342900" algn="l" defTabSz="612775">
              <a:defRPr>
                <a:solidFill>
                  <a:schemeClr val="tx1"/>
                </a:solidFill>
                <a:latin typeface="Arial" charset="0"/>
              </a:defRPr>
            </a:lvl5pPr>
            <a:lvl6pPr marL="2022475" indent="-342900" defTabSz="612775" fontAlgn="base">
              <a:spcBef>
                <a:spcPct val="0"/>
              </a:spcBef>
              <a:spcAft>
                <a:spcPct val="0"/>
              </a:spcAft>
              <a:defRPr>
                <a:solidFill>
                  <a:schemeClr val="tx1"/>
                </a:solidFill>
                <a:latin typeface="Arial" charset="0"/>
              </a:defRPr>
            </a:lvl6pPr>
            <a:lvl7pPr marL="2479675" indent="-342900" defTabSz="612775" fontAlgn="base">
              <a:spcBef>
                <a:spcPct val="0"/>
              </a:spcBef>
              <a:spcAft>
                <a:spcPct val="0"/>
              </a:spcAft>
              <a:defRPr>
                <a:solidFill>
                  <a:schemeClr val="tx1"/>
                </a:solidFill>
                <a:latin typeface="Arial" charset="0"/>
              </a:defRPr>
            </a:lvl7pPr>
            <a:lvl8pPr marL="2936875" indent="-342900" defTabSz="612775" fontAlgn="base">
              <a:spcBef>
                <a:spcPct val="0"/>
              </a:spcBef>
              <a:spcAft>
                <a:spcPct val="0"/>
              </a:spcAft>
              <a:defRPr>
                <a:solidFill>
                  <a:schemeClr val="tx1"/>
                </a:solidFill>
                <a:latin typeface="Arial" charset="0"/>
              </a:defRPr>
            </a:lvl8pPr>
            <a:lvl9pPr marL="3394075" indent="-342900" defTabSz="612775" fontAlgn="base">
              <a:spcBef>
                <a:spcPct val="0"/>
              </a:spcBef>
              <a:spcAft>
                <a:spcPct val="0"/>
              </a:spcAft>
              <a:defRPr>
                <a:solidFill>
                  <a:schemeClr val="tx1"/>
                </a:solidFill>
                <a:latin typeface="Arial" charset="0"/>
              </a:defRPr>
            </a:lvl9pPr>
          </a:lstStyle>
          <a:p>
            <a:pPr marL="0" indent="0" eaLnBrk="0" hangingPunct="0">
              <a:lnSpc>
                <a:spcPct val="95000"/>
              </a:lnSpc>
            </a:pPr>
            <a:r>
              <a:rPr lang="en-US" altLang="en-US" sz="2000" dirty="0">
                <a:latin typeface="Times New Roman" pitchFamily="18" charset="0"/>
              </a:rPr>
              <a:t>.</a:t>
            </a:r>
            <a:r>
              <a:rPr lang="en-US" altLang="en-US" sz="2800" dirty="0">
                <a:latin typeface="Times New Roman" pitchFamily="18" charset="0"/>
              </a:rPr>
              <a:t>Ahuja, S., Goyal, A., &amp; Kaushik, S. (2021). Prediction of obesity and its associated risk factors using machine learning algorithms: A systematic review. Diabetes &amp; Metabolic Syndrome: Clinical Research &amp; Reviews, 15(1), 227-234.</a:t>
            </a:r>
          </a:p>
          <a:p>
            <a:pPr marL="0" indent="0" eaLnBrk="0" hangingPunct="0">
              <a:lnSpc>
                <a:spcPct val="95000"/>
              </a:lnSpc>
            </a:pPr>
            <a:r>
              <a:rPr lang="en-US" altLang="en-US" sz="2800" dirty="0">
                <a:latin typeface="Times New Roman" pitchFamily="18" charset="0"/>
              </a:rPr>
              <a:t>Preston, S. H., Stokes, A., Mehta, N. K., &amp; Cao, B. (2014). Projecting the effect of changes in smoking and obesity on future life expectancy in the United States. Demography, 51(1), 27-49.</a:t>
            </a:r>
          </a:p>
          <a:p>
            <a:pPr marL="0" indent="0" eaLnBrk="0" hangingPunct="0">
              <a:lnSpc>
                <a:spcPct val="95000"/>
              </a:lnSpc>
            </a:pPr>
            <a:r>
              <a:rPr lang="en-US" altLang="en-US" sz="2800" dirty="0" err="1">
                <a:latin typeface="Times New Roman" pitchFamily="18" charset="0"/>
              </a:rPr>
              <a:t>Althobaiti</a:t>
            </a:r>
            <a:r>
              <a:rPr lang="en-US" altLang="en-US" sz="2800" dirty="0">
                <a:latin typeface="Times New Roman" pitchFamily="18" charset="0"/>
              </a:rPr>
              <a:t>, M., </a:t>
            </a:r>
            <a:r>
              <a:rPr lang="en-US" altLang="en-US" sz="2800" dirty="0" err="1">
                <a:latin typeface="Times New Roman" pitchFamily="18" charset="0"/>
              </a:rPr>
              <a:t>Alfayez</a:t>
            </a:r>
            <a:r>
              <a:rPr lang="en-US" altLang="en-US" sz="2800" dirty="0">
                <a:latin typeface="Times New Roman" pitchFamily="18" charset="0"/>
              </a:rPr>
              <a:t>, A. A., &amp; </a:t>
            </a:r>
            <a:r>
              <a:rPr lang="en-US" altLang="en-US" sz="2800" dirty="0" err="1">
                <a:latin typeface="Times New Roman" pitchFamily="18" charset="0"/>
              </a:rPr>
              <a:t>Alkelya</a:t>
            </a:r>
            <a:r>
              <a:rPr lang="en-US" altLang="en-US" sz="2800" dirty="0">
                <a:latin typeface="Times New Roman" pitchFamily="18" charset="0"/>
              </a:rPr>
              <a:t>, M. (2020). Machine learning-based prediction of obesity using dietary and lifestyle factors. BMC Medical Informatics and Decision Making, 20(1), 1-11.</a:t>
            </a:r>
          </a:p>
          <a:p>
            <a:pPr marL="0" indent="0" eaLnBrk="0" hangingPunct="0">
              <a:lnSpc>
                <a:spcPct val="95000"/>
              </a:lnSpc>
            </a:pPr>
            <a:r>
              <a:rPr lang="en-US" altLang="en-US" sz="2800" dirty="0" err="1">
                <a:latin typeface="Times New Roman" pitchFamily="18" charset="0"/>
              </a:rPr>
              <a:t>Fruh</a:t>
            </a:r>
            <a:r>
              <a:rPr lang="en-US" altLang="en-US" sz="2800" dirty="0">
                <a:latin typeface="Times New Roman" pitchFamily="18" charset="0"/>
              </a:rPr>
              <a:t>, S. M. (2017). Obesity: Risk factors, complications, and strategies for sustainable long-term weight management. Journal of the American Association of Nurse Practitioners, 29(S1), S3-S14.</a:t>
            </a:r>
          </a:p>
          <a:p>
            <a:pPr marL="0" indent="0" eaLnBrk="0" hangingPunct="0">
              <a:lnSpc>
                <a:spcPct val="95000"/>
              </a:lnSpc>
            </a:pPr>
            <a:r>
              <a:rPr lang="en-US" altLang="en-US" sz="2800" dirty="0">
                <a:latin typeface="Times New Roman" pitchFamily="18" charset="0"/>
              </a:rPr>
              <a:t>Kim, P. H., Ahn, Y. H., &amp; Song, J. (2020). Machine learning approaches for the prediction of obesity-related hypertension in young adults. Scientific Reports, 10(1), 1-10.</a:t>
            </a:r>
          </a:p>
          <a:p>
            <a:pPr marL="0" indent="0" eaLnBrk="0" hangingPunct="0">
              <a:lnSpc>
                <a:spcPct val="95000"/>
              </a:lnSpc>
            </a:pPr>
            <a:r>
              <a:rPr lang="en-US" altLang="en-US" sz="2800" dirty="0">
                <a:latin typeface="Times New Roman" pitchFamily="18" charset="0"/>
              </a:rPr>
              <a:t>Yoon, S. S., </a:t>
            </a:r>
            <a:r>
              <a:rPr lang="en-US" altLang="en-US" sz="2800" dirty="0" err="1">
                <a:latin typeface="Times New Roman" pitchFamily="18" charset="0"/>
              </a:rPr>
              <a:t>Seo</a:t>
            </a:r>
            <a:r>
              <a:rPr lang="en-US" altLang="en-US" sz="2800" dirty="0">
                <a:latin typeface="Times New Roman" pitchFamily="18" charset="0"/>
              </a:rPr>
              <a:t>, J. S., &amp; Kim, S. H. (2020). Prediction of obesity based on dietary and physical activity patterns using machine learning algorithms. Healthcare Informatics Research, 26(4), 301-308.</a:t>
            </a:r>
          </a:p>
          <a:p>
            <a:pPr marL="0" indent="0" eaLnBrk="0" hangingPunct="0">
              <a:lnSpc>
                <a:spcPct val="95000"/>
              </a:lnSpc>
            </a:pPr>
            <a:r>
              <a:rPr lang="en-US" altLang="en-US" sz="2800" dirty="0">
                <a:latin typeface="Times New Roman" pitchFamily="18" charset="0"/>
              </a:rPr>
              <a:t>Hong, K., Lee, S. H., &amp; Kim, Y. (2019). Machine learning-based analysis of factors associated with childhood obesity. Healthcare Informatics Research, 25(1), 1-8.</a:t>
            </a:r>
          </a:p>
        </p:txBody>
      </p:sp>
      <p:sp>
        <p:nvSpPr>
          <p:cNvPr id="2111" name="Text Box 63"/>
          <p:cNvSpPr txBox="1">
            <a:spLocks noChangeArrowheads="1"/>
          </p:cNvSpPr>
          <p:nvPr/>
        </p:nvSpPr>
        <p:spPr bwMode="auto">
          <a:xfrm>
            <a:off x="19762662" y="25048073"/>
            <a:ext cx="8704236" cy="14067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sz="3600" b="0" i="0" dirty="0">
                <a:solidFill>
                  <a:srgbClr val="000000"/>
                </a:solidFill>
                <a:effectLst/>
                <a:latin typeface="Times New Roman" panose="02020603050405020304" pitchFamily="18" charset="0"/>
                <a:cs typeface="Times New Roman" panose="02020603050405020304" pitchFamily="18" charset="0"/>
              </a:rPr>
              <a:t>The following models score the highest in terms of accuracy.</a:t>
            </a:r>
            <a:endParaRPr lang="en-US" altLang="en-US" sz="2800" dirty="0">
              <a:latin typeface="Times New Roman" pitchFamily="18" charset="0"/>
            </a:endParaRPr>
          </a:p>
          <a:p>
            <a:pPr eaLnBrk="0" hangingPunct="0">
              <a:lnSpc>
                <a:spcPct val="95000"/>
              </a:lnSpc>
            </a:pPr>
            <a:endParaRPr lang="en-US" altLang="en-US" sz="2000" dirty="0">
              <a:latin typeface="Times New Roman" pitchFamily="18" charset="0"/>
            </a:endParaRPr>
          </a:p>
        </p:txBody>
      </p:sp>
      <p:sp>
        <p:nvSpPr>
          <p:cNvPr id="2112" name="Text Box 64"/>
          <p:cNvSpPr txBox="1">
            <a:spLocks noChangeArrowheads="1"/>
          </p:cNvSpPr>
          <p:nvPr/>
        </p:nvSpPr>
        <p:spPr bwMode="auto">
          <a:xfrm>
            <a:off x="29109527" y="8594784"/>
            <a:ext cx="8261350" cy="11055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GB" sz="3600"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rPr>
              <a:t>Machine learning classification techniques have been effective in predicting obesity by using various features like demographic, lifestyle, and clinical factors. Future research can focus on developing sophisticated algorithms, integrating wearable technology and mobile health apps for real-time data collection, and identifying new risk factors for obesity. Additionally, personalized obesity prediction models based on individualized data such as genetics and epigenetics can be explored for accurate predictions. The deployment of these models in healthcare settings can provide personalized prevention and treatment plans, improving health outcomes. Overall, machine learning has the potential to revolutionize preventive medicine and benefit individuals at risk of obesity-related health complications.</a:t>
            </a:r>
            <a:endParaRPr lang="en-US" sz="3600" dirty="0">
              <a:solidFill>
                <a:schemeClr val="tx2"/>
              </a:solidFill>
              <a:latin typeface="Times New Roman" panose="02020603050405020304" pitchFamily="18" charset="0"/>
              <a:ea typeface="Open Sans" panose="020B0606030504020204" pitchFamily="34" charset="0"/>
              <a:cs typeface="Times New Roman" panose="02020603050405020304" pitchFamily="18" charset="0"/>
            </a:endParaRPr>
          </a:p>
          <a:p>
            <a:pPr eaLnBrk="0" hangingPunct="0">
              <a:lnSpc>
                <a:spcPct val="95000"/>
              </a:lnSpc>
            </a:pPr>
            <a:endParaRPr lang="en-US" altLang="en-US" sz="3200" dirty="0">
              <a:latin typeface="Times New Roman" pitchFamily="18" charset="0"/>
            </a:endParaRPr>
          </a:p>
        </p:txBody>
      </p:sp>
      <p:sp>
        <p:nvSpPr>
          <p:cNvPr id="2113" name="Text Box 65"/>
          <p:cNvSpPr txBox="1">
            <a:spLocks noChangeArrowheads="1"/>
          </p:cNvSpPr>
          <p:nvPr/>
        </p:nvSpPr>
        <p:spPr bwMode="auto">
          <a:xfrm>
            <a:off x="737719" y="5946501"/>
            <a:ext cx="84010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latin typeface="Times New Roman" panose="02020603050405020304" pitchFamily="18" charset="0"/>
                <a:cs typeface="Times New Roman" panose="02020603050405020304" pitchFamily="18" charset="0"/>
              </a:rPr>
              <a:t>Abstract</a:t>
            </a:r>
          </a:p>
        </p:txBody>
      </p:sp>
      <p:sp>
        <p:nvSpPr>
          <p:cNvPr id="2114" name="Text Box 66"/>
          <p:cNvSpPr txBox="1">
            <a:spLocks noChangeArrowheads="1"/>
          </p:cNvSpPr>
          <p:nvPr/>
        </p:nvSpPr>
        <p:spPr bwMode="auto">
          <a:xfrm>
            <a:off x="19461619" y="23698970"/>
            <a:ext cx="857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latin typeface="Times New Roman" panose="02020603050405020304" pitchFamily="18" charset="0"/>
                <a:cs typeface="Times New Roman" panose="02020603050405020304" pitchFamily="18" charset="0"/>
              </a:rPr>
              <a:t>Results</a:t>
            </a:r>
          </a:p>
        </p:txBody>
      </p:sp>
      <p:sp>
        <p:nvSpPr>
          <p:cNvPr id="2" name="文本框 1">
            <a:extLst>
              <a:ext uri="{FF2B5EF4-FFF2-40B4-BE49-F238E27FC236}">
                <a16:creationId xmlns:a16="http://schemas.microsoft.com/office/drawing/2014/main" id="{AE7A3847-33F1-F153-E6BF-89679C2815BB}"/>
              </a:ext>
            </a:extLst>
          </p:cNvPr>
          <p:cNvSpPr txBox="1"/>
          <p:nvPr/>
        </p:nvSpPr>
        <p:spPr>
          <a:xfrm>
            <a:off x="19271496" y="30668854"/>
            <a:ext cx="9126530" cy="1200329"/>
          </a:xfrm>
          <a:prstGeom prst="rect">
            <a:avLst/>
          </a:prstGeom>
          <a:noFill/>
        </p:spPr>
        <p:txBody>
          <a:bodyPr wrap="square" rtlCol="0">
            <a:spAutoFit/>
          </a:bodyPr>
          <a:lstStyle/>
          <a:p>
            <a:r>
              <a:rPr lang="en-US" altLang="zh-CN" sz="3600" dirty="0">
                <a:solidFill>
                  <a:schemeClr val="tx2"/>
                </a:solidFill>
                <a:latin typeface="Times New Roman" panose="02020603050405020304" pitchFamily="18" charset="0"/>
                <a:cs typeface="Times New Roman" panose="02020603050405020304" pitchFamily="18" charset="0"/>
              </a:rPr>
              <a:t>Notebook: </a:t>
            </a:r>
            <a:r>
              <a:rPr lang="en-US" sz="3600" dirty="0" err="1">
                <a:solidFill>
                  <a:schemeClr val="tx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Classification_Obesity</a:t>
            </a:r>
            <a:r>
              <a:rPr lang="en-US" sz="3600" dirty="0">
                <a:solidFill>
                  <a:schemeClr val="tx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 </a:t>
            </a:r>
            <a:r>
              <a:rPr lang="en-US" sz="3600" dirty="0" err="1">
                <a:solidFill>
                  <a:schemeClr val="tx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Jupyter</a:t>
            </a:r>
            <a:r>
              <a:rPr lang="en-US" sz="3600" dirty="0">
                <a:solidFill>
                  <a:schemeClr val="tx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Notebook</a:t>
            </a:r>
            <a:endParaRPr lang="en-US" sz="3600" dirty="0">
              <a:solidFill>
                <a:schemeClr val="tx2"/>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D80DFE1-0C85-1082-C437-5776864E0C59}"/>
              </a:ext>
            </a:extLst>
          </p:cNvPr>
          <p:cNvSpPr txBox="1"/>
          <p:nvPr/>
        </p:nvSpPr>
        <p:spPr>
          <a:xfrm>
            <a:off x="20337693" y="6155751"/>
            <a:ext cx="6984792" cy="141577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Experiments</a:t>
            </a:r>
            <a:endParaRPr lang="zh-CN" altLang="en-US"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FB4EBE5-CD34-8742-6BBA-5CCA474EF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7600" y="1718820"/>
            <a:ext cx="8803596" cy="4243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pie chart&#10;&#10;Description automatically generated">
            <a:extLst>
              <a:ext uri="{FF2B5EF4-FFF2-40B4-BE49-F238E27FC236}">
                <a16:creationId xmlns:a16="http://schemas.microsoft.com/office/drawing/2014/main" id="{7B046D83-E5E3-B0E4-B11C-74D84EB87D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13957" y="7791949"/>
            <a:ext cx="6573288" cy="5533665"/>
          </a:xfrm>
          <a:prstGeom prst="rect">
            <a:avLst/>
          </a:prstGeom>
        </p:spPr>
      </p:pic>
      <p:graphicFrame>
        <p:nvGraphicFramePr>
          <p:cNvPr id="9" name="Table 11">
            <a:extLst>
              <a:ext uri="{FF2B5EF4-FFF2-40B4-BE49-F238E27FC236}">
                <a16:creationId xmlns:a16="http://schemas.microsoft.com/office/drawing/2014/main" id="{70FB2A10-B2A5-72E3-01C5-54CAE1685D22}"/>
              </a:ext>
            </a:extLst>
          </p:cNvPr>
          <p:cNvGraphicFramePr>
            <a:graphicFrameLocks noGrp="1"/>
          </p:cNvGraphicFramePr>
          <p:nvPr>
            <p:extLst>
              <p:ext uri="{D42A27DB-BD31-4B8C-83A1-F6EECF244321}">
                <p14:modId xmlns:p14="http://schemas.microsoft.com/office/powerpoint/2010/main" val="3152060215"/>
              </p:ext>
            </p:extLst>
          </p:nvPr>
        </p:nvGraphicFramePr>
        <p:xfrm>
          <a:off x="19803430" y="26318511"/>
          <a:ext cx="8184450" cy="4100474"/>
        </p:xfrm>
        <a:graphic>
          <a:graphicData uri="http://schemas.openxmlformats.org/drawingml/2006/table">
            <a:tbl>
              <a:tblPr firstRow="1" bandRow="1">
                <a:tableStyleId>{5C22544A-7EE6-4342-B048-85BDC9FD1C3A}</a:tableStyleId>
              </a:tblPr>
              <a:tblGrid>
                <a:gridCol w="5837518">
                  <a:extLst>
                    <a:ext uri="{9D8B030D-6E8A-4147-A177-3AD203B41FA5}">
                      <a16:colId xmlns:a16="http://schemas.microsoft.com/office/drawing/2014/main" val="1987961431"/>
                    </a:ext>
                  </a:extLst>
                </a:gridCol>
                <a:gridCol w="2346932">
                  <a:extLst>
                    <a:ext uri="{9D8B030D-6E8A-4147-A177-3AD203B41FA5}">
                      <a16:colId xmlns:a16="http://schemas.microsoft.com/office/drawing/2014/main" val="705671712"/>
                    </a:ext>
                  </a:extLst>
                </a:gridCol>
              </a:tblGrid>
              <a:tr h="0">
                <a:tc>
                  <a:txBody>
                    <a:bodyPr/>
                    <a:lstStyle/>
                    <a:p>
                      <a:r>
                        <a:rPr lang="en-US" sz="3600" dirty="0">
                          <a:solidFill>
                            <a:schemeClr val="tx1"/>
                          </a:solidFill>
                          <a:latin typeface="Times New Roman" panose="02020603050405020304" pitchFamily="18" charset="0"/>
                          <a:cs typeface="Times New Roman" panose="02020603050405020304" pitchFamily="18" charset="0"/>
                        </a:rPr>
                        <a:t>Model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600" dirty="0">
                          <a:solidFill>
                            <a:schemeClr val="tx1"/>
                          </a:solidFill>
                          <a:latin typeface="Times New Roman" panose="02020603050405020304" pitchFamily="18" charset="0"/>
                          <a:cs typeface="Times New Roman" panose="02020603050405020304" pitchFamily="18"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375708"/>
                  </a:ext>
                </a:extLst>
              </a:tr>
              <a:tr h="770307">
                <a:tc>
                  <a:txBody>
                    <a:bodyPr/>
                    <a:lstStyle/>
                    <a:p>
                      <a:r>
                        <a:rPr lang="en-US" sz="3600" b="1" dirty="0" err="1">
                          <a:latin typeface="Times New Roman" panose="02020603050405020304" pitchFamily="18" charset="0"/>
                          <a:cs typeface="Times New Roman" panose="02020603050405020304" pitchFamily="18" charset="0"/>
                        </a:rPr>
                        <a:t>KNeighboursClassifier</a:t>
                      </a:r>
                      <a:endParaRPr lang="en-US" sz="3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600" dirty="0">
                          <a:solidFill>
                            <a:schemeClr val="tx1"/>
                          </a:solidFill>
                          <a:latin typeface="Times New Roman" panose="02020603050405020304" pitchFamily="18" charset="0"/>
                          <a:cs typeface="Times New Roman" panose="02020603050405020304" pitchFamily="18" charset="0"/>
                        </a:rPr>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4262210"/>
                  </a:ext>
                </a:extLst>
              </a:tr>
              <a:tr h="941969">
                <a:tc>
                  <a:txBody>
                    <a:bodyPr/>
                    <a:lstStyle/>
                    <a:p>
                      <a:r>
                        <a:rPr lang="en-US" sz="3600" b="1" dirty="0" err="1">
                          <a:solidFill>
                            <a:schemeClr val="tx1"/>
                          </a:solidFill>
                          <a:latin typeface="Times New Roman" panose="02020603050405020304" pitchFamily="18" charset="0"/>
                          <a:cs typeface="Times New Roman" panose="02020603050405020304" pitchFamily="18" charset="0"/>
                        </a:rPr>
                        <a:t>DecisionTreeClassifier</a:t>
                      </a:r>
                      <a:endParaRPr lang="en-US" sz="3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600" dirty="0">
                          <a:solidFill>
                            <a:schemeClr val="tx1"/>
                          </a:solidFill>
                          <a:latin typeface="Times New Roman" panose="02020603050405020304" pitchFamily="18" charset="0"/>
                          <a:cs typeface="Times New Roman" panose="02020603050405020304" pitchFamily="18" charset="0"/>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4724496"/>
                  </a:ext>
                </a:extLst>
              </a:tr>
              <a:tr h="887506">
                <a:tc>
                  <a:txBody>
                    <a:bodyPr/>
                    <a:lstStyle/>
                    <a:p>
                      <a:r>
                        <a:rPr lang="en-US" sz="3600" b="1" dirty="0" err="1">
                          <a:solidFill>
                            <a:schemeClr val="tx1"/>
                          </a:solidFill>
                          <a:latin typeface="Times New Roman" panose="02020603050405020304" pitchFamily="18" charset="0"/>
                          <a:cs typeface="Times New Roman" panose="02020603050405020304" pitchFamily="18" charset="0"/>
                        </a:rPr>
                        <a:t>RandomForestClassifier</a:t>
                      </a:r>
                      <a:endParaRPr lang="en-US" sz="3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600" dirty="0">
                          <a:solidFill>
                            <a:schemeClr val="tx1"/>
                          </a:solidFill>
                          <a:latin typeface="Times New Roman" panose="02020603050405020304" pitchFamily="18" charset="0"/>
                          <a:cs typeface="Times New Roman" panose="02020603050405020304" pitchFamily="18" charset="0"/>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0031414"/>
                  </a:ext>
                </a:extLst>
              </a:tr>
              <a:tr h="860612">
                <a:tc>
                  <a:txBody>
                    <a:bodyPr/>
                    <a:lstStyle/>
                    <a:p>
                      <a:r>
                        <a:rPr lang="en-US" sz="3600" b="1" dirty="0" err="1">
                          <a:solidFill>
                            <a:schemeClr val="tx1"/>
                          </a:solidFill>
                          <a:latin typeface="Times New Roman" panose="02020603050405020304" pitchFamily="18" charset="0"/>
                          <a:cs typeface="Times New Roman" panose="02020603050405020304" pitchFamily="18" charset="0"/>
                        </a:rPr>
                        <a:t>GradientBoostingClassifier</a:t>
                      </a:r>
                      <a:endParaRPr lang="en-US" sz="3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600" dirty="0">
                          <a:solidFill>
                            <a:schemeClr val="tx1"/>
                          </a:solidFill>
                          <a:latin typeface="Times New Roman" panose="02020603050405020304" pitchFamily="18" charset="0"/>
                          <a:cs typeface="Times New Roman" panose="02020603050405020304" pitchFamily="18" charset="0"/>
                        </a:rPr>
                        <a:t>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660358"/>
                  </a:ext>
                </a:extLst>
              </a:tr>
            </a:tbl>
          </a:graphicData>
        </a:graphic>
      </p:graphicFrame>
      <p:pic>
        <p:nvPicPr>
          <p:cNvPr id="13" name="Picture 12" descr="Chart, pie chart&#10;&#10;Description automatically generated">
            <a:extLst>
              <a:ext uri="{FF2B5EF4-FFF2-40B4-BE49-F238E27FC236}">
                <a16:creationId xmlns:a16="http://schemas.microsoft.com/office/drawing/2014/main" id="{518CE609-6E1A-7BC8-24B4-F9206AA969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06442" y="13518700"/>
            <a:ext cx="6378426" cy="5437251"/>
          </a:xfrm>
          <a:prstGeom prst="rect">
            <a:avLst/>
          </a:prstGeom>
        </p:spPr>
      </p:pic>
      <p:pic>
        <p:nvPicPr>
          <p:cNvPr id="18" name="Picture 17" descr="Chart, box and whisker chart&#10;&#10;Description automatically generated">
            <a:extLst>
              <a:ext uri="{FF2B5EF4-FFF2-40B4-BE49-F238E27FC236}">
                <a16:creationId xmlns:a16="http://schemas.microsoft.com/office/drawing/2014/main" id="{C2BC510F-EB6A-1682-2FFA-5AA1D62215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50557" y="19085234"/>
            <a:ext cx="4750044" cy="4610337"/>
          </a:xfrm>
          <a:prstGeom prst="rect">
            <a:avLst/>
          </a:prstGeom>
        </p:spPr>
      </p:pic>
      <p:pic>
        <p:nvPicPr>
          <p:cNvPr id="20" name="Picture 19" descr="Chart, box and whisker chart&#10;&#10;Description automatically generated">
            <a:extLst>
              <a:ext uri="{FF2B5EF4-FFF2-40B4-BE49-F238E27FC236}">
                <a16:creationId xmlns:a16="http://schemas.microsoft.com/office/drawing/2014/main" id="{556A391E-BDDD-C0B7-FF27-1C944DCC1C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747817" y="19110805"/>
            <a:ext cx="4648439" cy="4673840"/>
          </a:xfrm>
          <a:prstGeom prst="rect">
            <a:avLst/>
          </a:prstGeom>
        </p:spPr>
      </p:pic>
      <p:pic>
        <p:nvPicPr>
          <p:cNvPr id="1028" name="Picture 4">
            <a:extLst>
              <a:ext uri="{FF2B5EF4-FFF2-40B4-BE49-F238E27FC236}">
                <a16:creationId xmlns:a16="http://schemas.microsoft.com/office/drawing/2014/main" id="{73F4EDC0-DAFD-7A02-A798-3189FCEF73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0823" y="17576976"/>
            <a:ext cx="8679968" cy="61185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38ADE7D-5DAD-0ED8-E926-CEEB3B4D46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25074" y="24268273"/>
            <a:ext cx="8704235" cy="6747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7617449765954C89A2453A0DC3854F" ma:contentTypeVersion="14" ma:contentTypeDescription="Create a new document." ma:contentTypeScope="" ma:versionID="18510c5276574c63b8e46785d0217a61">
  <xsd:schema xmlns:xsd="http://www.w3.org/2001/XMLSchema" xmlns:xs="http://www.w3.org/2001/XMLSchema" xmlns:p="http://schemas.microsoft.com/office/2006/metadata/properties" xmlns:ns3="dbdc7dc1-3c47-461e-ac21-91583b2067ae" xmlns:ns4="c0891512-a165-43c1-a711-ac7654f66943" targetNamespace="http://schemas.microsoft.com/office/2006/metadata/properties" ma:root="true" ma:fieldsID="4881df1297eeda07f3ea48fc597a52b1" ns3:_="" ns4:_="">
    <xsd:import namespace="dbdc7dc1-3c47-461e-ac21-91583b2067ae"/>
    <xsd:import namespace="c0891512-a165-43c1-a711-ac7654f669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c7dc1-3c47-461e-ac21-91583b206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891512-a165-43c1-a711-ac7654f6694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bdc7dc1-3c47-461e-ac21-91583b2067a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D87404-DEA2-4E6E-AECF-3C94FBEF9D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c7dc1-3c47-461e-ac21-91583b2067ae"/>
    <ds:schemaRef ds:uri="c0891512-a165-43c1-a711-ac7654f669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EF9135-A635-489D-B48F-619B9385547C}">
  <ds:schemaRefs>
    <ds:schemaRef ds:uri="dbdc7dc1-3c47-461e-ac21-91583b2067ae"/>
    <ds:schemaRef ds:uri="http://purl.org/dc/dcmityp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c0891512-a165-43c1-a711-ac7654f6694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3EC591F-54EC-4A31-ACF9-8AC6CB7DF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465</TotalTime>
  <Words>938</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Donthiboina, Ms. Samyuktha</cp:lastModifiedBy>
  <cp:revision>72</cp:revision>
  <dcterms:created xsi:type="dcterms:W3CDTF">2008-12-04T00:20:37Z</dcterms:created>
  <dcterms:modified xsi:type="dcterms:W3CDTF">2023-05-09T14:27:17Z</dcterms:modified>
  <cp:category>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0x0101009F7617449765954C89A2453A0DC3854F</vt:lpwstr>
  </property>
</Properties>
</file>