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59" r:id="rId5"/>
    <p:sldId id="260" r:id="rId6"/>
    <p:sldId id="263" r:id="rId7"/>
    <p:sldId id="264" r:id="rId8"/>
    <p:sldId id="266" r:id="rId9"/>
    <p:sldId id="267" r:id="rId10"/>
    <p:sldId id="268" r:id="rId11"/>
    <p:sldId id="270" r:id="rId12"/>
    <p:sldId id="271" r:id="rId13"/>
    <p:sldId id="275" r:id="rId14"/>
    <p:sldId id="277" r:id="rId15"/>
    <p:sldId id="278" r:id="rId16"/>
    <p:sldId id="281" r:id="rId17"/>
    <p:sldId id="282" r:id="rId18"/>
    <p:sldId id="283" r:id="rId19"/>
    <p:sldId id="284" r:id="rId2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58890C-4598-4967-A8BE-FA5572A7F66F}" v="47" dt="2025-05-06T14:59:34.9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80654" autoAdjust="0"/>
  </p:normalViewPr>
  <p:slideViewPr>
    <p:cSldViewPr>
      <p:cViewPr varScale="1">
        <p:scale>
          <a:sx n="66" d="100"/>
          <a:sy n="66" d="100"/>
        </p:scale>
        <p:origin x="133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52316A5-2D2F-499B-839B-21625CE4AF02}" type="datetimeFigureOut">
              <a:rPr lang="en-IN" smtClean="0"/>
              <a:t>06-05-2025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1679370-38F9-4C65-B0AC-024C89F8FFF0}" type="slidenum">
              <a:rPr lang="en-IN" smtClean="0"/>
              <a:t>‹#›</a:t>
            </a:fld>
            <a:endParaRPr lang="en-IN"/>
          </a:p>
        </p:txBody>
      </p:sp>
    </p:spTree>
    <p:extLst>
      <p:ext uri="{BB962C8B-B14F-4D97-AF65-F5344CB8AC3E}">
        <p14:creationId xmlns:p14="http://schemas.microsoft.com/office/powerpoint/2010/main" val="3736716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679370-38F9-4C65-B0AC-024C89F8FFF0}" type="slidenum">
              <a:rPr lang="en-IN" smtClean="0"/>
              <a:t>3</a:t>
            </a:fld>
            <a:endParaRPr lang="en-IN"/>
          </a:p>
        </p:txBody>
      </p:sp>
    </p:spTree>
    <p:extLst>
      <p:ext uri="{BB962C8B-B14F-4D97-AF65-F5344CB8AC3E}">
        <p14:creationId xmlns:p14="http://schemas.microsoft.com/office/powerpoint/2010/main" val="2792443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1679370-38F9-4C65-B0AC-024C89F8FFF0}" type="slidenum">
              <a:rPr lang="en-IN" smtClean="0"/>
              <a:t>13</a:t>
            </a:fld>
            <a:endParaRPr lang="en-IN"/>
          </a:p>
        </p:txBody>
      </p:sp>
    </p:spTree>
    <p:extLst>
      <p:ext uri="{BB962C8B-B14F-4D97-AF65-F5344CB8AC3E}">
        <p14:creationId xmlns:p14="http://schemas.microsoft.com/office/powerpoint/2010/main" val="231896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BLINK DETECTION</a:t>
            </a:r>
          </a:p>
          <a:p>
            <a:endParaRPr lang="en-IN" dirty="0"/>
          </a:p>
        </p:txBody>
      </p:sp>
      <p:sp>
        <p:nvSpPr>
          <p:cNvPr id="4" name="Slide Number Placeholder 3"/>
          <p:cNvSpPr>
            <a:spLocks noGrp="1"/>
          </p:cNvSpPr>
          <p:nvPr>
            <p:ph type="sldNum" sz="quarter" idx="5"/>
          </p:nvPr>
        </p:nvSpPr>
        <p:spPr/>
        <p:txBody>
          <a:bodyPr/>
          <a:lstStyle/>
          <a:p>
            <a:fld id="{D1679370-38F9-4C65-B0AC-024C89F8FFF0}" type="slidenum">
              <a:rPr lang="en-IN" smtClean="0"/>
              <a:t>14</a:t>
            </a:fld>
            <a:endParaRPr lang="en-IN"/>
          </a:p>
        </p:txBody>
      </p:sp>
    </p:spTree>
    <p:extLst>
      <p:ext uri="{BB962C8B-B14F-4D97-AF65-F5344CB8AC3E}">
        <p14:creationId xmlns:p14="http://schemas.microsoft.com/office/powerpoint/2010/main" val="2175632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33094" y="579374"/>
            <a:ext cx="2663825" cy="57531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2192000" cy="6838950"/>
          </a:xfrm>
          <a:custGeom>
            <a:avLst/>
            <a:gdLst/>
            <a:ahLst/>
            <a:cxnLst/>
            <a:rect l="l" t="t" r="r" b="b"/>
            <a:pathLst>
              <a:path w="12192000" h="6838950">
                <a:moveTo>
                  <a:pt x="0" y="6838950"/>
                </a:moveTo>
                <a:lnTo>
                  <a:pt x="12192000" y="6838950"/>
                </a:lnTo>
                <a:lnTo>
                  <a:pt x="12192000" y="0"/>
                </a:lnTo>
                <a:lnTo>
                  <a:pt x="0" y="0"/>
                </a:lnTo>
                <a:lnTo>
                  <a:pt x="0" y="6838950"/>
                </a:lnTo>
                <a:close/>
              </a:path>
            </a:pathLst>
          </a:custGeom>
          <a:ln w="15875">
            <a:solidFill>
              <a:srgbClr val="3E3452"/>
            </a:solidFill>
          </a:ln>
        </p:spPr>
        <p:txBody>
          <a:bodyPr wrap="square" lIns="0" tIns="0" rIns="0" bIns="0" rtlCol="0"/>
          <a:lstStyle/>
          <a:p>
            <a:endParaRPr/>
          </a:p>
        </p:txBody>
      </p:sp>
      <p:pic>
        <p:nvPicPr>
          <p:cNvPr id="17" name="bg object 17"/>
          <p:cNvPicPr/>
          <p:nvPr/>
        </p:nvPicPr>
        <p:blipFill>
          <a:blip r:embed="rId7" cstate="print"/>
          <a:stretch>
            <a:fillRect/>
          </a:stretch>
        </p:blipFill>
        <p:spPr>
          <a:xfrm>
            <a:off x="11582400" y="0"/>
            <a:ext cx="609600" cy="685800"/>
          </a:xfrm>
          <a:prstGeom prst="rect">
            <a:avLst/>
          </a:prstGeom>
        </p:spPr>
      </p:pic>
      <p:sp>
        <p:nvSpPr>
          <p:cNvPr id="2" name="Holder 2"/>
          <p:cNvSpPr>
            <a:spLocks noGrp="1"/>
          </p:cNvSpPr>
          <p:nvPr>
            <p:ph type="title"/>
          </p:nvPr>
        </p:nvSpPr>
        <p:spPr>
          <a:xfrm>
            <a:off x="501967" y="215011"/>
            <a:ext cx="11188064" cy="1477898"/>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261999" y="1062037"/>
            <a:ext cx="10086340" cy="4756785"/>
          </a:xfrm>
          <a:prstGeom prst="rect">
            <a:avLst/>
          </a:prstGeom>
        </p:spPr>
        <p:txBody>
          <a:bodyPr wrap="square" lIns="0" tIns="0" rIns="0" bIns="0">
            <a:spAutoFit/>
          </a:bodyPr>
          <a:lstStyle>
            <a:lvl1pPr>
              <a:defRPr sz="185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12192000" cy="6858000"/>
          </a:xfrm>
          <a:custGeom>
            <a:avLst/>
            <a:gdLst/>
            <a:ahLst/>
            <a:cxnLst/>
            <a:rect l="l" t="t" r="r" b="b"/>
            <a:pathLst>
              <a:path w="12192000" h="6858000">
                <a:moveTo>
                  <a:pt x="12192000" y="6858001"/>
                </a:moveTo>
                <a:lnTo>
                  <a:pt x="12192000" y="0"/>
                </a:lnTo>
                <a:lnTo>
                  <a:pt x="0" y="1"/>
                </a:lnTo>
                <a:lnTo>
                  <a:pt x="0" y="6858001"/>
                </a:lnTo>
              </a:path>
            </a:pathLst>
          </a:custGeom>
          <a:ln w="15874">
            <a:solidFill>
              <a:srgbClr val="3E3452"/>
            </a:solidFill>
          </a:ln>
        </p:spPr>
        <p:txBody>
          <a:bodyPr wrap="square" lIns="0" tIns="0" rIns="0" bIns="0" rtlCol="0"/>
          <a:lstStyle/>
          <a:p>
            <a:endParaRPr/>
          </a:p>
        </p:txBody>
      </p:sp>
      <p:sp>
        <p:nvSpPr>
          <p:cNvPr id="3" name="object 3"/>
          <p:cNvSpPr txBox="1">
            <a:spLocks noGrp="1"/>
          </p:cNvSpPr>
          <p:nvPr>
            <p:ph type="title"/>
          </p:nvPr>
        </p:nvSpPr>
        <p:spPr>
          <a:xfrm>
            <a:off x="1044063" y="2766722"/>
            <a:ext cx="9536431" cy="7823232"/>
          </a:xfrm>
          <a:prstGeom prst="rect">
            <a:avLst/>
          </a:prstGeom>
        </p:spPr>
        <p:txBody>
          <a:bodyPr vert="horz" wrap="square" lIns="0" tIns="10160" rIns="0" bIns="0" rtlCol="0">
            <a:spAutoFit/>
          </a:bodyPr>
          <a:lstStyle/>
          <a:p>
            <a:pPr marL="615315" marR="5080" indent="-602615" algn="ctr">
              <a:lnSpc>
                <a:spcPct val="101400"/>
              </a:lnSpc>
              <a:spcBef>
                <a:spcPts val="80"/>
              </a:spcBef>
              <a:tabLst>
                <a:tab pos="7537450" algn="l"/>
              </a:tabLst>
            </a:pPr>
            <a:r>
              <a:rPr lang="en-US" sz="2400" dirty="0"/>
              <a:t>AI-DRIVEN BLINK AND FACIAL EMOTION DETECTION FOR PARALYSIS PATIENTS</a:t>
            </a:r>
            <a:br>
              <a:rPr lang="en-US" sz="2400" dirty="0"/>
            </a:br>
            <a:br>
              <a:rPr lang="en-US" sz="2400" dirty="0"/>
            </a:br>
            <a:r>
              <a:rPr lang="en-US" sz="2400" b="0" dirty="0"/>
              <a:t>Presented by,</a:t>
            </a:r>
            <a:br>
              <a:rPr lang="en-US" sz="2400" b="0" dirty="0"/>
            </a:br>
            <a:r>
              <a:rPr lang="en-US" sz="2400" dirty="0">
                <a:solidFill>
                  <a:schemeClr val="accent6">
                    <a:lumMod val="75000"/>
                  </a:schemeClr>
                </a:solidFill>
              </a:rPr>
              <a:t>SAMYUKTHA B (312422106141)</a:t>
            </a:r>
            <a:br>
              <a:rPr lang="en-US" sz="2400" dirty="0">
                <a:solidFill>
                  <a:schemeClr val="accent6">
                    <a:lumMod val="75000"/>
                  </a:schemeClr>
                </a:solidFill>
              </a:rPr>
            </a:br>
            <a:r>
              <a:rPr lang="en-US" sz="2400" dirty="0">
                <a:solidFill>
                  <a:schemeClr val="accent6">
                    <a:lumMod val="75000"/>
                  </a:schemeClr>
                </a:solidFill>
              </a:rPr>
              <a:t>SUBASHRI M (312422106161)</a:t>
            </a:r>
            <a:br>
              <a:rPr lang="en-US" sz="2400" dirty="0">
                <a:solidFill>
                  <a:schemeClr val="accent6">
                    <a:lumMod val="75000"/>
                  </a:schemeClr>
                </a:solidFill>
              </a:rPr>
            </a:br>
            <a:br>
              <a:rPr lang="en-US" sz="2400" dirty="0">
                <a:solidFill>
                  <a:schemeClr val="accent1">
                    <a:lumMod val="75000"/>
                  </a:schemeClr>
                </a:solidFill>
              </a:rPr>
            </a:br>
            <a:r>
              <a:rPr lang="en-US" sz="2400" b="0" dirty="0">
                <a:solidFill>
                  <a:schemeClr val="tx1">
                    <a:lumMod val="95000"/>
                    <a:lumOff val="5000"/>
                  </a:schemeClr>
                </a:solidFill>
              </a:rPr>
              <a:t>Guided by,</a:t>
            </a:r>
            <a:br>
              <a:rPr lang="en-US" sz="2400" b="0" dirty="0">
                <a:solidFill>
                  <a:schemeClr val="tx1">
                    <a:lumMod val="95000"/>
                    <a:lumOff val="5000"/>
                  </a:schemeClr>
                </a:solidFill>
              </a:rPr>
            </a:br>
            <a:r>
              <a:rPr lang="en-US" sz="2400" dirty="0">
                <a:solidFill>
                  <a:schemeClr val="accent1">
                    <a:lumMod val="75000"/>
                  </a:schemeClr>
                </a:solidFill>
              </a:rPr>
              <a:t>Ms. A. JEMIMA HAVILA CATHERINE,M.E..,</a:t>
            </a:r>
            <a:br>
              <a:rPr lang="en-US" sz="2400" dirty="0">
                <a:solidFill>
                  <a:schemeClr val="accent1">
                    <a:lumMod val="75000"/>
                  </a:schemeClr>
                </a:solidFill>
              </a:rPr>
            </a:br>
            <a:r>
              <a:rPr lang="en-US" sz="2800" dirty="0">
                <a:solidFill>
                  <a:schemeClr val="accent1">
                    <a:lumMod val="75000"/>
                  </a:schemeClr>
                </a:solidFill>
              </a:rPr>
              <a:t>Assistant Professor</a:t>
            </a:r>
            <a:br>
              <a:rPr lang="en-US" sz="2400" b="0" dirty="0">
                <a:solidFill>
                  <a:schemeClr val="tx1">
                    <a:lumMod val="95000"/>
                    <a:lumOff val="5000"/>
                  </a:schemeClr>
                </a:solidFill>
              </a:rPr>
            </a:br>
            <a:br>
              <a:rPr lang="en-US" sz="2400" dirty="0">
                <a:solidFill>
                  <a:schemeClr val="accent1">
                    <a:lumMod val="75000"/>
                  </a:schemeClr>
                </a:solidFill>
              </a:rPr>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 </a:t>
            </a:r>
            <a:endParaRPr sz="2400" dirty="0"/>
          </a:p>
        </p:txBody>
      </p:sp>
      <p:grpSp>
        <p:nvGrpSpPr>
          <p:cNvPr id="4" name="object 4"/>
          <p:cNvGrpSpPr/>
          <p:nvPr/>
        </p:nvGrpSpPr>
        <p:grpSpPr>
          <a:xfrm>
            <a:off x="0" y="0"/>
            <a:ext cx="12192000" cy="2453640"/>
            <a:chOff x="0" y="118539"/>
            <a:chExt cx="12192000" cy="2453640"/>
          </a:xfrm>
        </p:grpSpPr>
        <p:pic>
          <p:nvPicPr>
            <p:cNvPr id="5" name="object 5"/>
            <p:cNvPicPr/>
            <p:nvPr/>
          </p:nvPicPr>
          <p:blipFill>
            <a:blip r:embed="rId2" cstate="print"/>
            <a:stretch>
              <a:fillRect/>
            </a:stretch>
          </p:blipFill>
          <p:spPr>
            <a:xfrm>
              <a:off x="1448077" y="118539"/>
              <a:ext cx="8728405" cy="1276582"/>
            </a:xfrm>
            <a:prstGeom prst="rect">
              <a:avLst/>
            </a:prstGeom>
          </p:spPr>
        </p:pic>
        <p:pic>
          <p:nvPicPr>
            <p:cNvPr id="6" name="object 6"/>
            <p:cNvPicPr/>
            <p:nvPr/>
          </p:nvPicPr>
          <p:blipFill>
            <a:blip r:embed="rId3" cstate="print"/>
            <a:stretch>
              <a:fillRect/>
            </a:stretch>
          </p:blipFill>
          <p:spPr>
            <a:xfrm>
              <a:off x="0" y="1371600"/>
              <a:ext cx="12191999" cy="120015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967" y="215011"/>
            <a:ext cx="11188064" cy="824455"/>
          </a:xfrm>
          <a:prstGeom prst="rect">
            <a:avLst/>
          </a:prstGeom>
        </p:spPr>
        <p:txBody>
          <a:bodyPr vert="horz" wrap="square" lIns="0" tIns="242823" rIns="0" bIns="0" rtlCol="0">
            <a:spAutoFit/>
          </a:bodyPr>
          <a:lstStyle/>
          <a:p>
            <a:pPr marL="503555" marR="5080">
              <a:lnSpc>
                <a:spcPct val="101400"/>
              </a:lnSpc>
              <a:spcBef>
                <a:spcPts val="60"/>
              </a:spcBef>
            </a:pPr>
            <a:r>
              <a:rPr sz="3950" dirty="0"/>
              <a:t>BLOCK</a:t>
            </a:r>
            <a:r>
              <a:rPr sz="3950" spc="55" dirty="0"/>
              <a:t> </a:t>
            </a:r>
            <a:r>
              <a:rPr sz="3950" dirty="0"/>
              <a:t>DIAGRAM</a:t>
            </a:r>
          </a:p>
        </p:txBody>
      </p:sp>
      <p:pic>
        <p:nvPicPr>
          <p:cNvPr id="7" name="Picture 6">
            <a:extLst>
              <a:ext uri="{FF2B5EF4-FFF2-40B4-BE49-F238E27FC236}">
                <a16:creationId xmlns:a16="http://schemas.microsoft.com/office/drawing/2014/main" id="{59565AA4-F117-9DC7-AF89-55317129D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1" y="2014340"/>
            <a:ext cx="5486399" cy="2829320"/>
          </a:xfrm>
          <a:prstGeom prst="rect">
            <a:avLst/>
          </a:prstGeom>
        </p:spPr>
      </p:pic>
      <p:pic>
        <p:nvPicPr>
          <p:cNvPr id="10" name="Picture 9">
            <a:extLst>
              <a:ext uri="{FF2B5EF4-FFF2-40B4-BE49-F238E27FC236}">
                <a16:creationId xmlns:a16="http://schemas.microsoft.com/office/drawing/2014/main" id="{A5F92D2B-D3DB-8A39-5D50-07417AEED3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1152207"/>
            <a:ext cx="5936449" cy="4553585"/>
          </a:xfrm>
          <a:prstGeom prst="rect">
            <a:avLst/>
          </a:prstGeom>
        </p:spPr>
      </p:pic>
      <p:sp>
        <p:nvSpPr>
          <p:cNvPr id="12" name="Rectangle 11">
            <a:extLst>
              <a:ext uri="{FF2B5EF4-FFF2-40B4-BE49-F238E27FC236}">
                <a16:creationId xmlns:a16="http://schemas.microsoft.com/office/drawing/2014/main" id="{26CDDA07-EE3C-F369-98B5-9894D6BAE141}"/>
              </a:ext>
            </a:extLst>
          </p:cNvPr>
          <p:cNvSpPr/>
          <p:nvPr/>
        </p:nvSpPr>
        <p:spPr>
          <a:xfrm>
            <a:off x="467243" y="1039466"/>
            <a:ext cx="11188064" cy="5328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4" name="Picture 13">
            <a:extLst>
              <a:ext uri="{FF2B5EF4-FFF2-40B4-BE49-F238E27FC236}">
                <a16:creationId xmlns:a16="http://schemas.microsoft.com/office/drawing/2014/main" id="{D175D9BD-B62A-493E-71A4-A4F919A58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51" y="1447800"/>
            <a:ext cx="5447815" cy="4114800"/>
          </a:xfrm>
          <a:prstGeom prst="rect">
            <a:avLst/>
          </a:prstGeom>
        </p:spPr>
      </p:pic>
      <p:pic>
        <p:nvPicPr>
          <p:cNvPr id="16" name="Picture 15">
            <a:extLst>
              <a:ext uri="{FF2B5EF4-FFF2-40B4-BE49-F238E27FC236}">
                <a16:creationId xmlns:a16="http://schemas.microsoft.com/office/drawing/2014/main" id="{5ECFEC72-7BA7-AB55-5940-8039C7DAA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642" y="1426673"/>
            <a:ext cx="5253738" cy="4553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6464" y="471487"/>
            <a:ext cx="8183880" cy="632460"/>
          </a:xfrm>
          <a:prstGeom prst="rect">
            <a:avLst/>
          </a:prstGeom>
        </p:spPr>
        <p:txBody>
          <a:bodyPr vert="horz" wrap="square" lIns="0" tIns="16510" rIns="0" bIns="0" rtlCol="0">
            <a:spAutoFit/>
          </a:bodyPr>
          <a:lstStyle/>
          <a:p>
            <a:pPr marL="12700">
              <a:lnSpc>
                <a:spcPct val="100000"/>
              </a:lnSpc>
              <a:spcBef>
                <a:spcPts val="130"/>
              </a:spcBef>
            </a:pPr>
            <a:r>
              <a:rPr sz="3950" dirty="0"/>
              <a:t>BLOCK</a:t>
            </a:r>
            <a:r>
              <a:rPr sz="3950" spc="65" dirty="0"/>
              <a:t> </a:t>
            </a:r>
            <a:r>
              <a:rPr sz="3950" dirty="0"/>
              <a:t>DIAGRAM</a:t>
            </a:r>
            <a:r>
              <a:rPr sz="3950" spc="90" dirty="0"/>
              <a:t> </a:t>
            </a:r>
            <a:r>
              <a:rPr sz="3950" spc="-10" dirty="0"/>
              <a:t>DESCRIPTION</a:t>
            </a:r>
            <a:endParaRPr sz="3950"/>
          </a:p>
        </p:txBody>
      </p:sp>
      <p:sp>
        <p:nvSpPr>
          <p:cNvPr id="3" name="TextBox 2">
            <a:extLst>
              <a:ext uri="{FF2B5EF4-FFF2-40B4-BE49-F238E27FC236}">
                <a16:creationId xmlns:a16="http://schemas.microsoft.com/office/drawing/2014/main" id="{F1D3E80F-F786-BBAC-8825-1AAE16656D8C}"/>
              </a:ext>
            </a:extLst>
          </p:cNvPr>
          <p:cNvSpPr txBox="1"/>
          <p:nvPr/>
        </p:nvSpPr>
        <p:spPr>
          <a:xfrm>
            <a:off x="457200" y="1295400"/>
            <a:ext cx="11353800" cy="5470728"/>
          </a:xfrm>
          <a:prstGeom prst="rect">
            <a:avLst/>
          </a:prstGeom>
          <a:noFill/>
        </p:spPr>
        <p:txBody>
          <a:bodyPr wrap="square" rtlCol="0">
            <a:spAutoFit/>
          </a:bodyPr>
          <a:lstStyle/>
          <a:p>
            <a:pPr algn="l">
              <a:buNone/>
            </a:pPr>
            <a:r>
              <a:rPr lang="en-US" sz="1950" dirty="0">
                <a:latin typeface="Times New Roman" panose="02020603050405020304" pitchFamily="18" charset="0"/>
                <a:cs typeface="Times New Roman" panose="02020603050405020304" pitchFamily="18" charset="0"/>
              </a:rPr>
              <a:t>The block diagram illustrates the complete workflow of our project: </a:t>
            </a:r>
            <a:r>
              <a:rPr lang="en-US" sz="1950" b="1" dirty="0">
                <a:latin typeface="Times New Roman" panose="02020603050405020304" pitchFamily="18" charset="0"/>
                <a:cs typeface="Times New Roman" panose="02020603050405020304" pitchFamily="18" charset="0"/>
              </a:rPr>
              <a:t>AI-Driven Blink and Facial Emotion </a:t>
            </a:r>
            <a:r>
              <a:rPr lang="en-US" sz="1950" dirty="0">
                <a:latin typeface="Times New Roman" panose="02020603050405020304" pitchFamily="18" charset="0"/>
                <a:cs typeface="Times New Roman" panose="02020603050405020304" pitchFamily="18" charset="0"/>
              </a:rPr>
              <a:t>Detection for Paralysis Patients using an ESP32 and webcam.</a:t>
            </a:r>
          </a:p>
          <a:p>
            <a:pPr algn="l">
              <a:buFont typeface="+mj-lt"/>
              <a:buAutoNum type="arabicPeriod"/>
            </a:pPr>
            <a:r>
              <a:rPr lang="en-US" sz="1950" b="1" dirty="0">
                <a:latin typeface="Times New Roman" panose="02020603050405020304" pitchFamily="18" charset="0"/>
                <a:cs typeface="Times New Roman" panose="02020603050405020304" pitchFamily="18" charset="0"/>
              </a:rPr>
              <a:t>Image Capture</a:t>
            </a:r>
            <a:r>
              <a:rPr lang="en-US" sz="1950" dirty="0">
                <a:latin typeface="Times New Roman" panose="02020603050405020304" pitchFamily="18" charset="0"/>
                <a:cs typeface="Times New Roman" panose="02020603050405020304" pitchFamily="18" charset="0"/>
              </a:rPr>
              <a:t>:</a:t>
            </a:r>
            <a:br>
              <a:rPr lang="en-US" sz="1950" dirty="0">
                <a:latin typeface="Times New Roman" panose="02020603050405020304" pitchFamily="18" charset="0"/>
                <a:cs typeface="Times New Roman" panose="02020603050405020304" pitchFamily="18" charset="0"/>
              </a:rPr>
            </a:br>
            <a:r>
              <a:rPr lang="en-US" sz="1950" dirty="0">
                <a:latin typeface="Times New Roman" panose="02020603050405020304" pitchFamily="18" charset="0"/>
                <a:cs typeface="Times New Roman" panose="02020603050405020304" pitchFamily="18" charset="0"/>
              </a:rPr>
              <a:t>The system begins by capturing input through a video camera.</a:t>
            </a:r>
          </a:p>
          <a:p>
            <a:pPr algn="l">
              <a:buFont typeface="+mj-lt"/>
              <a:buAutoNum type="arabicPeriod"/>
            </a:pPr>
            <a:r>
              <a:rPr lang="en-US" sz="1950" b="1" dirty="0">
                <a:latin typeface="Times New Roman" panose="02020603050405020304" pitchFamily="18" charset="0"/>
                <a:cs typeface="Times New Roman" panose="02020603050405020304" pitchFamily="18" charset="0"/>
              </a:rPr>
              <a:t>Face Detection</a:t>
            </a:r>
            <a:r>
              <a:rPr lang="en-US" sz="1950" dirty="0">
                <a:latin typeface="Times New Roman" panose="02020603050405020304" pitchFamily="18" charset="0"/>
                <a:cs typeface="Times New Roman" panose="02020603050405020304" pitchFamily="18" charset="0"/>
              </a:rPr>
              <a:t>:</a:t>
            </a:r>
            <a:br>
              <a:rPr lang="en-US" sz="1950" dirty="0">
                <a:latin typeface="Times New Roman" panose="02020603050405020304" pitchFamily="18" charset="0"/>
                <a:cs typeface="Times New Roman" panose="02020603050405020304" pitchFamily="18" charset="0"/>
              </a:rPr>
            </a:br>
            <a:r>
              <a:rPr lang="en-US" sz="1950" dirty="0">
                <a:latin typeface="Times New Roman" panose="02020603050405020304" pitchFamily="18" charset="0"/>
                <a:cs typeface="Times New Roman" panose="02020603050405020304" pitchFamily="18" charset="0"/>
              </a:rPr>
              <a:t>Detected faces are identified using trained models stored in a face database, which is continuously updated.</a:t>
            </a:r>
          </a:p>
          <a:p>
            <a:pPr algn="l">
              <a:buFont typeface="+mj-lt"/>
              <a:buAutoNum type="arabicPeriod"/>
            </a:pPr>
            <a:r>
              <a:rPr lang="en-US" sz="1950" b="1" dirty="0">
                <a:latin typeface="Times New Roman" panose="02020603050405020304" pitchFamily="18" charset="0"/>
                <a:cs typeface="Times New Roman" panose="02020603050405020304" pitchFamily="18" charset="0"/>
              </a:rPr>
              <a:t>Facial Feature Extraction</a:t>
            </a:r>
            <a:r>
              <a:rPr lang="en-US" sz="1950" dirty="0">
                <a:latin typeface="Times New Roman" panose="02020603050405020304" pitchFamily="18" charset="0"/>
                <a:cs typeface="Times New Roman" panose="02020603050405020304" pitchFamily="18" charset="0"/>
              </a:rPr>
              <a:t>:</a:t>
            </a:r>
            <a:br>
              <a:rPr lang="en-US" sz="1950" dirty="0">
                <a:latin typeface="Times New Roman" panose="02020603050405020304" pitchFamily="18" charset="0"/>
                <a:cs typeface="Times New Roman" panose="02020603050405020304" pitchFamily="18" charset="0"/>
              </a:rPr>
            </a:br>
            <a:r>
              <a:rPr lang="en-US" sz="1950" dirty="0">
                <a:latin typeface="Times New Roman" panose="02020603050405020304" pitchFamily="18" charset="0"/>
                <a:cs typeface="Times New Roman" panose="02020603050405020304" pitchFamily="18" charset="0"/>
              </a:rPr>
              <a:t>Key facial features are extracted from the detected face images for further analysis.</a:t>
            </a:r>
          </a:p>
          <a:p>
            <a:pPr algn="l">
              <a:buFont typeface="+mj-lt"/>
              <a:buAutoNum type="arabicPeriod"/>
            </a:pPr>
            <a:r>
              <a:rPr lang="en-US" sz="1950" b="1" dirty="0">
                <a:latin typeface="Times New Roman" panose="02020603050405020304" pitchFamily="18" charset="0"/>
                <a:cs typeface="Times New Roman" panose="02020603050405020304" pitchFamily="18" charset="0"/>
              </a:rPr>
              <a:t>Facial Emotion Recognition</a:t>
            </a:r>
            <a:r>
              <a:rPr lang="en-US" sz="1950" dirty="0">
                <a:latin typeface="Times New Roman" panose="02020603050405020304" pitchFamily="18" charset="0"/>
                <a:cs typeface="Times New Roman" panose="02020603050405020304" pitchFamily="18" charset="0"/>
              </a:rPr>
              <a:t>:</a:t>
            </a:r>
            <a:br>
              <a:rPr lang="en-US" sz="1950" dirty="0">
                <a:latin typeface="Times New Roman" panose="02020603050405020304" pitchFamily="18" charset="0"/>
                <a:cs typeface="Times New Roman" panose="02020603050405020304" pitchFamily="18" charset="0"/>
              </a:rPr>
            </a:br>
            <a:r>
              <a:rPr lang="en-US" sz="1950" dirty="0">
                <a:latin typeface="Times New Roman" panose="02020603050405020304" pitchFamily="18" charset="0"/>
                <a:cs typeface="Times New Roman" panose="02020603050405020304" pitchFamily="18" charset="0"/>
              </a:rPr>
              <a:t>Using these features, the system classifies emotional states such as happy, sad, fear, surprise, disgust</a:t>
            </a:r>
            <a:r>
              <a:rPr lang="en-US" sz="1950" b="1" dirty="0">
                <a:latin typeface="Times New Roman" panose="02020603050405020304" pitchFamily="18" charset="0"/>
                <a:cs typeface="Times New Roman" panose="02020603050405020304" pitchFamily="18" charset="0"/>
              </a:rPr>
              <a:t>, </a:t>
            </a:r>
            <a:r>
              <a:rPr lang="en-US" sz="1950" dirty="0">
                <a:latin typeface="Times New Roman" panose="02020603050405020304" pitchFamily="18" charset="0"/>
                <a:cs typeface="Times New Roman" panose="02020603050405020304" pitchFamily="18" charset="0"/>
              </a:rPr>
              <a:t>anger, and neutral.</a:t>
            </a:r>
          </a:p>
          <a:p>
            <a:pPr algn="l">
              <a:buFont typeface="+mj-lt"/>
              <a:buAutoNum type="arabicPeriod"/>
            </a:pPr>
            <a:r>
              <a:rPr lang="en-US" sz="1950" b="1" dirty="0">
                <a:latin typeface="Times New Roman" panose="02020603050405020304" pitchFamily="18" charset="0"/>
                <a:cs typeface="Times New Roman" panose="02020603050405020304" pitchFamily="18" charset="0"/>
              </a:rPr>
              <a:t>Blink Detection Process</a:t>
            </a:r>
            <a:r>
              <a:rPr lang="en-US" sz="1950" dirty="0">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1950" dirty="0">
                <a:latin typeface="Times New Roman" panose="02020603050405020304" pitchFamily="18" charset="0"/>
                <a:cs typeface="Times New Roman" panose="02020603050405020304" pitchFamily="18" charset="0"/>
              </a:rPr>
              <a:t>The video stream undergoes face and eye localization.</a:t>
            </a:r>
          </a:p>
          <a:p>
            <a:pPr marL="800100" lvl="1" indent="-342900">
              <a:buFont typeface="Wingdings" panose="05000000000000000000" pitchFamily="2" charset="2"/>
              <a:buChar char="ü"/>
            </a:pPr>
            <a:r>
              <a:rPr lang="en-US" sz="1950" dirty="0">
                <a:latin typeface="Times New Roman" panose="02020603050405020304" pitchFamily="18" charset="0"/>
                <a:cs typeface="Times New Roman" panose="02020603050405020304" pitchFamily="18" charset="0"/>
              </a:rPr>
              <a:t>Image sequences are compared with a labeled 2D face database.</a:t>
            </a:r>
          </a:p>
          <a:p>
            <a:pPr marL="800100" lvl="1" indent="-342900">
              <a:buFont typeface="Wingdings" panose="05000000000000000000" pitchFamily="2" charset="2"/>
              <a:buChar char="ü"/>
            </a:pPr>
            <a:r>
              <a:rPr lang="en-US" sz="1950" dirty="0">
                <a:latin typeface="Times New Roman" panose="02020603050405020304" pitchFamily="18" charset="0"/>
                <a:cs typeface="Times New Roman" panose="02020603050405020304" pitchFamily="18" charset="0"/>
              </a:rPr>
              <a:t>A deformable eye model helps accurately model eye shape and position.</a:t>
            </a:r>
          </a:p>
          <a:p>
            <a:pPr marL="800100" lvl="1" indent="-342900">
              <a:buFont typeface="Wingdings" panose="05000000000000000000" pitchFamily="2" charset="2"/>
              <a:buChar char="ü"/>
            </a:pPr>
            <a:r>
              <a:rPr lang="en-US" sz="1950" dirty="0">
                <a:latin typeface="Times New Roman" panose="02020603050405020304" pitchFamily="18" charset="0"/>
                <a:cs typeface="Times New Roman" panose="02020603050405020304" pitchFamily="18" charset="0"/>
              </a:rPr>
              <a:t>Eye contour extraction is used to analyze the eyelid movement.</a:t>
            </a:r>
          </a:p>
          <a:p>
            <a:pPr marL="800100" lvl="1" indent="-342900">
              <a:buFont typeface="Wingdings" panose="05000000000000000000" pitchFamily="2" charset="2"/>
              <a:buChar char="ü"/>
            </a:pPr>
            <a:r>
              <a:rPr lang="en-US" sz="1950" dirty="0">
                <a:latin typeface="Times New Roman" panose="02020603050405020304" pitchFamily="18" charset="0"/>
                <a:cs typeface="Times New Roman" panose="02020603050405020304" pitchFamily="18" charset="0"/>
              </a:rPr>
              <a:t>Finally, eye blink estimation determines blink frequency or intentional blink signals.</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1" y="457200"/>
            <a:ext cx="11506200" cy="624530"/>
          </a:xfrm>
          <a:prstGeom prst="rect">
            <a:avLst/>
          </a:prstGeom>
        </p:spPr>
        <p:txBody>
          <a:bodyPr vert="horz" wrap="square" lIns="0" tIns="16510" rIns="0" bIns="0" rtlCol="0">
            <a:spAutoFit/>
          </a:bodyPr>
          <a:lstStyle/>
          <a:p>
            <a:pPr marL="12700">
              <a:lnSpc>
                <a:spcPct val="100000"/>
              </a:lnSpc>
              <a:spcBef>
                <a:spcPts val="130"/>
              </a:spcBef>
            </a:pPr>
            <a:r>
              <a:rPr sz="3950" spc="-10" dirty="0"/>
              <a:t>ALGORITHM</a:t>
            </a:r>
            <a:r>
              <a:rPr lang="en-US" sz="3950" spc="-10" dirty="0"/>
              <a:t> </a:t>
            </a:r>
            <a:endParaRPr sz="3950" dirty="0">
              <a:solidFill>
                <a:srgbClr val="FF0000"/>
              </a:solidFill>
            </a:endParaRPr>
          </a:p>
        </p:txBody>
      </p:sp>
      <p:sp>
        <p:nvSpPr>
          <p:cNvPr id="7" name="TextBox 6">
            <a:extLst>
              <a:ext uri="{FF2B5EF4-FFF2-40B4-BE49-F238E27FC236}">
                <a16:creationId xmlns:a16="http://schemas.microsoft.com/office/drawing/2014/main" id="{35AC7F94-1F9C-370F-881F-486AA481F10F}"/>
              </a:ext>
            </a:extLst>
          </p:cNvPr>
          <p:cNvSpPr txBox="1"/>
          <p:nvPr/>
        </p:nvSpPr>
        <p:spPr>
          <a:xfrm>
            <a:off x="381001" y="1081730"/>
            <a:ext cx="11125200" cy="5909310"/>
          </a:xfrm>
          <a:prstGeom prst="rect">
            <a:avLst/>
          </a:prstGeom>
          <a:noFill/>
        </p:spPr>
        <p:txBody>
          <a:bodyPr wrap="square" rtlCol="0">
            <a:spAutoFit/>
          </a:bodyPr>
          <a:lstStyle/>
          <a:p>
            <a:pPr>
              <a:buNone/>
            </a:pPr>
            <a:r>
              <a:rPr lang="en-US" sz="2000" b="1" dirty="0">
                <a:latin typeface="Times New Roman" panose="02020603050405020304" pitchFamily="18" charset="0"/>
                <a:cs typeface="Times New Roman" panose="02020603050405020304" pitchFamily="18" charset="0"/>
              </a:rPr>
              <a:t>Step 1: Start Webcam Feed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Begin capturing live video frames using OpenCV from the connected webcam.</a:t>
            </a:r>
          </a:p>
          <a:p>
            <a:pPr>
              <a:buNone/>
            </a:pPr>
            <a:r>
              <a:rPr lang="en-US" sz="2000" b="1" dirty="0">
                <a:latin typeface="Times New Roman" panose="02020603050405020304" pitchFamily="18" charset="0"/>
                <a:cs typeface="Times New Roman" panose="02020603050405020304" pitchFamily="18" charset="0"/>
              </a:rPr>
              <a:t>Step 2: Face Detection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Detect faces in each frame using algorithms like Haar Cascade or Dlib.</a:t>
            </a:r>
          </a:p>
          <a:p>
            <a:pPr>
              <a:buNone/>
            </a:pPr>
            <a:r>
              <a:rPr lang="en-US" sz="2000" b="1" dirty="0">
                <a:latin typeface="Times New Roman" panose="02020603050405020304" pitchFamily="18" charset="0"/>
                <a:cs typeface="Times New Roman" panose="02020603050405020304" pitchFamily="18" charset="0"/>
              </a:rPr>
              <a:t>Step 3: Facial Landmark Detection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Identify key facial points such as eyes, nose, and mouth using a landmark model.</a:t>
            </a:r>
          </a:p>
          <a:p>
            <a:pPr>
              <a:buNone/>
            </a:pPr>
            <a:r>
              <a:rPr lang="en-US" sz="2000" b="1" dirty="0">
                <a:latin typeface="Times New Roman" panose="02020603050405020304" pitchFamily="18" charset="0"/>
                <a:cs typeface="Times New Roman" panose="02020603050405020304" pitchFamily="18" charset="0"/>
              </a:rPr>
              <a:t>Step 4: Eye Region Extraction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Extract the eye area and compute the Eye Aspect Ratio (EAR) for blink analysis.</a:t>
            </a:r>
          </a:p>
          <a:p>
            <a:pPr>
              <a:buNone/>
            </a:pPr>
            <a:r>
              <a:rPr lang="en-US" sz="2000" b="1" dirty="0">
                <a:latin typeface="Times New Roman" panose="02020603050405020304" pitchFamily="18" charset="0"/>
                <a:cs typeface="Times New Roman" panose="02020603050405020304" pitchFamily="18" charset="0"/>
              </a:rPr>
              <a:t>Step 5: Blink Detection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Detect blinks by monitoring changes in EAR across video frames.</a:t>
            </a:r>
          </a:p>
          <a:p>
            <a:pPr>
              <a:buNone/>
            </a:pPr>
            <a:r>
              <a:rPr lang="en-US" sz="2000" b="1" dirty="0">
                <a:latin typeface="Times New Roman" panose="02020603050405020304" pitchFamily="18" charset="0"/>
                <a:cs typeface="Times New Roman" panose="02020603050405020304" pitchFamily="18" charset="0"/>
              </a:rPr>
              <a:t>Step 6: Feature Extraction for Emotion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Extract facial features using CNN models or facial geometry for emotion analysis.</a:t>
            </a:r>
          </a:p>
          <a:p>
            <a:pPr>
              <a:buNone/>
            </a:pPr>
            <a:r>
              <a:rPr lang="en-US" sz="2000" b="1" dirty="0">
                <a:latin typeface="Times New Roman" panose="02020603050405020304" pitchFamily="18" charset="0"/>
                <a:cs typeface="Times New Roman" panose="02020603050405020304" pitchFamily="18" charset="0"/>
              </a:rPr>
              <a:t>Step 7: Facial Emotion Classification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Classify emotions using a pre-trained deep learning model into categories like happy, sad, etc.</a:t>
            </a:r>
          </a:p>
          <a:p>
            <a:pPr>
              <a:buNone/>
            </a:pPr>
            <a:r>
              <a:rPr lang="en-US" sz="2000" b="1" dirty="0">
                <a:latin typeface="Times New Roman" panose="02020603050405020304" pitchFamily="18" charset="0"/>
                <a:cs typeface="Times New Roman" panose="02020603050405020304" pitchFamily="18" charset="0"/>
              </a:rPr>
              <a:t>Step 8: Display Results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Show the detected emotion and blink status on a live video stream via the web interface.</a:t>
            </a:r>
          </a:p>
          <a:p>
            <a:r>
              <a:rPr lang="en-US" sz="2000" b="1" dirty="0">
                <a:latin typeface="Times New Roman" panose="02020603050405020304" pitchFamily="18" charset="0"/>
                <a:cs typeface="Times New Roman" panose="02020603050405020304" pitchFamily="18" charset="0"/>
              </a:rPr>
              <a:t>Step 9: Send Data to ESP32 / Blynk</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Transmit emotion or blink data to ESP32 for assistive control or notification.</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8519" y="362585"/>
            <a:ext cx="6658609" cy="632460"/>
          </a:xfrm>
          <a:prstGeom prst="rect">
            <a:avLst/>
          </a:prstGeom>
        </p:spPr>
        <p:txBody>
          <a:bodyPr vert="horz" wrap="square" lIns="0" tIns="16510" rIns="0" bIns="0" rtlCol="0">
            <a:spAutoFit/>
          </a:bodyPr>
          <a:lstStyle/>
          <a:p>
            <a:pPr marL="12700">
              <a:lnSpc>
                <a:spcPct val="100000"/>
              </a:lnSpc>
              <a:spcBef>
                <a:spcPts val="130"/>
              </a:spcBef>
            </a:pPr>
            <a:r>
              <a:rPr sz="3950" spc="-10" dirty="0"/>
              <a:t>SIMULATION</a:t>
            </a:r>
            <a:r>
              <a:rPr sz="3950" spc="-114" dirty="0"/>
              <a:t> </a:t>
            </a:r>
            <a:r>
              <a:rPr sz="3950" dirty="0"/>
              <a:t>TOOLS</a:t>
            </a:r>
            <a:r>
              <a:rPr sz="3950" spc="-50" dirty="0"/>
              <a:t> </a:t>
            </a:r>
            <a:r>
              <a:rPr sz="3950" spc="-20" dirty="0"/>
              <a:t>USED</a:t>
            </a:r>
            <a:endParaRPr sz="3950"/>
          </a:p>
        </p:txBody>
      </p:sp>
      <p:sp>
        <p:nvSpPr>
          <p:cNvPr id="3" name="object 3"/>
          <p:cNvSpPr txBox="1"/>
          <p:nvPr/>
        </p:nvSpPr>
        <p:spPr>
          <a:xfrm>
            <a:off x="1045843" y="1432688"/>
            <a:ext cx="3141980" cy="262251"/>
          </a:xfrm>
          <a:prstGeom prst="rect">
            <a:avLst/>
          </a:prstGeom>
        </p:spPr>
        <p:txBody>
          <a:bodyPr vert="horz" wrap="square" lIns="0" tIns="15875" rIns="0" bIns="0" rtlCol="0">
            <a:spAutoFit/>
          </a:bodyPr>
          <a:lstStyle/>
          <a:p>
            <a:pPr marL="12700">
              <a:lnSpc>
                <a:spcPct val="100000"/>
              </a:lnSpc>
              <a:spcBef>
                <a:spcPts val="125"/>
              </a:spcBef>
            </a:pPr>
            <a:r>
              <a:rPr sz="1600" b="1" spc="-30" dirty="0">
                <a:latin typeface="Times New Roman"/>
                <a:cs typeface="Times New Roman"/>
              </a:rPr>
              <a:t>HARDWARE</a:t>
            </a:r>
            <a:r>
              <a:rPr sz="1600" b="1" spc="-35" dirty="0">
                <a:latin typeface="Times New Roman"/>
                <a:cs typeface="Times New Roman"/>
              </a:rPr>
              <a:t> </a:t>
            </a:r>
            <a:r>
              <a:rPr sz="1600" b="1" spc="-10" dirty="0">
                <a:latin typeface="Times New Roman"/>
                <a:cs typeface="Times New Roman"/>
              </a:rPr>
              <a:t>REQUIREMENTS</a:t>
            </a:r>
            <a:endParaRPr sz="1600" dirty="0">
              <a:latin typeface="Times New Roman"/>
              <a:cs typeface="Times New Roman"/>
            </a:endParaRPr>
          </a:p>
        </p:txBody>
      </p:sp>
      <p:sp>
        <p:nvSpPr>
          <p:cNvPr id="8" name="object 8"/>
          <p:cNvSpPr txBox="1"/>
          <p:nvPr/>
        </p:nvSpPr>
        <p:spPr>
          <a:xfrm>
            <a:off x="886491" y="3429000"/>
            <a:ext cx="4898359" cy="2736005"/>
          </a:xfrm>
          <a:prstGeom prst="rect">
            <a:avLst/>
          </a:prstGeom>
        </p:spPr>
        <p:txBody>
          <a:bodyPr vert="horz" wrap="square" lIns="0" tIns="133985" rIns="0" bIns="0" rtlCol="0">
            <a:spAutoFit/>
          </a:bodyPr>
          <a:lstStyle/>
          <a:p>
            <a:pPr marL="12700">
              <a:lnSpc>
                <a:spcPct val="100000"/>
              </a:lnSpc>
              <a:spcBef>
                <a:spcPts val="1055"/>
              </a:spcBef>
            </a:pPr>
            <a:r>
              <a:rPr sz="1700" b="1" spc="-25" dirty="0">
                <a:latin typeface="Times New Roman"/>
                <a:cs typeface="Times New Roman"/>
              </a:rPr>
              <a:t>SOFTWARE</a:t>
            </a:r>
            <a:r>
              <a:rPr sz="1700" b="1" spc="-55" dirty="0">
                <a:latin typeface="Times New Roman"/>
                <a:cs typeface="Times New Roman"/>
              </a:rPr>
              <a:t> </a:t>
            </a:r>
            <a:r>
              <a:rPr sz="1700" b="1" spc="-10" dirty="0">
                <a:latin typeface="Times New Roman"/>
                <a:cs typeface="Times New Roman"/>
              </a:rPr>
              <a:t>REQUIREMENTS</a:t>
            </a:r>
            <a:endParaRPr sz="1700" dirty="0">
              <a:latin typeface="Times New Roman"/>
              <a:cs typeface="Times New Roman"/>
            </a:endParaRPr>
          </a:p>
          <a:p>
            <a:pPr marL="12700">
              <a:lnSpc>
                <a:spcPct val="100000"/>
              </a:lnSpc>
              <a:spcBef>
                <a:spcPts val="965"/>
              </a:spcBef>
            </a:pPr>
            <a:r>
              <a:rPr sz="1700" dirty="0">
                <a:latin typeface="Times New Roman"/>
                <a:cs typeface="Times New Roman"/>
              </a:rPr>
              <a:t>The</a:t>
            </a:r>
            <a:r>
              <a:rPr sz="1700" spc="-40" dirty="0">
                <a:latin typeface="Times New Roman"/>
                <a:cs typeface="Times New Roman"/>
              </a:rPr>
              <a:t> </a:t>
            </a:r>
            <a:r>
              <a:rPr sz="1700" dirty="0">
                <a:latin typeface="Times New Roman"/>
                <a:cs typeface="Times New Roman"/>
              </a:rPr>
              <a:t>tools</a:t>
            </a:r>
            <a:r>
              <a:rPr sz="1700" spc="-10" dirty="0">
                <a:latin typeface="Times New Roman"/>
                <a:cs typeface="Times New Roman"/>
              </a:rPr>
              <a:t> </a:t>
            </a:r>
            <a:r>
              <a:rPr sz="1700" dirty="0">
                <a:latin typeface="Times New Roman"/>
                <a:cs typeface="Times New Roman"/>
              </a:rPr>
              <a:t>required</a:t>
            </a:r>
            <a:r>
              <a:rPr sz="1700" spc="-45" dirty="0">
                <a:latin typeface="Times New Roman"/>
                <a:cs typeface="Times New Roman"/>
              </a:rPr>
              <a:t> </a:t>
            </a:r>
            <a:r>
              <a:rPr sz="1700" spc="-20" dirty="0">
                <a:latin typeface="Times New Roman"/>
                <a:cs typeface="Times New Roman"/>
              </a:rPr>
              <a:t>are:</a:t>
            </a:r>
            <a:endParaRPr lang="en-IN" sz="1700" spc="-20" dirty="0">
              <a:latin typeface="Times New Roman"/>
              <a:cs typeface="Times New Roman"/>
            </a:endParaRPr>
          </a:p>
          <a:p>
            <a:pPr marL="12700">
              <a:lnSpc>
                <a:spcPct val="100000"/>
              </a:lnSpc>
              <a:spcBef>
                <a:spcPts val="965"/>
              </a:spcBef>
            </a:pPr>
            <a:endParaRPr lang="en-IN" sz="1700" spc="-20" dirty="0">
              <a:latin typeface="Times New Roman"/>
              <a:cs typeface="Times New Roman"/>
            </a:endParaRPr>
          </a:p>
          <a:p>
            <a:pPr marL="12700">
              <a:lnSpc>
                <a:spcPct val="100000"/>
              </a:lnSpc>
              <a:spcBef>
                <a:spcPts val="965"/>
              </a:spcBef>
            </a:pPr>
            <a:endParaRPr lang="en-IN" sz="1700" spc="-20" dirty="0">
              <a:latin typeface="Times New Roman"/>
              <a:cs typeface="Times New Roman"/>
            </a:endParaRPr>
          </a:p>
          <a:p>
            <a:pPr marL="12700">
              <a:lnSpc>
                <a:spcPct val="100000"/>
              </a:lnSpc>
              <a:spcBef>
                <a:spcPts val="965"/>
              </a:spcBef>
            </a:pPr>
            <a:endParaRPr lang="en-IN" sz="1700" spc="-20" dirty="0">
              <a:latin typeface="Times New Roman"/>
              <a:cs typeface="Times New Roman"/>
            </a:endParaRPr>
          </a:p>
          <a:p>
            <a:pPr marL="12700">
              <a:lnSpc>
                <a:spcPct val="100000"/>
              </a:lnSpc>
              <a:spcBef>
                <a:spcPts val="965"/>
              </a:spcBef>
            </a:pPr>
            <a:endParaRPr sz="1700" dirty="0">
              <a:latin typeface="Times New Roman"/>
              <a:cs typeface="Times New Roman"/>
            </a:endParaRPr>
          </a:p>
          <a:p>
            <a:pPr marL="12700">
              <a:lnSpc>
                <a:spcPct val="100000"/>
              </a:lnSpc>
              <a:spcBef>
                <a:spcPts val="1040"/>
              </a:spcBef>
              <a:buSzPct val="79411"/>
              <a:tabLst>
                <a:tab pos="409575" algn="l"/>
              </a:tabLst>
            </a:pPr>
            <a:endParaRPr sz="1700" dirty="0">
              <a:latin typeface="Times New Roman"/>
              <a:cs typeface="Times New Roman"/>
            </a:endParaRPr>
          </a:p>
        </p:txBody>
      </p:sp>
      <p:sp>
        <p:nvSpPr>
          <p:cNvPr id="9" name="TextBox 8">
            <a:extLst>
              <a:ext uri="{FF2B5EF4-FFF2-40B4-BE49-F238E27FC236}">
                <a16:creationId xmlns:a16="http://schemas.microsoft.com/office/drawing/2014/main" id="{A705A87D-6F5C-7BFE-719D-8569FF4BAD5A}"/>
              </a:ext>
            </a:extLst>
          </p:cNvPr>
          <p:cNvSpPr txBox="1"/>
          <p:nvPr/>
        </p:nvSpPr>
        <p:spPr>
          <a:xfrm>
            <a:off x="886491" y="1764411"/>
            <a:ext cx="9753600" cy="1631216"/>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Webcam</a:t>
            </a:r>
            <a:r>
              <a:rPr lang="en-IN" sz="2000" dirty="0">
                <a:latin typeface="Times New Roman" panose="02020603050405020304" pitchFamily="18" charset="0"/>
                <a:cs typeface="Times New Roman" panose="02020603050405020304" pitchFamily="18" charset="0"/>
              </a:rPr>
              <a:t> – For capturing real-time video input (e.g., USB or laptop camera)</a:t>
            </a: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ESP32 Microcontroller</a:t>
            </a:r>
            <a:r>
              <a:rPr lang="en-IN" sz="2000" dirty="0">
                <a:latin typeface="Times New Roman" panose="02020603050405020304" pitchFamily="18" charset="0"/>
                <a:cs typeface="Times New Roman" panose="02020603050405020304" pitchFamily="18" charset="0"/>
              </a:rPr>
              <a:t> – For triggering external actions or communication</a:t>
            </a: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Laptop or PC</a:t>
            </a:r>
            <a:r>
              <a:rPr lang="en-US" sz="2000" dirty="0">
                <a:latin typeface="Times New Roman" panose="02020603050405020304" pitchFamily="18" charset="0"/>
                <a:cs typeface="Times New Roman" panose="02020603050405020304" pitchFamily="18" charset="0"/>
              </a:rPr>
              <a:t> – To run the AI model and host the web interface</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LCD Display (optional)</a:t>
            </a:r>
            <a:r>
              <a:rPr lang="en-IN" sz="2000" dirty="0">
                <a:latin typeface="Times New Roman" panose="02020603050405020304" pitchFamily="18" charset="0"/>
                <a:cs typeface="Times New Roman" panose="02020603050405020304" pitchFamily="18" charset="0"/>
              </a:rPr>
              <a:t> – To show output from ESP32 if required</a:t>
            </a: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Power Supply/USB Cables</a:t>
            </a:r>
            <a:r>
              <a:rPr lang="en-IN" sz="2000" dirty="0">
                <a:latin typeface="Times New Roman" panose="02020603050405020304" pitchFamily="18" charset="0"/>
                <a:cs typeface="Times New Roman" panose="02020603050405020304" pitchFamily="18" charset="0"/>
              </a:rPr>
              <a:t> – For powering ESP32 and webcam</a:t>
            </a:r>
          </a:p>
        </p:txBody>
      </p:sp>
      <p:sp>
        <p:nvSpPr>
          <p:cNvPr id="11" name="TextBox 10">
            <a:extLst>
              <a:ext uri="{FF2B5EF4-FFF2-40B4-BE49-F238E27FC236}">
                <a16:creationId xmlns:a16="http://schemas.microsoft.com/office/drawing/2014/main" id="{1B433565-BFB0-A325-B07E-1BD8A722E377}"/>
              </a:ext>
            </a:extLst>
          </p:cNvPr>
          <p:cNvSpPr txBox="1"/>
          <p:nvPr/>
        </p:nvSpPr>
        <p:spPr>
          <a:xfrm>
            <a:off x="885590" y="3934160"/>
            <a:ext cx="10315810" cy="252376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Core programming language used for AI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capturing video and image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Dlib / Mediapipe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facial landmark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Keras / TensorFlow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training or running the emotion classification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building and running the local web interface (127.0.0.1:5000)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Blynk Platform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IoT integration and sending notifications via ESP32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 IDE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programming ESP32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215011"/>
            <a:ext cx="11690031" cy="1063752"/>
          </a:xfrm>
          <a:prstGeom prst="rect">
            <a:avLst/>
          </a:prstGeom>
        </p:spPr>
        <p:txBody>
          <a:bodyPr vert="horz" wrap="square" lIns="0" tIns="451484" rIns="0" bIns="0" rtlCol="0">
            <a:spAutoFit/>
          </a:bodyPr>
          <a:lstStyle/>
          <a:p>
            <a:pPr marL="551180">
              <a:lnSpc>
                <a:spcPct val="100000"/>
              </a:lnSpc>
              <a:spcBef>
                <a:spcPts val="130"/>
              </a:spcBef>
            </a:pPr>
            <a:r>
              <a:rPr sz="3950" spc="-10" dirty="0"/>
              <a:t>OUTPUT</a:t>
            </a:r>
            <a:r>
              <a:rPr lang="en-US" sz="3950" spc="-10" dirty="0">
                <a:solidFill>
                  <a:srgbClr val="FF0000"/>
                </a:solidFill>
              </a:rPr>
              <a:t>  </a:t>
            </a:r>
            <a:r>
              <a:rPr lang="en-US" sz="3950" spc="-10" dirty="0"/>
              <a:t>IMAGE</a:t>
            </a:r>
            <a:endParaRPr sz="3950" dirty="0"/>
          </a:p>
        </p:txBody>
      </p:sp>
      <p:sp>
        <p:nvSpPr>
          <p:cNvPr id="10" name="TextBox 9">
            <a:extLst>
              <a:ext uri="{FF2B5EF4-FFF2-40B4-BE49-F238E27FC236}">
                <a16:creationId xmlns:a16="http://schemas.microsoft.com/office/drawing/2014/main" id="{A4615A0B-285A-C90B-9A01-B4AA666CB23A}"/>
              </a:ext>
            </a:extLst>
          </p:cNvPr>
          <p:cNvSpPr txBox="1"/>
          <p:nvPr/>
        </p:nvSpPr>
        <p:spPr>
          <a:xfrm>
            <a:off x="199245" y="5791200"/>
            <a:ext cx="11748323" cy="369332"/>
          </a:xfrm>
          <a:prstGeom prst="rect">
            <a:avLst/>
          </a:prstGeom>
          <a:noFill/>
        </p:spPr>
        <p:txBody>
          <a:bodyPr wrap="square" rtlCol="0">
            <a:spAutoFit/>
          </a:bodyPr>
          <a:lstStyle/>
          <a:p>
            <a:r>
              <a:rPr lang="en-IN" dirty="0"/>
              <a:t>          </a:t>
            </a:r>
            <a:r>
              <a:rPr lang="en-IN" b="1" i="1" dirty="0">
                <a:latin typeface="Arial" panose="020B0604020202020204" pitchFamily="34" charset="0"/>
                <a:cs typeface="Arial" panose="020B0604020202020204" pitchFamily="34" charset="0"/>
              </a:rPr>
              <a:t>BLINK DETECTION OUTPUT                                                       FACIAL EMOTION DETECTION</a:t>
            </a:r>
          </a:p>
        </p:txBody>
      </p:sp>
      <p:pic>
        <p:nvPicPr>
          <p:cNvPr id="5" name="Picture 4">
            <a:extLst>
              <a:ext uri="{FF2B5EF4-FFF2-40B4-BE49-F238E27FC236}">
                <a16:creationId xmlns:a16="http://schemas.microsoft.com/office/drawing/2014/main" id="{DA201BEB-C0C6-3534-0E15-282CD77DB4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0590" y="1278763"/>
            <a:ext cx="3287210" cy="2302637"/>
          </a:xfrm>
          <a:prstGeom prst="rect">
            <a:avLst/>
          </a:prstGeom>
        </p:spPr>
      </p:pic>
      <p:pic>
        <p:nvPicPr>
          <p:cNvPr id="8" name="Picture 7">
            <a:extLst>
              <a:ext uri="{FF2B5EF4-FFF2-40B4-BE49-F238E27FC236}">
                <a16:creationId xmlns:a16="http://schemas.microsoft.com/office/drawing/2014/main" id="{2B1B8171-2284-DAC0-37C7-57C7191F93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67800" y="1278763"/>
            <a:ext cx="3124200" cy="2302637"/>
          </a:xfrm>
          <a:prstGeom prst="rect">
            <a:avLst/>
          </a:prstGeom>
        </p:spPr>
      </p:pic>
      <p:pic>
        <p:nvPicPr>
          <p:cNvPr id="11" name="Picture 10">
            <a:extLst>
              <a:ext uri="{FF2B5EF4-FFF2-40B4-BE49-F238E27FC236}">
                <a16:creationId xmlns:a16="http://schemas.microsoft.com/office/drawing/2014/main" id="{BC0A539D-4911-4F29-088C-D7843F33420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34596" y="3464052"/>
            <a:ext cx="4114800" cy="2115186"/>
          </a:xfrm>
          <a:prstGeom prst="rect">
            <a:avLst/>
          </a:prstGeom>
        </p:spPr>
      </p:pic>
      <p:pic>
        <p:nvPicPr>
          <p:cNvPr id="13" name="Picture 12">
            <a:extLst>
              <a:ext uri="{FF2B5EF4-FFF2-40B4-BE49-F238E27FC236}">
                <a16:creationId xmlns:a16="http://schemas.microsoft.com/office/drawing/2014/main" id="{682051F6-B2E9-0180-87C0-DD8D341695E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1969" y="1275869"/>
            <a:ext cx="4860558" cy="2302637"/>
          </a:xfrm>
          <a:prstGeom prst="rect">
            <a:avLst/>
          </a:prstGeom>
        </p:spPr>
      </p:pic>
      <p:pic>
        <p:nvPicPr>
          <p:cNvPr id="15" name="Picture 14">
            <a:extLst>
              <a:ext uri="{FF2B5EF4-FFF2-40B4-BE49-F238E27FC236}">
                <a16:creationId xmlns:a16="http://schemas.microsoft.com/office/drawing/2014/main" id="{95D2F81E-6781-9E33-2253-5634ADA659B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1968" y="3429001"/>
            <a:ext cx="4860557" cy="211518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3139" y="352424"/>
            <a:ext cx="6080760" cy="632460"/>
          </a:xfrm>
          <a:prstGeom prst="rect">
            <a:avLst/>
          </a:prstGeom>
        </p:spPr>
        <p:txBody>
          <a:bodyPr vert="horz" wrap="square" lIns="0" tIns="16510" rIns="0" bIns="0" rtlCol="0">
            <a:spAutoFit/>
          </a:bodyPr>
          <a:lstStyle/>
          <a:p>
            <a:pPr marL="12700">
              <a:lnSpc>
                <a:spcPct val="100000"/>
              </a:lnSpc>
              <a:spcBef>
                <a:spcPts val="130"/>
              </a:spcBef>
            </a:pPr>
            <a:r>
              <a:rPr sz="3950" spc="-10" dirty="0"/>
              <a:t>RESULTS</a:t>
            </a:r>
            <a:r>
              <a:rPr sz="3950" spc="-114" dirty="0"/>
              <a:t> </a:t>
            </a:r>
            <a:r>
              <a:rPr sz="3950" dirty="0"/>
              <a:t>&amp;</a:t>
            </a:r>
            <a:r>
              <a:rPr sz="3950" spc="-75" dirty="0"/>
              <a:t> </a:t>
            </a:r>
            <a:r>
              <a:rPr sz="3950" spc="-10" dirty="0"/>
              <a:t>DISCUSSION</a:t>
            </a:r>
            <a:endParaRPr sz="3950"/>
          </a:p>
        </p:txBody>
      </p:sp>
      <p:sp>
        <p:nvSpPr>
          <p:cNvPr id="3" name="TextBox 2">
            <a:extLst>
              <a:ext uri="{FF2B5EF4-FFF2-40B4-BE49-F238E27FC236}">
                <a16:creationId xmlns:a16="http://schemas.microsoft.com/office/drawing/2014/main" id="{F8383B4D-4968-E993-F766-9221EECC984A}"/>
              </a:ext>
            </a:extLst>
          </p:cNvPr>
          <p:cNvSpPr txBox="1"/>
          <p:nvPr/>
        </p:nvSpPr>
        <p:spPr>
          <a:xfrm>
            <a:off x="914400" y="1219200"/>
            <a:ext cx="10363200" cy="561730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The system successfully captured real-time facial data using a webcam and accurately detected eye blinks and emotional expressions through a user-friendly web interface. Blink detection worked reliably by monitoring the Eye Aspect Ratio (EAR), with consistent accuracy in differentiating between intentional and natural blinks. </a:t>
            </a:r>
          </a:p>
          <a:p>
            <a:pPr marL="342900" indent="-342900" algn="just">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The facial emotion recognition model classified emotions such as happy, sad, angry, and neutral with high precision on test subjects under good lighting conditions.</a:t>
            </a:r>
          </a:p>
          <a:p>
            <a:pPr marL="342900" indent="-342900" algn="just">
              <a:lnSpc>
                <a:spcPct val="150000"/>
              </a:lnSpc>
              <a:buFont typeface="Wingdings" panose="05000000000000000000" pitchFamily="2" charset="2"/>
              <a:buChar char="ü"/>
            </a:pPr>
            <a:r>
              <a:rPr lang="en-US" sz="2200" dirty="0">
                <a:latin typeface="Times New Roman" panose="02020603050405020304" pitchFamily="18" charset="0"/>
                <a:cs typeface="Times New Roman" panose="02020603050405020304" pitchFamily="18" charset="0"/>
              </a:rPr>
              <a:t>       Integration with the ESP32 microcontroller enabled blink or emotion-based triggers, allowing potential communication assistance for paralyzed patients. The live web interface (127.0.0.1:5000) provided real-time visual feedback, making it intuitive and accessible.</a:t>
            </a:r>
          </a:p>
          <a:p>
            <a:pPr algn="just">
              <a:lnSpc>
                <a:spcPct val="150000"/>
              </a:lnSpc>
            </a:pPr>
            <a:r>
              <a:rPr lang="en-US" sz="2200" dirty="0">
                <a:latin typeface="Times New Roman" panose="02020603050405020304" pitchFamily="18" charset="0"/>
                <a:cs typeface="Times New Roman" panose="02020603050405020304" pitchFamily="18" charset="0"/>
              </a:rPr>
              <a:t>       </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2137" y="471487"/>
            <a:ext cx="10424160" cy="632460"/>
          </a:xfrm>
          <a:prstGeom prst="rect">
            <a:avLst/>
          </a:prstGeom>
        </p:spPr>
        <p:txBody>
          <a:bodyPr vert="horz" wrap="square" lIns="0" tIns="16510" rIns="0" bIns="0" rtlCol="0">
            <a:spAutoFit/>
          </a:bodyPr>
          <a:lstStyle/>
          <a:p>
            <a:pPr marL="12700">
              <a:lnSpc>
                <a:spcPct val="100000"/>
              </a:lnSpc>
              <a:spcBef>
                <a:spcPts val="130"/>
              </a:spcBef>
            </a:pPr>
            <a:r>
              <a:rPr sz="3950" dirty="0"/>
              <a:t>CONCLUSION</a:t>
            </a:r>
            <a:r>
              <a:rPr sz="3950" spc="55" dirty="0"/>
              <a:t> </a:t>
            </a:r>
            <a:r>
              <a:rPr sz="3950" dirty="0"/>
              <a:t>&amp;</a:t>
            </a:r>
            <a:r>
              <a:rPr sz="3950" spc="75" dirty="0"/>
              <a:t> </a:t>
            </a:r>
            <a:r>
              <a:rPr sz="3950" dirty="0"/>
              <a:t>FUTURE</a:t>
            </a:r>
            <a:r>
              <a:rPr sz="3950" spc="60" dirty="0"/>
              <a:t> </a:t>
            </a:r>
            <a:r>
              <a:rPr sz="3950" spc="-10" dirty="0"/>
              <a:t>ENHANCEMENT</a:t>
            </a:r>
            <a:endParaRPr sz="3950"/>
          </a:p>
        </p:txBody>
      </p:sp>
      <p:sp>
        <p:nvSpPr>
          <p:cNvPr id="4" name="TextBox 3">
            <a:extLst>
              <a:ext uri="{FF2B5EF4-FFF2-40B4-BE49-F238E27FC236}">
                <a16:creationId xmlns:a16="http://schemas.microsoft.com/office/drawing/2014/main" id="{08119E46-431A-E988-FF14-354B557E1199}"/>
              </a:ext>
            </a:extLst>
          </p:cNvPr>
          <p:cNvSpPr txBox="1"/>
          <p:nvPr/>
        </p:nvSpPr>
        <p:spPr>
          <a:xfrm>
            <a:off x="592137" y="1295400"/>
            <a:ext cx="11066463" cy="615553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Our project successfully demonstrates how AI-powered blink and facial emotion detection can provide a meaningful communication bridge for paralysis patients. By integrating a webcam, ESP32, and real-time emotion recognition, we enable intuitive and non-verbal interaction with caregivers or systems. This solution enhances independence, improves quality of life, and lays the foundation for future advancements in assistive healthcare technologies.</a:t>
            </a:r>
            <a:r>
              <a:rPr kumimoji="0" lang="en-US" altLang="en-US" sz="2200" b="1" i="0" u="none" strike="noStrike" cap="none" normalizeH="0" baseline="0" dirty="0">
                <a:ln>
                  <a:noFill/>
                </a:ln>
                <a:solidFill>
                  <a:schemeClr val="tx1"/>
                </a:solidFill>
                <a:effectLst/>
                <a:latin typeface="Arial" panose="020B0604020202020204" pitchFamily="34" charset="0"/>
              </a:rPr>
              <a:t> </a:t>
            </a:r>
            <a:r>
              <a:rPr lang="en-US" sz="2200" dirty="0">
                <a:latin typeface="Times New Roman" panose="02020603050405020304" pitchFamily="18" charset="0"/>
                <a:cs typeface="Times New Roman" panose="02020603050405020304" pitchFamily="18" charset="0"/>
              </a:rPr>
              <a:t>This project marks a step forward in merging AI with assistive technology to empower differently-abled individuals."</a:t>
            </a: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en-US" altLang="en-US" sz="22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3200" b="1" dirty="0">
                <a:solidFill>
                  <a:schemeClr val="tx1"/>
                </a:solidFill>
                <a:latin typeface="Times New Roman" panose="02020603050405020304" pitchFamily="18" charset="0"/>
                <a:cs typeface="Times New Roman" panose="02020603050405020304" pitchFamily="18" charset="0"/>
              </a:rPr>
              <a:t>FUTURE ENHANCEMENTS: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1" i="0" u="none" strike="noStrike" cap="none" normalizeH="0" baseline="0" dirty="0">
                <a:ln>
                  <a:noFill/>
                </a:ln>
                <a:solidFill>
                  <a:schemeClr val="tx1"/>
                </a:solidFill>
                <a:effectLst/>
                <a:latin typeface="Arial" panose="020B0604020202020204" pitchFamily="34" charset="0"/>
              </a:rPr>
              <a:t>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Feedback Integration for emotion or blink-based commands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Mobile App Control using Blynk for remote monitoring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Advanced Emotion Detection with more facial cues and expressions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Battery-Powered Setup for portable and wireless use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Assistive Devices like wheelchair control</a:t>
            </a:r>
          </a:p>
          <a:p>
            <a:pPr marL="342900" indent="-342900" algn="just">
              <a:buFont typeface="Wingdings" panose="05000000000000000000" pitchFamily="2" charset="2"/>
              <a:buChar char="ü"/>
            </a:pP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55" y="522986"/>
            <a:ext cx="3101340" cy="575310"/>
          </a:xfrm>
          <a:prstGeom prst="rect">
            <a:avLst/>
          </a:prstGeom>
        </p:spPr>
        <p:txBody>
          <a:bodyPr vert="horz" wrap="square" lIns="0" tIns="13335" rIns="0" bIns="0" rtlCol="0">
            <a:spAutoFit/>
          </a:bodyPr>
          <a:lstStyle/>
          <a:p>
            <a:pPr marL="12700">
              <a:lnSpc>
                <a:spcPct val="100000"/>
              </a:lnSpc>
              <a:spcBef>
                <a:spcPts val="105"/>
              </a:spcBef>
            </a:pPr>
            <a:r>
              <a:rPr spc="-10" dirty="0"/>
              <a:t>REFERENCES</a:t>
            </a:r>
          </a:p>
        </p:txBody>
      </p:sp>
      <p:sp>
        <p:nvSpPr>
          <p:cNvPr id="6" name="object 6"/>
          <p:cNvSpPr txBox="1"/>
          <p:nvPr/>
        </p:nvSpPr>
        <p:spPr>
          <a:xfrm>
            <a:off x="1415669" y="5699759"/>
            <a:ext cx="9837420" cy="323807"/>
          </a:xfrm>
          <a:prstGeom prst="rect">
            <a:avLst/>
          </a:prstGeom>
        </p:spPr>
        <p:txBody>
          <a:bodyPr vert="horz" wrap="square" lIns="0" tIns="15875" rIns="0" bIns="0" rtlCol="0">
            <a:spAutoFit/>
          </a:bodyPr>
          <a:lstStyle/>
          <a:p>
            <a:pPr marL="12700" marR="5080">
              <a:lnSpc>
                <a:spcPct val="100000"/>
              </a:lnSpc>
              <a:spcBef>
                <a:spcPts val="125"/>
              </a:spcBef>
              <a:tabLst>
                <a:tab pos="1196340" algn="l"/>
                <a:tab pos="2292985" algn="l"/>
                <a:tab pos="3348990" algn="l"/>
                <a:tab pos="3996690" algn="l"/>
                <a:tab pos="5516880" algn="l"/>
                <a:tab pos="6079490" algn="l"/>
                <a:tab pos="7782559" algn="l"/>
                <a:tab pos="9007475" algn="l"/>
                <a:tab pos="9266555" algn="l"/>
              </a:tabLst>
            </a:pPr>
            <a:r>
              <a:rPr sz="2000" spc="-10" dirty="0">
                <a:latin typeface="Times New Roman"/>
                <a:cs typeface="Times New Roman"/>
              </a:rPr>
              <a:t>.</a:t>
            </a:r>
            <a:endParaRPr sz="2000" dirty="0">
              <a:latin typeface="Times New Roman"/>
              <a:cs typeface="Times New Roman"/>
            </a:endParaRPr>
          </a:p>
        </p:txBody>
      </p:sp>
      <p:sp>
        <p:nvSpPr>
          <p:cNvPr id="7" name="TextBox 6">
            <a:extLst>
              <a:ext uri="{FF2B5EF4-FFF2-40B4-BE49-F238E27FC236}">
                <a16:creationId xmlns:a16="http://schemas.microsoft.com/office/drawing/2014/main" id="{0E19B12E-B834-35E3-9077-E4EE3A1997C3}"/>
              </a:ext>
            </a:extLst>
          </p:cNvPr>
          <p:cNvSpPr txBox="1"/>
          <p:nvPr/>
        </p:nvSpPr>
        <p:spPr>
          <a:xfrm>
            <a:off x="897255" y="1295400"/>
            <a:ext cx="10761345" cy="5016758"/>
          </a:xfrm>
          <a:prstGeom prst="rect">
            <a:avLst/>
          </a:prstGeom>
          <a:noFill/>
        </p:spPr>
        <p:txBody>
          <a:bodyPr wrap="square" rtlCol="0">
            <a:spAutoFit/>
          </a:bodyPr>
          <a:lstStyle/>
          <a:p>
            <a:pPr algn="just"/>
            <a:r>
              <a:rPr lang="en-IN" dirty="0"/>
              <a:t>[1]. </a:t>
            </a:r>
            <a:r>
              <a:rPr lang="en-IN" sz="2000" dirty="0">
                <a:latin typeface="Times New Roman" panose="02020603050405020304" pitchFamily="18" charset="0"/>
                <a:cs typeface="Times New Roman" panose="02020603050405020304" pitchFamily="18" charset="0"/>
              </a:rPr>
              <a:t>Alberto J. Molina-Cantero, Clara Lebrato-Vázquez, Manuel Merino-Monge, Roylán Quesada-Tabares, Juan A. Castro-García and Isabel M. Gómez-González “Communication Technologies Based on Voluntary Blinks: Assessment and Design” Received April 10, 2019, accepted May 20, 2019, date of publication May 27, 2019, date of current version June 11, 2019.</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[2]. Kingshuk Mukherjee, Devdutta Chatterjee “Augmentative and Alternative Communication Device Based on Eye-Blink Detection and Conversion to Morse-Code to Aid Paralyzed Individuals” 2015 International Conference on Communication, Information &amp; Computing Technology (ICCICT).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[3]. Chu-Lian Xu and Chyi-Yeu Lin “Eye-Motion Detection System for MND Patients” 2017 4th IEEE International Conference on Soft Computing and Machine Intelligence.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[4]. Ippei Torii, TakahitoNiwa, KaorukoOhtani, Naohiro Ishii “Study and Development of Support Tool with Blinks for Physically HandicappedChildren” 2013 IEEE 25th International Conference on Tools with Artificial Intelligence. </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5636" y="2606992"/>
            <a:ext cx="9596120" cy="334645"/>
          </a:xfrm>
          <a:prstGeom prst="rect">
            <a:avLst/>
          </a:prstGeom>
        </p:spPr>
        <p:txBody>
          <a:bodyPr vert="horz" wrap="square" lIns="0" tIns="15875" rIns="0" bIns="0" rtlCol="0">
            <a:spAutoFit/>
          </a:bodyPr>
          <a:lstStyle/>
          <a:p>
            <a:pPr marL="12700">
              <a:lnSpc>
                <a:spcPct val="100000"/>
              </a:lnSpc>
              <a:spcBef>
                <a:spcPts val="125"/>
              </a:spcBef>
              <a:tabLst>
                <a:tab pos="1160780" algn="l"/>
                <a:tab pos="1943735" algn="l"/>
                <a:tab pos="3050540" algn="l"/>
                <a:tab pos="4255770" algn="l"/>
                <a:tab pos="5010785" algn="l"/>
                <a:tab pos="5553710" algn="l"/>
                <a:tab pos="6280785" algn="l"/>
                <a:tab pos="7666990" algn="l"/>
                <a:tab pos="8458200" algn="l"/>
              </a:tabLst>
            </a:pPr>
            <a:r>
              <a:rPr sz="2000" dirty="0">
                <a:latin typeface="Times New Roman"/>
                <a:cs typeface="Times New Roman"/>
              </a:rPr>
              <a:t>	</a:t>
            </a:r>
          </a:p>
        </p:txBody>
      </p:sp>
      <p:sp>
        <p:nvSpPr>
          <p:cNvPr id="6" name="object 6"/>
          <p:cNvSpPr txBox="1"/>
          <p:nvPr/>
        </p:nvSpPr>
        <p:spPr>
          <a:xfrm>
            <a:off x="1752600" y="3916364"/>
            <a:ext cx="9591675" cy="455253"/>
          </a:xfrm>
          <a:prstGeom prst="rect">
            <a:avLst/>
          </a:prstGeom>
        </p:spPr>
        <p:txBody>
          <a:bodyPr vert="horz" wrap="square" lIns="0" tIns="146050" rIns="0" bIns="0" rtlCol="0">
            <a:spAutoFit/>
          </a:bodyPr>
          <a:lstStyle/>
          <a:p>
            <a:pPr marL="12700">
              <a:lnSpc>
                <a:spcPct val="100000"/>
              </a:lnSpc>
              <a:spcBef>
                <a:spcPts val="1150"/>
              </a:spcBef>
            </a:pPr>
            <a:r>
              <a:rPr sz="2000" spc="-10" dirty="0">
                <a:latin typeface="Times New Roman"/>
                <a:cs typeface="Times New Roman"/>
              </a:rPr>
              <a:t>.</a:t>
            </a:r>
            <a:endParaRPr sz="2000" dirty="0">
              <a:latin typeface="Times New Roman"/>
              <a:cs typeface="Times New Roman"/>
            </a:endParaRPr>
          </a:p>
        </p:txBody>
      </p:sp>
      <p:sp>
        <p:nvSpPr>
          <p:cNvPr id="7" name="object 7"/>
          <p:cNvSpPr txBox="1">
            <a:spLocks noGrp="1"/>
          </p:cNvSpPr>
          <p:nvPr>
            <p:ph type="title"/>
          </p:nvPr>
        </p:nvSpPr>
        <p:spPr>
          <a:xfrm>
            <a:off x="957580" y="215011"/>
            <a:ext cx="3101340" cy="575310"/>
          </a:xfrm>
          <a:prstGeom prst="rect">
            <a:avLst/>
          </a:prstGeom>
        </p:spPr>
        <p:txBody>
          <a:bodyPr vert="horz" wrap="square" lIns="0" tIns="13335" rIns="0" bIns="0" rtlCol="0">
            <a:spAutoFit/>
          </a:bodyPr>
          <a:lstStyle/>
          <a:p>
            <a:pPr marL="12700">
              <a:lnSpc>
                <a:spcPct val="100000"/>
              </a:lnSpc>
              <a:spcBef>
                <a:spcPts val="105"/>
              </a:spcBef>
            </a:pPr>
            <a:r>
              <a:rPr spc="-10" dirty="0"/>
              <a:t>REFERENCES</a:t>
            </a:r>
          </a:p>
        </p:txBody>
      </p:sp>
      <p:sp>
        <p:nvSpPr>
          <p:cNvPr id="9" name="TextBox 8">
            <a:extLst>
              <a:ext uri="{FF2B5EF4-FFF2-40B4-BE49-F238E27FC236}">
                <a16:creationId xmlns:a16="http://schemas.microsoft.com/office/drawing/2014/main" id="{B6F09204-732F-1228-C907-962BFA7996A0}"/>
              </a:ext>
            </a:extLst>
          </p:cNvPr>
          <p:cNvSpPr txBox="1"/>
          <p:nvPr/>
        </p:nvSpPr>
        <p:spPr>
          <a:xfrm>
            <a:off x="838200" y="990600"/>
            <a:ext cx="10591800" cy="5016758"/>
          </a:xfrm>
          <a:prstGeom prst="rect">
            <a:avLst/>
          </a:prstGeom>
          <a:noFill/>
        </p:spPr>
        <p:txBody>
          <a:bodyPr wrap="square" rtlCol="0">
            <a:spAutoFit/>
          </a:bodyPr>
          <a:lstStyle/>
          <a:p>
            <a:pPr algn="just"/>
            <a:r>
              <a:rPr lang="en-IN" dirty="0"/>
              <a:t>[5]. </a:t>
            </a:r>
            <a:r>
              <a:rPr lang="en-IN" sz="2000" dirty="0">
                <a:latin typeface="Times New Roman" panose="02020603050405020304" pitchFamily="18" charset="0"/>
                <a:cs typeface="Times New Roman" panose="02020603050405020304" pitchFamily="18" charset="0"/>
              </a:rPr>
              <a:t>Daniel McDonnall, Robert Askin, Christopher Smith, and K. Shane Guillory Ripple “Verification and Validation of an Electrode Array for a Blink Prosthesis for Facial Paralysis Patients” 6th Annual International IEEE EMBS Conference on Neural Engineering San Diego, California, 6 - 8 November, 2013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[6]. AlexandruPasarica, Radu Gabriel Bozomitu, Vlad Cehan, Cristian Rotariu “ Eye Blinking Detection To Perform Selection For An Eye Tracking System Used In Assistive Technology” 2016 IEEE 22nd International Symposium for Design and Technology in Electronic Packaging (SIITME)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[7]. Leo Pauly, Deepa Sankar “A Novel Method for Eye Tracking and Blink Detection in video frames” 2015 IEEE International Conference on Computer Graphics, Vision and Information Security (CGVIS).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[8]. Arunsrinivas.P, Deepak.N, Ganeshkumar.K, Navathej.G* Mrs. B. Geethanjali, Dr.V.Mahesh “Design Of Aswitchcontroller For Paralytic Patients Using” 2013 Texas 41 Instruments India Educators' Conference.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59155" y="236474"/>
            <a:ext cx="3101340" cy="575310"/>
          </a:xfrm>
          <a:prstGeom prst="rect">
            <a:avLst/>
          </a:prstGeom>
        </p:spPr>
        <p:txBody>
          <a:bodyPr vert="horz" wrap="square" lIns="0" tIns="13335" rIns="0" bIns="0" rtlCol="0">
            <a:spAutoFit/>
          </a:bodyPr>
          <a:lstStyle/>
          <a:p>
            <a:pPr marL="12700">
              <a:lnSpc>
                <a:spcPct val="100000"/>
              </a:lnSpc>
              <a:spcBef>
                <a:spcPts val="105"/>
              </a:spcBef>
            </a:pPr>
            <a:r>
              <a:rPr spc="-10" dirty="0"/>
              <a:t>REFERENCES</a:t>
            </a:r>
          </a:p>
        </p:txBody>
      </p:sp>
      <p:sp>
        <p:nvSpPr>
          <p:cNvPr id="2" name="object 2"/>
          <p:cNvSpPr txBox="1">
            <a:spLocks noGrp="1"/>
          </p:cNvSpPr>
          <p:nvPr>
            <p:ph type="body" idx="1"/>
          </p:nvPr>
        </p:nvSpPr>
        <p:spPr>
          <a:xfrm>
            <a:off x="762000" y="1062037"/>
            <a:ext cx="10586339" cy="4566058"/>
          </a:xfrm>
          <a:prstGeom prst="rect">
            <a:avLst/>
          </a:prstGeom>
        </p:spPr>
        <p:txBody>
          <a:bodyPr vert="horz" wrap="square" lIns="0" tIns="6985" rIns="0" bIns="0" rtlCol="0">
            <a:spAutoFit/>
          </a:bodyPr>
          <a:lstStyle/>
          <a:p>
            <a:pPr marL="12700" marR="5080" algn="just">
              <a:lnSpc>
                <a:spcPct val="101400"/>
              </a:lnSpc>
              <a:spcBef>
                <a:spcPts val="1130"/>
              </a:spcBef>
              <a:tabLst>
                <a:tab pos="467995" algn="l"/>
              </a:tabLst>
            </a:pPr>
            <a:r>
              <a:rPr lang="en-IN" dirty="0"/>
              <a:t>[9</a:t>
            </a:r>
            <a:r>
              <a:rPr lang="en-IN" sz="2000" dirty="0"/>
              <a:t>]. AtishUdayashankar, Amit R Kowshik, Chandramouli S, H S Prashanth “Assistance For The Paralyzed Using Eye Blink Detection” 2012 Fourth International Conference on Digital Home.</a:t>
            </a:r>
          </a:p>
          <a:p>
            <a:pPr marL="12700" marR="5080" algn="just">
              <a:lnSpc>
                <a:spcPct val="101400"/>
              </a:lnSpc>
              <a:spcBef>
                <a:spcPts val="1130"/>
              </a:spcBef>
              <a:tabLst>
                <a:tab pos="467995" algn="l"/>
              </a:tabLst>
            </a:pPr>
            <a:endParaRPr lang="en-IN" sz="2000" dirty="0"/>
          </a:p>
          <a:p>
            <a:pPr marL="12700" marR="5080" algn="just">
              <a:lnSpc>
                <a:spcPct val="101400"/>
              </a:lnSpc>
              <a:spcBef>
                <a:spcPts val="1130"/>
              </a:spcBef>
              <a:tabLst>
                <a:tab pos="467995" algn="l"/>
              </a:tabLst>
            </a:pPr>
            <a:r>
              <a:rPr lang="en-IN" sz="2000" dirty="0"/>
              <a:t> [10]. AsfandAteem, Mairaj Ali, Zeeshan Ali Akbar, Muhammad Asad Bashir “Eye Monitored Device for disable People” 2017 20th International Conference of Computer and Information Technology (ICCIT). </a:t>
            </a:r>
          </a:p>
          <a:p>
            <a:pPr marL="12700" marR="5080" algn="just">
              <a:lnSpc>
                <a:spcPct val="101400"/>
              </a:lnSpc>
              <a:spcBef>
                <a:spcPts val="1130"/>
              </a:spcBef>
              <a:tabLst>
                <a:tab pos="467995" algn="l"/>
              </a:tabLst>
            </a:pPr>
            <a:endParaRPr lang="en-IN" sz="2000" dirty="0"/>
          </a:p>
          <a:p>
            <a:pPr marL="12700" marR="5080" algn="just">
              <a:lnSpc>
                <a:spcPct val="101400"/>
              </a:lnSpc>
              <a:spcBef>
                <a:spcPts val="1130"/>
              </a:spcBef>
              <a:tabLst>
                <a:tab pos="467995" algn="l"/>
              </a:tabLst>
            </a:pPr>
            <a:r>
              <a:rPr lang="en-IN" sz="2000" dirty="0"/>
              <a:t>[11]. Milan Pandey, Anoop Shinde, Kushal Chaudhari, DivyanshuTotla, Rajnish Kumar, Prof. N.D. Mali “Assistance for Paralyzed Patient Using Eye Motion Detection” 2018 IEEE.</a:t>
            </a:r>
          </a:p>
          <a:p>
            <a:pPr marL="12700" marR="5080" algn="just">
              <a:lnSpc>
                <a:spcPct val="101400"/>
              </a:lnSpc>
              <a:spcBef>
                <a:spcPts val="1130"/>
              </a:spcBef>
              <a:tabLst>
                <a:tab pos="467995" algn="l"/>
              </a:tabLst>
            </a:pPr>
            <a:endParaRPr lang="en-IN" sz="2000" dirty="0"/>
          </a:p>
          <a:p>
            <a:pPr marL="12700" marR="5080" algn="just">
              <a:lnSpc>
                <a:spcPct val="101400"/>
              </a:lnSpc>
              <a:spcBef>
                <a:spcPts val="1130"/>
              </a:spcBef>
              <a:tabLst>
                <a:tab pos="467995" algn="l"/>
              </a:tabLst>
            </a:pPr>
            <a:r>
              <a:rPr lang="en-IN" sz="2000" dirty="0"/>
              <a:t> [12]. Muhammad Awais Nasreen Badruddin, MichealDrieberg “Automated Eye Blink Detection and Tracking Using Template Matching” 2013 IEEE Student Conference on Research and Development  </a:t>
            </a:r>
            <a:endParaRPr sz="2000" spc="-1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9B81F3-B225-2C5E-EC08-13EFEC5AA3D7}"/>
              </a:ext>
            </a:extLst>
          </p:cNvPr>
          <p:cNvSpPr>
            <a:spLocks noGrp="1"/>
          </p:cNvSpPr>
          <p:nvPr>
            <p:ph type="ctrTitle"/>
          </p:nvPr>
        </p:nvSpPr>
        <p:spPr>
          <a:xfrm>
            <a:off x="304800" y="793952"/>
            <a:ext cx="11393128" cy="6064048"/>
          </a:xfrm>
          <a:solidFill>
            <a:schemeClr val="bg1"/>
          </a:solidFill>
        </p:spPr>
        <p:txBody>
          <a:bodyPr/>
          <a:lstStyle/>
          <a:p>
            <a:r>
              <a:rPr lang="en-IN" sz="2800" dirty="0"/>
              <a:t>OBJECTIVE</a:t>
            </a:r>
          </a:p>
        </p:txBody>
      </p:sp>
      <p:sp>
        <p:nvSpPr>
          <p:cNvPr id="13" name="TextBox 12">
            <a:extLst>
              <a:ext uri="{FF2B5EF4-FFF2-40B4-BE49-F238E27FC236}">
                <a16:creationId xmlns:a16="http://schemas.microsoft.com/office/drawing/2014/main" id="{E6233EDA-78D4-67EA-22F1-E8B08DF158AF}"/>
              </a:ext>
            </a:extLst>
          </p:cNvPr>
          <p:cNvSpPr txBox="1"/>
          <p:nvPr/>
        </p:nvSpPr>
        <p:spPr>
          <a:xfrm>
            <a:off x="304799" y="1219200"/>
            <a:ext cx="8498759" cy="5302798"/>
          </a:xfrm>
          <a:prstGeom prst="rect">
            <a:avLst/>
          </a:prstGeom>
          <a:solidFill>
            <a:schemeClr val="accent2">
              <a:lumMod val="20000"/>
              <a:lumOff val="80000"/>
            </a:schemeClr>
          </a:solidFill>
        </p:spPr>
        <p:txBody>
          <a:bodyPr wrap="square">
            <a:spAutoFit/>
          </a:bodyPr>
          <a:lstStyle/>
          <a:p>
            <a:pPr algn="just">
              <a:lnSpc>
                <a:spcPct val="150000"/>
              </a:lnSpc>
              <a:buNone/>
            </a:pPr>
            <a:r>
              <a:rPr lang="en-US"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The main objective of this project is to design and develop an AI-based assistive system that enables real-time blink and facial emotion detection for paralysis patients, improving non-verbal communication and enhancing quality of life.</a:t>
            </a:r>
          </a:p>
          <a:p>
            <a:pPr algn="just">
              <a:lnSpc>
                <a:spcPct val="150000"/>
              </a:lnSpc>
              <a:buNone/>
            </a:pPr>
            <a:r>
              <a:rPr lang="en-US" sz="1900" b="1" dirty="0">
                <a:latin typeface="Times New Roman" panose="02020603050405020304" pitchFamily="18" charset="0"/>
                <a:cs typeface="Times New Roman" panose="02020603050405020304" pitchFamily="18" charset="0"/>
              </a:rPr>
              <a:t>Specific objectives include:</a:t>
            </a:r>
          </a:p>
          <a:p>
            <a:pPr marL="342900" indent="-342900" algn="just">
              <a:lnSpc>
                <a:spcPct val="15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To detect eye blinks and facial expressions using a web camera and process the data through an AI model.</a:t>
            </a:r>
          </a:p>
          <a:p>
            <a:pPr marL="342900" indent="-342900" algn="just">
              <a:lnSpc>
                <a:spcPct val="15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To use an ESP32 microcontroller for handling sensor input and communication with peripheral devices.</a:t>
            </a:r>
          </a:p>
          <a:p>
            <a:pPr marL="342900" indent="-342900" algn="just">
              <a:lnSpc>
                <a:spcPct val="15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To display real-time status and feedback using an LCD display for on-site observation.</a:t>
            </a:r>
          </a:p>
          <a:p>
            <a:pPr marL="342900" indent="-342900" algn="just">
              <a:lnSpc>
                <a:spcPct val="150000"/>
              </a:lnSpc>
              <a:buFont typeface="Wingdings" panose="05000000000000000000" pitchFamily="2" charset="2"/>
              <a:buChar char="ü"/>
            </a:pPr>
            <a:r>
              <a:rPr lang="en-US" sz="1900" dirty="0">
                <a:latin typeface="Times New Roman" panose="02020603050405020304" pitchFamily="18" charset="0"/>
                <a:cs typeface="Times New Roman" panose="02020603050405020304" pitchFamily="18" charset="0"/>
              </a:rPr>
              <a:t>To send alerts and facial emotion data remotely via Wi-Fi using the Blynk app for caregiver monitoring.</a:t>
            </a:r>
          </a:p>
        </p:txBody>
      </p:sp>
      <p:pic>
        <p:nvPicPr>
          <p:cNvPr id="16" name="Picture 15">
            <a:extLst>
              <a:ext uri="{FF2B5EF4-FFF2-40B4-BE49-F238E27FC236}">
                <a16:creationId xmlns:a16="http://schemas.microsoft.com/office/drawing/2014/main" id="{99F85297-5D25-7852-36C8-1D50802CA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558" y="1219200"/>
            <a:ext cx="2894370" cy="2286000"/>
          </a:xfrm>
          <a:prstGeom prst="rect">
            <a:avLst/>
          </a:prstGeom>
        </p:spPr>
      </p:pic>
      <p:pic>
        <p:nvPicPr>
          <p:cNvPr id="7" name="Picture 6">
            <a:extLst>
              <a:ext uri="{FF2B5EF4-FFF2-40B4-BE49-F238E27FC236}">
                <a16:creationId xmlns:a16="http://schemas.microsoft.com/office/drawing/2014/main" id="{5D02E650-2FBF-F6BD-EE83-2475D4DEB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3559" y="3505200"/>
            <a:ext cx="2894370" cy="30167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7184" y="27368"/>
            <a:ext cx="5950585" cy="678180"/>
          </a:xfrm>
          <a:prstGeom prst="rect">
            <a:avLst/>
          </a:prstGeom>
        </p:spPr>
        <p:txBody>
          <a:bodyPr vert="horz" wrap="square" lIns="0" tIns="16510" rIns="0" bIns="0" rtlCol="0">
            <a:spAutoFit/>
          </a:bodyPr>
          <a:lstStyle/>
          <a:p>
            <a:pPr marL="12700">
              <a:lnSpc>
                <a:spcPct val="100000"/>
              </a:lnSpc>
              <a:spcBef>
                <a:spcPts val="130"/>
              </a:spcBef>
            </a:pPr>
            <a:r>
              <a:rPr sz="4250" dirty="0"/>
              <a:t>LITERATURE</a:t>
            </a:r>
            <a:r>
              <a:rPr sz="4250" spc="-245" dirty="0"/>
              <a:t> </a:t>
            </a:r>
            <a:r>
              <a:rPr sz="4250" spc="-10" dirty="0"/>
              <a:t>SURVEY</a:t>
            </a:r>
            <a:endParaRPr sz="4250"/>
          </a:p>
        </p:txBody>
      </p:sp>
      <p:sp>
        <p:nvSpPr>
          <p:cNvPr id="3" name="object 3"/>
          <p:cNvSpPr txBox="1"/>
          <p:nvPr/>
        </p:nvSpPr>
        <p:spPr>
          <a:xfrm>
            <a:off x="11893295" y="6477890"/>
            <a:ext cx="65405" cy="144145"/>
          </a:xfrm>
          <a:prstGeom prst="rect">
            <a:avLst/>
          </a:prstGeom>
        </p:spPr>
        <p:txBody>
          <a:bodyPr vert="horz" wrap="square" lIns="0" tIns="0" rIns="0" bIns="0" rtlCol="0">
            <a:spAutoFit/>
          </a:bodyPr>
          <a:lstStyle/>
          <a:p>
            <a:pPr>
              <a:lnSpc>
                <a:spcPts val="1105"/>
              </a:lnSpc>
            </a:pPr>
            <a:r>
              <a:rPr sz="950" spc="-50" dirty="0">
                <a:latin typeface="Trebuchet MS"/>
                <a:cs typeface="Trebuchet MS"/>
              </a:rPr>
              <a:t>3</a:t>
            </a:r>
            <a:endParaRPr sz="950">
              <a:latin typeface="Trebuchet MS"/>
              <a:cs typeface="Trebuchet MS"/>
            </a:endParaRPr>
          </a:p>
        </p:txBody>
      </p:sp>
      <p:graphicFrame>
        <p:nvGraphicFramePr>
          <p:cNvPr id="4" name="object 4"/>
          <p:cNvGraphicFramePr>
            <a:graphicFrameLocks noGrp="1"/>
          </p:cNvGraphicFramePr>
          <p:nvPr>
            <p:extLst>
              <p:ext uri="{D42A27DB-BD31-4B8C-83A1-F6EECF244321}">
                <p14:modId xmlns:p14="http://schemas.microsoft.com/office/powerpoint/2010/main" val="1874654184"/>
              </p:ext>
            </p:extLst>
          </p:nvPr>
        </p:nvGraphicFramePr>
        <p:xfrm>
          <a:off x="233301" y="838201"/>
          <a:ext cx="11725399" cy="5811176"/>
        </p:xfrm>
        <a:graphic>
          <a:graphicData uri="http://schemas.openxmlformats.org/drawingml/2006/table">
            <a:tbl>
              <a:tblPr firstRow="1" bandRow="1">
                <a:tableStyleId>{2D5ABB26-0587-4C30-8999-92F81FD0307C}</a:tableStyleId>
              </a:tblPr>
              <a:tblGrid>
                <a:gridCol w="600066">
                  <a:extLst>
                    <a:ext uri="{9D8B030D-6E8A-4147-A177-3AD203B41FA5}">
                      <a16:colId xmlns:a16="http://schemas.microsoft.com/office/drawing/2014/main" val="20000"/>
                    </a:ext>
                  </a:extLst>
                </a:gridCol>
                <a:gridCol w="3867231">
                  <a:extLst>
                    <a:ext uri="{9D8B030D-6E8A-4147-A177-3AD203B41FA5}">
                      <a16:colId xmlns:a16="http://schemas.microsoft.com/office/drawing/2014/main" val="20001"/>
                    </a:ext>
                  </a:extLst>
                </a:gridCol>
                <a:gridCol w="1469222">
                  <a:extLst>
                    <a:ext uri="{9D8B030D-6E8A-4147-A177-3AD203B41FA5}">
                      <a16:colId xmlns:a16="http://schemas.microsoft.com/office/drawing/2014/main" val="20002"/>
                    </a:ext>
                  </a:extLst>
                </a:gridCol>
                <a:gridCol w="1957041">
                  <a:extLst>
                    <a:ext uri="{9D8B030D-6E8A-4147-A177-3AD203B41FA5}">
                      <a16:colId xmlns:a16="http://schemas.microsoft.com/office/drawing/2014/main" val="20003"/>
                    </a:ext>
                  </a:extLst>
                </a:gridCol>
                <a:gridCol w="2083939">
                  <a:extLst>
                    <a:ext uri="{9D8B030D-6E8A-4147-A177-3AD203B41FA5}">
                      <a16:colId xmlns:a16="http://schemas.microsoft.com/office/drawing/2014/main" val="20004"/>
                    </a:ext>
                  </a:extLst>
                </a:gridCol>
                <a:gridCol w="1747900">
                  <a:extLst>
                    <a:ext uri="{9D8B030D-6E8A-4147-A177-3AD203B41FA5}">
                      <a16:colId xmlns:a16="http://schemas.microsoft.com/office/drawing/2014/main" val="20005"/>
                    </a:ext>
                  </a:extLst>
                </a:gridCol>
              </a:tblGrid>
              <a:tr h="736971">
                <a:tc>
                  <a:txBody>
                    <a:bodyPr/>
                    <a:lstStyle/>
                    <a:p>
                      <a:pPr marL="81915">
                        <a:lnSpc>
                          <a:spcPct val="100000"/>
                        </a:lnSpc>
                        <a:spcBef>
                          <a:spcPts val="359"/>
                        </a:spcBef>
                      </a:pPr>
                      <a:r>
                        <a:rPr sz="1550" b="1" spc="-25" dirty="0">
                          <a:solidFill>
                            <a:srgbClr val="FFFFFF"/>
                          </a:solidFill>
                          <a:latin typeface="Times New Roman"/>
                          <a:cs typeface="Times New Roman"/>
                        </a:rPr>
                        <a:t>S.</a:t>
                      </a:r>
                      <a:endParaRPr sz="1550">
                        <a:latin typeface="Times New Roman"/>
                        <a:cs typeface="Times New Roman"/>
                      </a:endParaRPr>
                    </a:p>
                    <a:p>
                      <a:pPr marL="81915">
                        <a:lnSpc>
                          <a:spcPct val="100000"/>
                        </a:lnSpc>
                        <a:spcBef>
                          <a:spcPts val="15"/>
                        </a:spcBef>
                      </a:pPr>
                      <a:r>
                        <a:rPr sz="1550" b="1" spc="-25" dirty="0">
                          <a:solidFill>
                            <a:srgbClr val="FFFFFF"/>
                          </a:solidFill>
                          <a:latin typeface="Times New Roman"/>
                          <a:cs typeface="Times New Roman"/>
                        </a:rPr>
                        <a:t>NO.</a:t>
                      </a:r>
                      <a:endParaRPr sz="1550">
                        <a:latin typeface="Times New Roman"/>
                        <a:cs typeface="Times New Roman"/>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1639570" marR="94615" indent="-1534160">
                        <a:lnSpc>
                          <a:spcPct val="100899"/>
                        </a:lnSpc>
                        <a:spcBef>
                          <a:spcPts val="340"/>
                        </a:spcBef>
                      </a:pPr>
                      <a:r>
                        <a:rPr sz="1550" b="1" dirty="0">
                          <a:solidFill>
                            <a:srgbClr val="FFFFFF"/>
                          </a:solidFill>
                          <a:latin typeface="Times New Roman"/>
                          <a:cs typeface="Times New Roman"/>
                        </a:rPr>
                        <a:t>TITLE</a:t>
                      </a:r>
                      <a:r>
                        <a:rPr sz="1550" b="1" spc="50" dirty="0">
                          <a:solidFill>
                            <a:srgbClr val="FFFFFF"/>
                          </a:solidFill>
                          <a:latin typeface="Times New Roman"/>
                          <a:cs typeface="Times New Roman"/>
                        </a:rPr>
                        <a:t> </a:t>
                      </a:r>
                      <a:r>
                        <a:rPr sz="1550" b="1" dirty="0">
                          <a:solidFill>
                            <a:srgbClr val="FFFFFF"/>
                          </a:solidFill>
                          <a:latin typeface="Times New Roman"/>
                          <a:cs typeface="Times New Roman"/>
                        </a:rPr>
                        <a:t>OF</a:t>
                      </a:r>
                      <a:r>
                        <a:rPr sz="1550" b="1" spc="-20" dirty="0">
                          <a:solidFill>
                            <a:srgbClr val="FFFFFF"/>
                          </a:solidFill>
                          <a:latin typeface="Times New Roman"/>
                          <a:cs typeface="Times New Roman"/>
                        </a:rPr>
                        <a:t> </a:t>
                      </a:r>
                      <a:r>
                        <a:rPr sz="1550" b="1" dirty="0">
                          <a:solidFill>
                            <a:srgbClr val="FFFFFF"/>
                          </a:solidFill>
                          <a:latin typeface="Times New Roman"/>
                          <a:cs typeface="Times New Roman"/>
                        </a:rPr>
                        <a:t>THE</a:t>
                      </a:r>
                      <a:r>
                        <a:rPr sz="1550" b="1" spc="50" dirty="0">
                          <a:solidFill>
                            <a:srgbClr val="FFFFFF"/>
                          </a:solidFill>
                          <a:latin typeface="Times New Roman"/>
                          <a:cs typeface="Times New Roman"/>
                        </a:rPr>
                        <a:t> </a:t>
                      </a:r>
                      <a:r>
                        <a:rPr sz="1550" b="1" dirty="0">
                          <a:solidFill>
                            <a:srgbClr val="FFFFFF"/>
                          </a:solidFill>
                          <a:latin typeface="Times New Roman"/>
                          <a:cs typeface="Times New Roman"/>
                        </a:rPr>
                        <a:t>PAPER</a:t>
                      </a:r>
                      <a:r>
                        <a:rPr sz="1550" b="1" spc="120" dirty="0">
                          <a:solidFill>
                            <a:srgbClr val="FFFFFF"/>
                          </a:solidFill>
                          <a:latin typeface="Times New Roman"/>
                          <a:cs typeface="Times New Roman"/>
                        </a:rPr>
                        <a:t> </a:t>
                      </a:r>
                      <a:r>
                        <a:rPr sz="1550" b="1" dirty="0">
                          <a:solidFill>
                            <a:srgbClr val="FFFFFF"/>
                          </a:solidFill>
                          <a:latin typeface="Times New Roman"/>
                          <a:cs typeface="Times New Roman"/>
                        </a:rPr>
                        <a:t>WITH</a:t>
                      </a:r>
                      <a:r>
                        <a:rPr sz="1550" b="1" spc="-60" dirty="0">
                          <a:solidFill>
                            <a:srgbClr val="FFFFFF"/>
                          </a:solidFill>
                          <a:latin typeface="Times New Roman"/>
                          <a:cs typeface="Times New Roman"/>
                        </a:rPr>
                        <a:t> </a:t>
                      </a:r>
                      <a:r>
                        <a:rPr sz="1550" b="1" spc="-10" dirty="0">
                          <a:solidFill>
                            <a:srgbClr val="FFFFFF"/>
                          </a:solidFill>
                          <a:latin typeface="Times New Roman"/>
                          <a:cs typeface="Times New Roman"/>
                        </a:rPr>
                        <a:t>AUTHOR </a:t>
                      </a:r>
                      <a:r>
                        <a:rPr sz="1550" b="1" spc="-20" dirty="0">
                          <a:solidFill>
                            <a:srgbClr val="FFFFFF"/>
                          </a:solidFill>
                          <a:latin typeface="Times New Roman"/>
                          <a:cs typeface="Times New Roman"/>
                        </a:rPr>
                        <a:t>NAME</a:t>
                      </a:r>
                      <a:endParaRPr sz="1550" dirty="0">
                        <a:latin typeface="Times New Roman"/>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423545" marR="219075" indent="-174625">
                        <a:lnSpc>
                          <a:spcPct val="100899"/>
                        </a:lnSpc>
                        <a:spcBef>
                          <a:spcPts val="340"/>
                        </a:spcBef>
                      </a:pPr>
                      <a:r>
                        <a:rPr sz="1550" b="1" spc="-10" dirty="0">
                          <a:solidFill>
                            <a:srgbClr val="FFFFFF"/>
                          </a:solidFill>
                          <a:latin typeface="Times New Roman"/>
                          <a:cs typeface="Times New Roman"/>
                        </a:rPr>
                        <a:t>JOURNAL </a:t>
                      </a:r>
                      <a:r>
                        <a:rPr sz="1550" b="1" spc="-20" dirty="0">
                          <a:solidFill>
                            <a:srgbClr val="FFFFFF"/>
                          </a:solidFill>
                          <a:latin typeface="Times New Roman"/>
                          <a:cs typeface="Times New Roman"/>
                        </a:rPr>
                        <a:t>NAME</a:t>
                      </a:r>
                      <a:endParaRPr sz="1550">
                        <a:latin typeface="Times New Roman"/>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304800" marR="290830" indent="258445">
                        <a:lnSpc>
                          <a:spcPct val="100899"/>
                        </a:lnSpc>
                        <a:spcBef>
                          <a:spcPts val="340"/>
                        </a:spcBef>
                      </a:pPr>
                      <a:r>
                        <a:rPr lang="en-IN" sz="1500" b="1" dirty="0">
                          <a:solidFill>
                            <a:srgbClr val="FFFFFF"/>
                          </a:solidFill>
                          <a:latin typeface="Times New Roman"/>
                          <a:cs typeface="Times New Roman"/>
                        </a:rPr>
                        <a:t>YEAR OF PUBLICATION</a:t>
                      </a: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299720">
                        <a:lnSpc>
                          <a:spcPct val="100000"/>
                        </a:lnSpc>
                        <a:spcBef>
                          <a:spcPts val="359"/>
                        </a:spcBef>
                      </a:pPr>
                      <a:r>
                        <a:rPr sz="1550" b="1" spc="-10" dirty="0">
                          <a:solidFill>
                            <a:srgbClr val="FFFFFF"/>
                          </a:solidFill>
                          <a:latin typeface="Times New Roman"/>
                          <a:cs typeface="Times New Roman"/>
                        </a:rPr>
                        <a:t>METHODOLOGY</a:t>
                      </a:r>
                      <a:endParaRPr sz="1550">
                        <a:latin typeface="Times New Roman"/>
                        <a:cs typeface="Times New Roman"/>
                      </a:endParaRPr>
                    </a:p>
                  </a:txBody>
                  <a:tcPr marL="0" marR="0" marT="4571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530860" marR="358775" indent="-48895">
                        <a:lnSpc>
                          <a:spcPct val="100899"/>
                        </a:lnSpc>
                        <a:spcBef>
                          <a:spcPts val="340"/>
                        </a:spcBef>
                      </a:pPr>
                      <a:r>
                        <a:rPr sz="1550" b="1" dirty="0">
                          <a:solidFill>
                            <a:srgbClr val="FFFFFF"/>
                          </a:solidFill>
                          <a:latin typeface="Times New Roman"/>
                          <a:cs typeface="Times New Roman"/>
                        </a:rPr>
                        <a:t>PROS</a:t>
                      </a:r>
                      <a:r>
                        <a:rPr sz="1550" b="1" spc="110" dirty="0">
                          <a:solidFill>
                            <a:srgbClr val="FFFFFF"/>
                          </a:solidFill>
                          <a:latin typeface="Times New Roman"/>
                          <a:cs typeface="Times New Roman"/>
                        </a:rPr>
                        <a:t> </a:t>
                      </a:r>
                      <a:r>
                        <a:rPr sz="1550" b="1" spc="-50" dirty="0">
                          <a:solidFill>
                            <a:srgbClr val="FFFFFF"/>
                          </a:solidFill>
                          <a:latin typeface="Times New Roman"/>
                          <a:cs typeface="Times New Roman"/>
                        </a:rPr>
                        <a:t>&amp;</a:t>
                      </a:r>
                      <a:endParaRPr lang="en-IN" sz="1550" b="1" spc="-50" dirty="0">
                        <a:solidFill>
                          <a:srgbClr val="FFFFFF"/>
                        </a:solidFill>
                        <a:latin typeface="Times New Roman"/>
                        <a:cs typeface="Times New Roman"/>
                      </a:endParaRPr>
                    </a:p>
                    <a:p>
                      <a:pPr marL="530860" marR="358775" indent="-48895">
                        <a:lnSpc>
                          <a:spcPct val="100899"/>
                        </a:lnSpc>
                        <a:spcBef>
                          <a:spcPts val="340"/>
                        </a:spcBef>
                      </a:pPr>
                      <a:r>
                        <a:rPr sz="1550" b="1" spc="-20" dirty="0">
                          <a:solidFill>
                            <a:srgbClr val="FFFFFF"/>
                          </a:solidFill>
                          <a:latin typeface="Times New Roman"/>
                          <a:cs typeface="Times New Roman"/>
                        </a:rPr>
                        <a:t>CONS</a:t>
                      </a:r>
                      <a:endParaRPr sz="1550" dirty="0">
                        <a:latin typeface="Times New Roman"/>
                        <a:cs typeface="Times New Roman"/>
                      </a:endParaRPr>
                    </a:p>
                  </a:txBody>
                  <a:tcPr marL="0" marR="0" marT="431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extLst>
                  <a:ext uri="{0D108BD9-81ED-4DB2-BD59-A6C34878D82A}">
                    <a16:rowId xmlns:a16="http://schemas.microsoft.com/office/drawing/2014/main" val="10000"/>
                  </a:ext>
                </a:extLst>
              </a:tr>
              <a:tr h="2714588">
                <a:tc>
                  <a:txBody>
                    <a:bodyPr/>
                    <a:lstStyle/>
                    <a:p>
                      <a:pPr marL="81915">
                        <a:lnSpc>
                          <a:spcPct val="100000"/>
                        </a:lnSpc>
                        <a:spcBef>
                          <a:spcPts val="365"/>
                        </a:spcBef>
                      </a:pPr>
                      <a:r>
                        <a:rPr sz="1550" spc="-50" dirty="0">
                          <a:latin typeface="Times New Roman"/>
                          <a:cs typeface="Times New Roman"/>
                        </a:rPr>
                        <a:t>1</a:t>
                      </a:r>
                      <a:endParaRPr sz="1550" dirty="0">
                        <a:latin typeface="Times New Roman"/>
                        <a:cs typeface="Times New Roman"/>
                      </a:endParaRPr>
                    </a:p>
                  </a:txBody>
                  <a:tcPr marL="0" marR="0" marT="463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r>
                        <a:rPr lang="en-IN" sz="1550" b="0" dirty="0">
                          <a:latin typeface="Times New Roman" panose="02020603050405020304" pitchFamily="18" charset="0"/>
                          <a:cs typeface="Times New Roman" panose="02020603050405020304" pitchFamily="18" charset="0"/>
                        </a:rPr>
                        <a:t>  Adaptive Real-Time Eye-Blink Detection System</a:t>
                      </a:r>
                    </a:p>
                    <a:p>
                      <a:endParaRPr lang="en-IN" sz="1550" b="0" dirty="0">
                        <a:latin typeface="Times New Roman" panose="02020603050405020304" pitchFamily="18" charset="0"/>
                        <a:cs typeface="Times New Roman" panose="02020603050405020304" pitchFamily="18" charset="0"/>
                      </a:endParaRPr>
                    </a:p>
                    <a:p>
                      <a:r>
                        <a:rPr lang="en-IN" sz="1550" b="0" dirty="0">
                          <a:latin typeface="Times New Roman" panose="02020603050405020304" pitchFamily="18" charset="0"/>
                          <a:cs typeface="Times New Roman" panose="02020603050405020304" pitchFamily="18" charset="0"/>
                        </a:rPr>
                        <a:t>  Authors: Mai K. Galab, H. M. Abdalkader,</a:t>
                      </a:r>
                    </a:p>
                    <a:p>
                      <a:r>
                        <a:rPr lang="en-IN" sz="1550" b="0" dirty="0">
                          <a:latin typeface="Times New Roman" panose="02020603050405020304" pitchFamily="18" charset="0"/>
                          <a:cs typeface="Times New Roman" panose="02020603050405020304" pitchFamily="18" charset="0"/>
                        </a:rPr>
                        <a:t> Hala H. Zayed</a:t>
                      </a:r>
                    </a:p>
                    <a:p>
                      <a:pPr marL="82550" marR="135255">
                        <a:lnSpc>
                          <a:spcPct val="100899"/>
                        </a:lnSpc>
                        <a:spcBef>
                          <a:spcPts val="350"/>
                        </a:spcBef>
                      </a:pPr>
                      <a:endParaRPr sz="1550" dirty="0">
                        <a:latin typeface="Times New Roman"/>
                        <a:cs typeface="Times New Roman"/>
                      </a:endParaRPr>
                    </a:p>
                  </a:txBody>
                  <a:tcPr marL="0" marR="0" marT="4445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85725" marR="64135" lvl="0" indent="0" defTabSz="914400" eaLnBrk="1" fontAlgn="auto" latinLnBrk="0" hangingPunct="1">
                        <a:lnSpc>
                          <a:spcPct val="129600"/>
                        </a:lnSpc>
                        <a:spcBef>
                          <a:spcPts val="95"/>
                        </a:spcBef>
                        <a:spcAft>
                          <a:spcPts val="0"/>
                        </a:spcAft>
                        <a:buClrTx/>
                        <a:buSzTx/>
                        <a:buFontTx/>
                        <a:buNone/>
                        <a:tabLst>
                          <a:tab pos="600075" algn="l"/>
                        </a:tabLst>
                        <a:defRPr/>
                      </a:pPr>
                      <a:r>
                        <a:rPr lang="en-US" sz="1250" u="none" dirty="0">
                          <a:latin typeface="Times New Roman" panose="02020603050405020304" pitchFamily="18" charset="0"/>
                          <a:cs typeface="Times New Roman" panose="02020603050405020304" pitchFamily="18" charset="0"/>
                        </a:rPr>
                        <a:t>INTERNATIONAL JOURNAL OF COMPUTER APPLICATIONS</a:t>
                      </a:r>
                    </a:p>
                    <a:p>
                      <a:pPr marL="85725" marR="64135">
                        <a:lnSpc>
                          <a:spcPct val="129600"/>
                        </a:lnSpc>
                        <a:spcBef>
                          <a:spcPts val="95"/>
                        </a:spcBef>
                        <a:tabLst>
                          <a:tab pos="600075" algn="l"/>
                        </a:tabLst>
                      </a:pPr>
                      <a:endParaRPr sz="1400" u="sng" dirty="0">
                        <a:latin typeface="Times New Roman"/>
                        <a:cs typeface="Times New Roman"/>
                      </a:endParaRPr>
                    </a:p>
                  </a:txBody>
                  <a:tcPr marL="0" marR="0" marT="120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658495" marR="0" lvl="0" indent="0" defTabSz="914400" eaLnBrk="1" fontAlgn="auto" latinLnBrk="0" hangingPunct="1">
                        <a:lnSpc>
                          <a:spcPct val="100000"/>
                        </a:lnSpc>
                        <a:spcBef>
                          <a:spcPts val="265"/>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2014</a:t>
                      </a:r>
                    </a:p>
                    <a:p>
                      <a:pPr marL="658495">
                        <a:lnSpc>
                          <a:spcPct val="100000"/>
                        </a:lnSpc>
                        <a:spcBef>
                          <a:spcPts val="265"/>
                        </a:spcBef>
                      </a:pPr>
                      <a:endParaRPr sz="1800" dirty="0">
                        <a:latin typeface="Times New Roman"/>
                        <a:cs typeface="Times New Roman"/>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87630" marR="124460" lvl="0" indent="0" algn="l" defTabSz="914400" eaLnBrk="1" fontAlgn="auto" latinLnBrk="0" hangingPunct="1">
                        <a:lnSpc>
                          <a:spcPct val="100000"/>
                        </a:lnSpc>
                        <a:spcBef>
                          <a:spcPts val="285"/>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This system employs a standard webcam to detect eye blinks without requiring infrared light or physical markers. </a:t>
                      </a:r>
                    </a:p>
                    <a:p>
                      <a:pPr marL="87630" marR="124460" lvl="0" indent="0" algn="l" defTabSz="914400" eaLnBrk="1" fontAlgn="auto" latinLnBrk="0" hangingPunct="1">
                        <a:lnSpc>
                          <a:spcPct val="100000"/>
                        </a:lnSpc>
                        <a:spcBef>
                          <a:spcPts val="285"/>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It utilizes image processing techniques to classify eyes as open or closed in each video frame, functioning effectively in both online and offline environments.</a:t>
                      </a:r>
                    </a:p>
                    <a:p>
                      <a:pPr marL="87630" marR="124460">
                        <a:lnSpc>
                          <a:spcPct val="100299"/>
                        </a:lnSpc>
                        <a:spcBef>
                          <a:spcPts val="285"/>
                        </a:spcBef>
                      </a:pPr>
                      <a:endParaRPr sz="1400" dirty="0">
                        <a:latin typeface="Times New Roman"/>
                        <a:cs typeface="Times New Roman"/>
                      </a:endParaRPr>
                    </a:p>
                  </a:txBody>
                  <a:tcPr marL="0" marR="0" marT="361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90170">
                        <a:lnSpc>
                          <a:spcPct val="100000"/>
                        </a:lnSpc>
                        <a:spcBef>
                          <a:spcPts val="290"/>
                        </a:spcBef>
                      </a:pPr>
                      <a:r>
                        <a:rPr sz="1100" spc="0" baseline="0" dirty="0">
                          <a:latin typeface="Times New Roman"/>
                          <a:cs typeface="Times New Roman"/>
                        </a:rPr>
                        <a:t>Pros :</a:t>
                      </a:r>
                    </a:p>
                    <a:p>
                      <a:pPr marL="0" indent="0" algn="just">
                        <a:buFont typeface="+mj-lt"/>
                        <a:buNone/>
                      </a:pPr>
                      <a:r>
                        <a:rPr lang="en-IN" sz="1100" spc="0" baseline="0" dirty="0">
                          <a:latin typeface="Times New Roman"/>
                          <a:cs typeface="Times New Roman"/>
                        </a:rPr>
                        <a:t>      </a:t>
                      </a:r>
                      <a:r>
                        <a:rPr lang="en-IN" sz="1050" spc="0" baseline="0" dirty="0">
                          <a:latin typeface="Times New Roman" panose="02020603050405020304" pitchFamily="18" charset="0"/>
                          <a:cs typeface="Times New Roman" panose="02020603050405020304" pitchFamily="18" charset="0"/>
                        </a:rPr>
                        <a:t>1.</a:t>
                      </a:r>
                      <a:r>
                        <a:rPr lang="en-US" sz="1050" spc="0" baseline="0" dirty="0">
                          <a:latin typeface="Times New Roman" panose="02020603050405020304" pitchFamily="18" charset="0"/>
                          <a:cs typeface="Times New Roman" panose="02020603050405020304" pitchFamily="18" charset="0"/>
                        </a:rPr>
                        <a:t>Non-intrusive and user-friendly.</a:t>
                      </a:r>
                    </a:p>
                    <a:p>
                      <a:pPr marL="0" indent="0" algn="just">
                        <a:buFont typeface="+mj-lt"/>
                        <a:buNone/>
                      </a:pPr>
                      <a:r>
                        <a:rPr lang="en-US" sz="1050" spc="0" baseline="0" dirty="0">
                          <a:latin typeface="Times New Roman" panose="02020603050405020304" pitchFamily="18" charset="0"/>
                          <a:cs typeface="Times New Roman" panose="02020603050405020304" pitchFamily="18" charset="0"/>
                        </a:rPr>
                        <a:t>     2.Operates without the need for infrared light or special equipment.</a:t>
                      </a:r>
                    </a:p>
                    <a:p>
                      <a:pPr marL="0" indent="0" algn="just">
                        <a:buFont typeface="+mj-lt"/>
                        <a:buNone/>
                      </a:pPr>
                      <a:r>
                        <a:rPr lang="en-US" sz="1050" spc="0" baseline="0" dirty="0">
                          <a:latin typeface="Times New Roman" panose="02020603050405020304" pitchFamily="18" charset="0"/>
                          <a:cs typeface="Times New Roman" panose="02020603050405020304" pitchFamily="18" charset="0"/>
                        </a:rPr>
                        <a:t>      3.Suitable for user wearing glass.</a:t>
                      </a:r>
                    </a:p>
                    <a:p>
                      <a:pPr marL="90170">
                        <a:lnSpc>
                          <a:spcPts val="1300"/>
                        </a:lnSpc>
                      </a:pPr>
                      <a:r>
                        <a:rPr lang="en-US" sz="1050" spc="0" baseline="0" dirty="0">
                          <a:latin typeface="Times New Roman"/>
                          <a:cs typeface="Times New Roman"/>
                        </a:rPr>
                        <a:t>Cons :</a:t>
                      </a:r>
                    </a:p>
                    <a:p>
                      <a:pPr algn="just"/>
                      <a:r>
                        <a:rPr lang="en-IN" sz="1050" spc="0" baseline="0" dirty="0">
                          <a:latin typeface="Times New Roman"/>
                          <a:cs typeface="Times New Roman"/>
                        </a:rPr>
                        <a:t>         </a:t>
                      </a:r>
                      <a:r>
                        <a:rPr lang="en-IN" sz="1050" spc="0" baseline="0" dirty="0">
                          <a:latin typeface="Times New Roman" panose="02020603050405020304" pitchFamily="18" charset="0"/>
                          <a:cs typeface="Times New Roman" panose="02020603050405020304" pitchFamily="18" charset="0"/>
                        </a:rPr>
                        <a:t>1.</a:t>
                      </a:r>
                      <a:r>
                        <a:rPr lang="en-US" sz="1050" spc="0" baseline="0" dirty="0">
                          <a:latin typeface="Times New Roman" panose="02020603050405020304" pitchFamily="18" charset="0"/>
                          <a:cs typeface="Times New Roman" panose="02020603050405020304" pitchFamily="18" charset="0"/>
                        </a:rPr>
                        <a:t>Performance may degrade under varying lighting conditions.</a:t>
                      </a:r>
                    </a:p>
                    <a:p>
                      <a:pPr algn="just"/>
                      <a:r>
                        <a:rPr lang="en-US" sz="1050" spc="0" baseline="0" dirty="0">
                          <a:latin typeface="Times New Roman" panose="02020603050405020304" pitchFamily="18" charset="0"/>
                          <a:cs typeface="Times New Roman" panose="02020603050405020304" pitchFamily="18" charset="0"/>
                        </a:rPr>
                        <a:t>         2.Sensitivity to specular reflections can affect accuracy</a:t>
                      </a:r>
                    </a:p>
                    <a:p>
                      <a:pPr marL="85725" lvl="1" indent="0">
                        <a:lnSpc>
                          <a:spcPts val="1300"/>
                        </a:lnSpc>
                        <a:buSzPct val="90909"/>
                        <a:buNone/>
                        <a:tabLst>
                          <a:tab pos="193675" algn="l"/>
                        </a:tabLst>
                      </a:pPr>
                      <a:endParaRPr sz="11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extLst>
                  <a:ext uri="{0D108BD9-81ED-4DB2-BD59-A6C34878D82A}">
                    <a16:rowId xmlns:a16="http://schemas.microsoft.com/office/drawing/2014/main" val="10001"/>
                  </a:ext>
                </a:extLst>
              </a:tr>
              <a:tr h="2188130">
                <a:tc>
                  <a:txBody>
                    <a:bodyPr/>
                    <a:lstStyle/>
                    <a:p>
                      <a:pPr marL="81915">
                        <a:lnSpc>
                          <a:spcPct val="100000"/>
                        </a:lnSpc>
                        <a:spcBef>
                          <a:spcPts val="400"/>
                        </a:spcBef>
                      </a:pPr>
                      <a:r>
                        <a:rPr lang="en-US" sz="1550" dirty="0">
                          <a:latin typeface="Times New Roman"/>
                          <a:cs typeface="Times New Roman"/>
                        </a:rPr>
                        <a:t>2</a:t>
                      </a:r>
                      <a:endParaRPr sz="1550" dirty="0">
                        <a:latin typeface="Times New Roman"/>
                        <a:cs typeface="Times New Roman"/>
                      </a:endParaRPr>
                    </a:p>
                  </a:txBody>
                  <a:tcPr marL="0" marR="0" marT="50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a:buNone/>
                      </a:pPr>
                      <a:r>
                        <a:rPr lang="en-IN" sz="1400" dirty="0">
                          <a:latin typeface="Times New Roman"/>
                          <a:cs typeface="Times New Roman"/>
                        </a:rPr>
                        <a:t>  </a:t>
                      </a:r>
                      <a:r>
                        <a:rPr lang="en-US" sz="1550" b="0" dirty="0">
                          <a:latin typeface="Times New Roman" panose="02020603050405020304" pitchFamily="18" charset="0"/>
                          <a:cs typeface="Times New Roman" panose="02020603050405020304" pitchFamily="18" charset="0"/>
                        </a:rPr>
                        <a:t>Efficient Eye Blink Detection Method for the Disabled</a:t>
                      </a:r>
                    </a:p>
                    <a:p>
                      <a:pPr>
                        <a:buNone/>
                      </a:pPr>
                      <a:endParaRPr lang="en-US" sz="1550" b="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550" b="0" dirty="0">
                          <a:latin typeface="Times New Roman" panose="02020603050405020304" pitchFamily="18" charset="0"/>
                          <a:cs typeface="Times New Roman" panose="02020603050405020304" pitchFamily="18" charset="0"/>
                        </a:rPr>
                        <a:t>  Authors: Venki B, Sanath Kumar K, Sajid Kamran, Vasanthi Satyananda</a:t>
                      </a:r>
                    </a:p>
                    <a:p>
                      <a:pPr marL="127000">
                        <a:lnSpc>
                          <a:spcPct val="100000"/>
                        </a:lnSpc>
                        <a:spcBef>
                          <a:spcPts val="434"/>
                        </a:spcBef>
                      </a:pPr>
                      <a:endParaRPr sz="1400" dirty="0">
                        <a:latin typeface="Times New Roman"/>
                        <a:cs typeface="Times New Roman"/>
                      </a:endParaRPr>
                    </a:p>
                  </a:txBody>
                  <a:tcPr marL="0" marR="0" marT="552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85725" marR="160020">
                        <a:lnSpc>
                          <a:spcPts val="1650"/>
                        </a:lnSpc>
                        <a:spcBef>
                          <a:spcPts val="400"/>
                        </a:spcBef>
                      </a:pPr>
                      <a:r>
                        <a:rPr lang="en-US" sz="1100" dirty="0">
                          <a:latin typeface="Times New Roman" panose="02020603050405020304" pitchFamily="18" charset="0"/>
                          <a:cs typeface="Times New Roman" panose="02020603050405020304" pitchFamily="18" charset="0"/>
                        </a:rPr>
                        <a:t>PERSPECTIVES IN COMMUNICATIONEMBEDDED-SYSTEMS AND SIGNAL-PROCESSING (PICES)</a:t>
                      </a:r>
                    </a:p>
                  </a:txBody>
                  <a:tcPr marL="0" marR="0" marT="50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668020">
                        <a:lnSpc>
                          <a:spcPct val="100000"/>
                        </a:lnSpc>
                        <a:spcBef>
                          <a:spcPts val="335"/>
                        </a:spcBef>
                      </a:pPr>
                      <a:r>
                        <a:rPr lang="en-IN" sz="1800" dirty="0">
                          <a:latin typeface="Times New Roman"/>
                          <a:cs typeface="Times New Roman"/>
                        </a:rPr>
                        <a:t>2021</a:t>
                      </a:r>
                      <a:endParaRPr sz="1800" dirty="0">
                        <a:latin typeface="Times New Roman"/>
                        <a:cs typeface="Times New Roman"/>
                      </a:endParaRPr>
                    </a:p>
                  </a:txBody>
                  <a:tcPr marL="0" marR="0" marT="425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87630" marR="186055" lvl="0" indent="0" algn="l" defTabSz="914400" eaLnBrk="1" fontAlgn="auto" latinLnBrk="0" hangingPunct="1">
                        <a:lnSpc>
                          <a:spcPct val="103000"/>
                        </a:lnSpc>
                        <a:spcBef>
                          <a:spcPts val="345"/>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a:t>
                      </a:r>
                      <a:r>
                        <a:rPr lang="en-US" sz="1400" kern="100" baseline="0" dirty="0">
                          <a:latin typeface="Times New Roman" panose="02020603050405020304" pitchFamily="18" charset="0"/>
                          <a:cs typeface="Times New Roman" panose="02020603050405020304" pitchFamily="18" charset="0"/>
                        </a:rPr>
                        <a:t>The study introduces a cost-effective device that translates eye blinks into Morse code, facilitating communication for individuals with speech impairments. </a:t>
                      </a:r>
                      <a:endParaRPr sz="1550" kern="100" baseline="0" dirty="0">
                        <a:latin typeface="Times New Roman"/>
                        <a:cs typeface="Times New Roman"/>
                      </a:endParaRP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90170" marR="769620">
                        <a:lnSpc>
                          <a:spcPct val="102400"/>
                        </a:lnSpc>
                        <a:spcBef>
                          <a:spcPts val="290"/>
                        </a:spcBef>
                      </a:pPr>
                      <a:endParaRPr sz="1100" dirty="0">
                        <a:latin typeface="Times New Roman"/>
                        <a:cs typeface="Times New Roman"/>
                      </a:endParaRPr>
                    </a:p>
                  </a:txBody>
                  <a:tcPr marL="0" marR="0" marT="3683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7A9C7018-9E6E-BDEA-D9B7-57338B14F163}"/>
              </a:ext>
            </a:extLst>
          </p:cNvPr>
          <p:cNvSpPr txBox="1"/>
          <p:nvPr/>
        </p:nvSpPr>
        <p:spPr>
          <a:xfrm flipH="1">
            <a:off x="9677400" y="4572000"/>
            <a:ext cx="2372994" cy="2215991"/>
          </a:xfrm>
          <a:prstGeom prst="rect">
            <a:avLst/>
          </a:prstGeom>
          <a:noFill/>
        </p:spPr>
        <p:txBody>
          <a:bodyPr wrap="square" rtlCol="0">
            <a:spAutoFit/>
          </a:bodyPr>
          <a:lstStyle/>
          <a:p>
            <a:pPr marL="457200" lvl="1" algn="l"/>
            <a:r>
              <a:rPr lang="en-US" sz="1050" dirty="0">
                <a:latin typeface="Times New Roman" panose="02020603050405020304" pitchFamily="18" charset="0"/>
                <a:cs typeface="Times New Roman" panose="02020603050405020304" pitchFamily="18" charset="0"/>
              </a:rPr>
              <a:t>  Pros:</a:t>
            </a:r>
          </a:p>
          <a:p>
            <a:pPr marL="457200" lvl="1" algn="l"/>
            <a:r>
              <a:rPr lang="en-US" sz="1050" dirty="0">
                <a:latin typeface="Times New Roman" panose="02020603050405020304" pitchFamily="18" charset="0"/>
                <a:cs typeface="Times New Roman" panose="02020603050405020304" pitchFamily="18" charset="0"/>
              </a:rPr>
              <a:t>     1.Affordable and accessible solution.</a:t>
            </a:r>
          </a:p>
          <a:p>
            <a:pPr marL="457200" lvl="1" algn="l"/>
            <a:r>
              <a:rPr lang="en-US" sz="1050" dirty="0">
                <a:latin typeface="Times New Roman" panose="02020603050405020304" pitchFamily="18" charset="0"/>
                <a:cs typeface="Times New Roman" panose="02020603050405020304" pitchFamily="18" charset="0"/>
              </a:rPr>
              <a:t>     2.Utilizes readily available smartphone technology.</a:t>
            </a:r>
          </a:p>
          <a:p>
            <a:pPr marL="457200" lvl="1" algn="l"/>
            <a:r>
              <a:rPr lang="en-US" sz="1050" dirty="0">
                <a:latin typeface="Times New Roman" panose="02020603050405020304" pitchFamily="18" charset="0"/>
                <a:cs typeface="Times New Roman" panose="02020603050405020304" pitchFamily="18" charset="0"/>
              </a:rPr>
              <a:t>  Cons:</a:t>
            </a:r>
          </a:p>
          <a:p>
            <a:pPr marL="457200" lvl="1"/>
            <a:r>
              <a:rPr lang="en-US" sz="1050" dirty="0"/>
              <a:t>      1.</a:t>
            </a:r>
            <a:r>
              <a:rPr lang="en-US" sz="1050" dirty="0">
                <a:latin typeface="Times New Roman" panose="02020603050405020304" pitchFamily="18" charset="0"/>
                <a:cs typeface="Times New Roman" panose="02020603050405020304" pitchFamily="18" charset="0"/>
              </a:rPr>
              <a:t>Accuracy is dependent on consistent lighting conditions</a:t>
            </a:r>
            <a:r>
              <a:rPr lang="en-US" sz="1050" dirty="0"/>
              <a:t>.</a:t>
            </a:r>
          </a:p>
          <a:p>
            <a:pPr marL="457200" lvl="1"/>
            <a:r>
              <a:rPr lang="en-US" sz="1050" dirty="0"/>
              <a:t>       2.</a:t>
            </a:r>
            <a:r>
              <a:rPr lang="en-US" sz="1050" dirty="0">
                <a:latin typeface="Times New Roman" panose="02020603050405020304" pitchFamily="18" charset="0"/>
                <a:cs typeface="Times New Roman" panose="02020603050405020304" pitchFamily="18" charset="0"/>
              </a:rPr>
              <a:t>Requires the user to maintain a fixed distance from the camera.</a:t>
            </a:r>
          </a:p>
          <a:p>
            <a:pPr marL="457200" lvl="1" algn="l"/>
            <a:endParaRPr lang="en-US" sz="1050" dirty="0">
              <a:latin typeface="Times New Roman" panose="02020603050405020304" pitchFamily="18" charset="0"/>
              <a:cs typeface="Times New Roman" panose="02020603050405020304" pitchFamily="18" charset="0"/>
            </a:endParaRPr>
          </a:p>
          <a:p>
            <a:pPr marL="457200" lvl="1" algn="l"/>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235334906"/>
              </p:ext>
            </p:extLst>
          </p:nvPr>
        </p:nvGraphicFramePr>
        <p:xfrm>
          <a:off x="283209" y="838200"/>
          <a:ext cx="11612879" cy="5828094"/>
        </p:xfrm>
        <a:graphic>
          <a:graphicData uri="http://schemas.openxmlformats.org/drawingml/2006/table">
            <a:tbl>
              <a:tblPr firstRow="1" bandRow="1">
                <a:tableStyleId>{2D5ABB26-0587-4C30-8999-92F81FD0307C}</a:tableStyleId>
              </a:tblPr>
              <a:tblGrid>
                <a:gridCol w="859791">
                  <a:extLst>
                    <a:ext uri="{9D8B030D-6E8A-4147-A177-3AD203B41FA5}">
                      <a16:colId xmlns:a16="http://schemas.microsoft.com/office/drawing/2014/main" val="20000"/>
                    </a:ext>
                  </a:extLst>
                </a:gridCol>
                <a:gridCol w="3118484">
                  <a:extLst>
                    <a:ext uri="{9D8B030D-6E8A-4147-A177-3AD203B41FA5}">
                      <a16:colId xmlns:a16="http://schemas.microsoft.com/office/drawing/2014/main" val="20001"/>
                    </a:ext>
                  </a:extLst>
                </a:gridCol>
                <a:gridCol w="1901189">
                  <a:extLst>
                    <a:ext uri="{9D8B030D-6E8A-4147-A177-3AD203B41FA5}">
                      <a16:colId xmlns:a16="http://schemas.microsoft.com/office/drawing/2014/main" val="20002"/>
                    </a:ext>
                  </a:extLst>
                </a:gridCol>
                <a:gridCol w="1646555">
                  <a:extLst>
                    <a:ext uri="{9D8B030D-6E8A-4147-A177-3AD203B41FA5}">
                      <a16:colId xmlns:a16="http://schemas.microsoft.com/office/drawing/2014/main" val="20003"/>
                    </a:ext>
                  </a:extLst>
                </a:gridCol>
                <a:gridCol w="2753995">
                  <a:extLst>
                    <a:ext uri="{9D8B030D-6E8A-4147-A177-3AD203B41FA5}">
                      <a16:colId xmlns:a16="http://schemas.microsoft.com/office/drawing/2014/main" val="20004"/>
                    </a:ext>
                  </a:extLst>
                </a:gridCol>
                <a:gridCol w="1332865">
                  <a:extLst>
                    <a:ext uri="{9D8B030D-6E8A-4147-A177-3AD203B41FA5}">
                      <a16:colId xmlns:a16="http://schemas.microsoft.com/office/drawing/2014/main" val="20005"/>
                    </a:ext>
                  </a:extLst>
                </a:gridCol>
              </a:tblGrid>
              <a:tr h="1219200">
                <a:tc>
                  <a:txBody>
                    <a:bodyPr/>
                    <a:lstStyle/>
                    <a:p>
                      <a:pPr marL="316865">
                        <a:lnSpc>
                          <a:spcPct val="100000"/>
                        </a:lnSpc>
                        <a:spcBef>
                          <a:spcPts val="445"/>
                        </a:spcBef>
                      </a:pPr>
                      <a:r>
                        <a:rPr sz="1550" b="1" spc="-10" dirty="0">
                          <a:solidFill>
                            <a:srgbClr val="FFFFFF"/>
                          </a:solidFill>
                          <a:latin typeface="Times New Roman"/>
                          <a:cs typeface="Times New Roman"/>
                        </a:rPr>
                        <a:t>S.NO.</a:t>
                      </a:r>
                      <a:endParaRPr sz="1550" dirty="0">
                        <a:latin typeface="Times New Roman"/>
                        <a:cs typeface="Times New Roman"/>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325755" marR="320675" indent="22225">
                        <a:lnSpc>
                          <a:spcPct val="101000"/>
                        </a:lnSpc>
                        <a:spcBef>
                          <a:spcPts val="425"/>
                        </a:spcBef>
                      </a:pPr>
                      <a:r>
                        <a:rPr sz="1550" b="1" dirty="0">
                          <a:solidFill>
                            <a:srgbClr val="FFFFFF"/>
                          </a:solidFill>
                          <a:latin typeface="Times New Roman"/>
                          <a:cs typeface="Times New Roman"/>
                        </a:rPr>
                        <a:t>TITLE</a:t>
                      </a:r>
                      <a:r>
                        <a:rPr sz="1550" b="1" spc="80" dirty="0">
                          <a:solidFill>
                            <a:srgbClr val="FFFFFF"/>
                          </a:solidFill>
                          <a:latin typeface="Times New Roman"/>
                          <a:cs typeface="Times New Roman"/>
                        </a:rPr>
                        <a:t> </a:t>
                      </a:r>
                      <a:r>
                        <a:rPr sz="1550" b="1" dirty="0">
                          <a:solidFill>
                            <a:srgbClr val="FFFFFF"/>
                          </a:solidFill>
                          <a:latin typeface="Times New Roman"/>
                          <a:cs typeface="Times New Roman"/>
                        </a:rPr>
                        <a:t>OF</a:t>
                      </a:r>
                      <a:r>
                        <a:rPr sz="1550" b="1" spc="5" dirty="0">
                          <a:solidFill>
                            <a:srgbClr val="FFFFFF"/>
                          </a:solidFill>
                          <a:latin typeface="Times New Roman"/>
                          <a:cs typeface="Times New Roman"/>
                        </a:rPr>
                        <a:t> </a:t>
                      </a:r>
                      <a:r>
                        <a:rPr sz="1550" b="1" dirty="0">
                          <a:solidFill>
                            <a:srgbClr val="FFFFFF"/>
                          </a:solidFill>
                          <a:latin typeface="Times New Roman"/>
                          <a:cs typeface="Times New Roman"/>
                        </a:rPr>
                        <a:t>THE</a:t>
                      </a:r>
                      <a:r>
                        <a:rPr sz="1550" b="1" spc="75" dirty="0">
                          <a:solidFill>
                            <a:srgbClr val="FFFFFF"/>
                          </a:solidFill>
                          <a:latin typeface="Times New Roman"/>
                          <a:cs typeface="Times New Roman"/>
                        </a:rPr>
                        <a:t> </a:t>
                      </a:r>
                      <a:r>
                        <a:rPr sz="1550" b="1" spc="-20" dirty="0">
                          <a:solidFill>
                            <a:srgbClr val="FFFFFF"/>
                          </a:solidFill>
                          <a:latin typeface="Times New Roman"/>
                          <a:cs typeface="Times New Roman"/>
                        </a:rPr>
                        <a:t>PAPER </a:t>
                      </a:r>
                      <a:r>
                        <a:rPr sz="1550" b="1" dirty="0">
                          <a:solidFill>
                            <a:srgbClr val="FFFFFF"/>
                          </a:solidFill>
                          <a:latin typeface="Times New Roman"/>
                          <a:cs typeface="Times New Roman"/>
                        </a:rPr>
                        <a:t>WITH</a:t>
                      </a:r>
                      <a:r>
                        <a:rPr sz="1550" b="1" spc="65" dirty="0">
                          <a:solidFill>
                            <a:srgbClr val="FFFFFF"/>
                          </a:solidFill>
                          <a:latin typeface="Times New Roman"/>
                          <a:cs typeface="Times New Roman"/>
                        </a:rPr>
                        <a:t> </a:t>
                      </a:r>
                      <a:r>
                        <a:rPr sz="1550" b="1" dirty="0">
                          <a:solidFill>
                            <a:srgbClr val="FFFFFF"/>
                          </a:solidFill>
                          <a:latin typeface="Times New Roman"/>
                          <a:cs typeface="Times New Roman"/>
                        </a:rPr>
                        <a:t>AUTHOR</a:t>
                      </a:r>
                      <a:r>
                        <a:rPr sz="1550" b="1" spc="90" dirty="0">
                          <a:solidFill>
                            <a:srgbClr val="FFFFFF"/>
                          </a:solidFill>
                          <a:latin typeface="Times New Roman"/>
                          <a:cs typeface="Times New Roman"/>
                        </a:rPr>
                        <a:t> </a:t>
                      </a:r>
                      <a:r>
                        <a:rPr sz="1550" b="1" spc="-20" dirty="0">
                          <a:solidFill>
                            <a:srgbClr val="FFFFFF"/>
                          </a:solidFill>
                          <a:latin typeface="Times New Roman"/>
                          <a:cs typeface="Times New Roman"/>
                        </a:rPr>
                        <a:t>NAME</a:t>
                      </a:r>
                      <a:endParaRPr sz="1550" dirty="0">
                        <a:latin typeface="Times New Roman"/>
                        <a:cs typeface="Times New Roman"/>
                      </a:endParaRPr>
                    </a:p>
                  </a:txBody>
                  <a:tcPr marL="0" marR="0" marT="539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134620">
                        <a:lnSpc>
                          <a:spcPct val="100000"/>
                        </a:lnSpc>
                        <a:spcBef>
                          <a:spcPts val="445"/>
                        </a:spcBef>
                      </a:pPr>
                      <a:r>
                        <a:rPr sz="1550" b="1" dirty="0">
                          <a:solidFill>
                            <a:srgbClr val="FFFFFF"/>
                          </a:solidFill>
                          <a:latin typeface="Times New Roman"/>
                          <a:cs typeface="Times New Roman"/>
                        </a:rPr>
                        <a:t>JOURNAL</a:t>
                      </a:r>
                      <a:r>
                        <a:rPr sz="1550" b="1" spc="75" dirty="0">
                          <a:solidFill>
                            <a:srgbClr val="FFFFFF"/>
                          </a:solidFill>
                          <a:latin typeface="Times New Roman"/>
                          <a:cs typeface="Times New Roman"/>
                        </a:rPr>
                        <a:t> </a:t>
                      </a:r>
                      <a:r>
                        <a:rPr sz="1550" b="1" spc="-20" dirty="0">
                          <a:solidFill>
                            <a:srgbClr val="FFFFFF"/>
                          </a:solidFill>
                          <a:latin typeface="Times New Roman"/>
                          <a:cs typeface="Times New Roman"/>
                        </a:rPr>
                        <a:t>NAME</a:t>
                      </a:r>
                      <a:endParaRPr sz="1550" dirty="0">
                        <a:latin typeface="Times New Roman"/>
                        <a:cs typeface="Times New Roman"/>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120650" marR="106680" indent="257810">
                        <a:lnSpc>
                          <a:spcPct val="101000"/>
                        </a:lnSpc>
                        <a:spcBef>
                          <a:spcPts val="425"/>
                        </a:spcBef>
                      </a:pPr>
                      <a:r>
                        <a:rPr sz="1550" b="1" dirty="0">
                          <a:solidFill>
                            <a:srgbClr val="FFFFFF"/>
                          </a:solidFill>
                          <a:latin typeface="Times New Roman"/>
                          <a:cs typeface="Times New Roman"/>
                        </a:rPr>
                        <a:t>YEAR</a:t>
                      </a:r>
                      <a:r>
                        <a:rPr sz="1550" b="1" spc="125" dirty="0">
                          <a:solidFill>
                            <a:srgbClr val="FFFFFF"/>
                          </a:solidFill>
                          <a:latin typeface="Times New Roman"/>
                          <a:cs typeface="Times New Roman"/>
                        </a:rPr>
                        <a:t> </a:t>
                      </a:r>
                      <a:r>
                        <a:rPr sz="1550" b="1" spc="-25" dirty="0">
                          <a:solidFill>
                            <a:srgbClr val="FFFFFF"/>
                          </a:solidFill>
                          <a:latin typeface="Times New Roman"/>
                          <a:cs typeface="Times New Roman"/>
                        </a:rPr>
                        <a:t>OF </a:t>
                      </a:r>
                      <a:r>
                        <a:rPr sz="1550" b="1" spc="-10" dirty="0">
                          <a:solidFill>
                            <a:srgbClr val="FFFFFF"/>
                          </a:solidFill>
                          <a:latin typeface="Times New Roman"/>
                          <a:cs typeface="Times New Roman"/>
                        </a:rPr>
                        <a:t>PUBLICATION</a:t>
                      </a:r>
                      <a:endParaRPr sz="1550">
                        <a:latin typeface="Times New Roman"/>
                        <a:cs typeface="Times New Roman"/>
                      </a:endParaRPr>
                    </a:p>
                  </a:txBody>
                  <a:tcPr marL="0" marR="0" marT="539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541655">
                        <a:lnSpc>
                          <a:spcPct val="100000"/>
                        </a:lnSpc>
                        <a:spcBef>
                          <a:spcPts val="445"/>
                        </a:spcBef>
                      </a:pPr>
                      <a:r>
                        <a:rPr sz="1550" b="1" spc="-10" dirty="0">
                          <a:solidFill>
                            <a:srgbClr val="FFFFFF"/>
                          </a:solidFill>
                          <a:latin typeface="Times New Roman"/>
                          <a:cs typeface="Times New Roman"/>
                        </a:rPr>
                        <a:t>METHODOLOGY</a:t>
                      </a:r>
                      <a:endParaRPr sz="1550" dirty="0">
                        <a:latin typeface="Times New Roman"/>
                        <a:cs typeface="Times New Roman"/>
                      </a:endParaRPr>
                    </a:p>
                  </a:txBody>
                  <a:tcPr marL="0" marR="0" marT="5651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393065" marR="213995" indent="-40640">
                        <a:lnSpc>
                          <a:spcPct val="109000"/>
                        </a:lnSpc>
                        <a:spcBef>
                          <a:spcPts val="725"/>
                        </a:spcBef>
                      </a:pPr>
                      <a:r>
                        <a:rPr sz="1550" b="1" dirty="0">
                          <a:solidFill>
                            <a:srgbClr val="FFFFFF"/>
                          </a:solidFill>
                          <a:latin typeface="Times New Roman"/>
                          <a:cs typeface="Times New Roman"/>
                        </a:rPr>
                        <a:t>PROS</a:t>
                      </a:r>
                      <a:r>
                        <a:rPr sz="1550" b="1" spc="100" dirty="0">
                          <a:solidFill>
                            <a:srgbClr val="FFFFFF"/>
                          </a:solidFill>
                          <a:latin typeface="Times New Roman"/>
                          <a:cs typeface="Times New Roman"/>
                        </a:rPr>
                        <a:t> </a:t>
                      </a:r>
                      <a:r>
                        <a:rPr sz="1550" b="1" spc="-50" dirty="0">
                          <a:solidFill>
                            <a:srgbClr val="FFFFFF"/>
                          </a:solidFill>
                          <a:latin typeface="Times New Roman"/>
                          <a:cs typeface="Times New Roman"/>
                        </a:rPr>
                        <a:t>&amp; </a:t>
                      </a:r>
                      <a:r>
                        <a:rPr sz="1550" b="1" spc="-20" dirty="0">
                          <a:solidFill>
                            <a:srgbClr val="FFFFFF"/>
                          </a:solidFill>
                          <a:latin typeface="Times New Roman"/>
                          <a:cs typeface="Times New Roman"/>
                        </a:rPr>
                        <a:t>CONS</a:t>
                      </a:r>
                      <a:endParaRPr sz="1550" dirty="0">
                        <a:latin typeface="Times New Roman"/>
                        <a:cs typeface="Times New Roman"/>
                      </a:endParaRP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extLst>
                  <a:ext uri="{0D108BD9-81ED-4DB2-BD59-A6C34878D82A}">
                    <a16:rowId xmlns:a16="http://schemas.microsoft.com/office/drawing/2014/main" val="10000"/>
                  </a:ext>
                </a:extLst>
              </a:tr>
              <a:tr h="2209800">
                <a:tc>
                  <a:txBody>
                    <a:bodyPr/>
                    <a:lstStyle/>
                    <a:p>
                      <a:pPr marL="91440">
                        <a:lnSpc>
                          <a:spcPct val="100000"/>
                        </a:lnSpc>
                        <a:spcBef>
                          <a:spcPts val="310"/>
                        </a:spcBef>
                      </a:pPr>
                      <a:r>
                        <a:rPr sz="1800" spc="-50" dirty="0">
                          <a:latin typeface="Times New Roman"/>
                          <a:cs typeface="Times New Roman"/>
                        </a:rPr>
                        <a:t>3</a:t>
                      </a:r>
                      <a:endParaRPr sz="1800">
                        <a:latin typeface="Times New Roman"/>
                        <a:cs typeface="Times New Roman"/>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a:buNone/>
                      </a:pPr>
                      <a:r>
                        <a:rPr lang="en-US" sz="1550" b="0" dirty="0">
                          <a:latin typeface="Times New Roman" panose="02020603050405020304" pitchFamily="18" charset="0"/>
                          <a:cs typeface="Times New Roman" panose="02020603050405020304" pitchFamily="18" charset="0"/>
                        </a:rPr>
                        <a:t>  Deep Learning-Based Facial Emotion Recognition for Human–Computer Interaction Applications</a:t>
                      </a:r>
                    </a:p>
                    <a:p>
                      <a:pPr>
                        <a:buFont typeface="Arial" panose="020B0604020202020204" pitchFamily="34" charset="0"/>
                        <a:buNone/>
                      </a:pPr>
                      <a:endParaRPr lang="en-US" sz="1550" b="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550" b="0" dirty="0">
                          <a:latin typeface="Times New Roman" panose="02020603050405020304" pitchFamily="18" charset="0"/>
                          <a:cs typeface="Times New Roman" panose="02020603050405020304" pitchFamily="18" charset="0"/>
                        </a:rPr>
                        <a:t>  Authors: M. Kalpana Chowdary, Tu N. Nguyen, D. Jude Hemanth</a:t>
                      </a:r>
                    </a:p>
                    <a:p>
                      <a:pPr marL="92075" marR="387350">
                        <a:lnSpc>
                          <a:spcPct val="100600"/>
                        </a:lnSpc>
                        <a:spcBef>
                          <a:spcPts val="325"/>
                        </a:spcBef>
                      </a:pPr>
                      <a:endParaRPr sz="1400" dirty="0">
                        <a:latin typeface="Times New Roman"/>
                        <a:cs typeface="Times New Roman"/>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94615" marR="251460">
                        <a:lnSpc>
                          <a:spcPts val="1650"/>
                        </a:lnSpc>
                        <a:spcBef>
                          <a:spcPts val="415"/>
                        </a:spcBef>
                      </a:pPr>
                      <a:r>
                        <a:rPr lang="en-US" sz="1250" dirty="0">
                          <a:latin typeface="Times New Roman" panose="02020603050405020304" pitchFamily="18" charset="0"/>
                          <a:cs typeface="Times New Roman" panose="02020603050405020304" pitchFamily="18" charset="0"/>
                        </a:rPr>
                        <a:t>NEURAL COMPUTING AND APPLICATIONS</a:t>
                      </a:r>
                    </a:p>
                  </a:txBody>
                  <a:tcPr marL="0" marR="0" marT="527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95885">
                        <a:lnSpc>
                          <a:spcPct val="100000"/>
                        </a:lnSpc>
                        <a:spcBef>
                          <a:spcPts val="310"/>
                        </a:spcBef>
                      </a:pPr>
                      <a:r>
                        <a:rPr lang="en-IN" sz="1800" dirty="0">
                          <a:latin typeface="Times New Roman"/>
                          <a:cs typeface="Times New Roman"/>
                        </a:rPr>
                        <a:t>        2023 </a:t>
                      </a:r>
                      <a:endParaRPr sz="1800" dirty="0">
                        <a:latin typeface="Times New Roman"/>
                        <a:cs typeface="Times New Roman"/>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97155" marR="73025" algn="just">
                        <a:lnSpc>
                          <a:spcPct val="100600"/>
                        </a:lnSpc>
                        <a:spcBef>
                          <a:spcPts val="325"/>
                        </a:spcBef>
                      </a:pPr>
                      <a:r>
                        <a:rPr lang="en-US" sz="1400" dirty="0">
                          <a:latin typeface="Times New Roman" panose="02020603050405020304" pitchFamily="18" charset="0"/>
                          <a:cs typeface="Times New Roman" panose="02020603050405020304" pitchFamily="18" charset="0"/>
                        </a:rPr>
                        <a:t>      The research employs deep convolutional neural networks (CNNs) with transfer learning techniques using architectures like ResNet50 and VGG19 to recognize facial emotions. The system is designed for integration into human–computer interaction applications.</a:t>
                      </a:r>
                      <a:endParaRPr sz="140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99695" marR="278765">
                        <a:lnSpc>
                          <a:spcPct val="99900"/>
                        </a:lnSpc>
                        <a:spcBef>
                          <a:spcPts val="335"/>
                        </a:spcBef>
                      </a:pPr>
                      <a:endParaRPr lang="en-IN" sz="1050" dirty="0">
                        <a:latin typeface="Times New Roman"/>
                        <a:cs typeface="Times New Roman"/>
                      </a:endParaRPr>
                    </a:p>
                    <a:p>
                      <a:pPr marL="457200" lvl="1" indent="0">
                        <a:buFont typeface="Arial" panose="020B0604020202020204" pitchFamily="34" charset="0"/>
                        <a:buNone/>
                      </a:pPr>
                      <a:endParaRPr lang="en-US" dirty="0"/>
                    </a:p>
                    <a:p>
                      <a:pPr marL="99695" marR="278765">
                        <a:lnSpc>
                          <a:spcPct val="99900"/>
                        </a:lnSpc>
                        <a:spcBef>
                          <a:spcPts val="335"/>
                        </a:spcBef>
                      </a:pPr>
                      <a:endParaRPr sz="1050" dirty="0">
                        <a:latin typeface="Times New Roman"/>
                        <a:cs typeface="Times New Roman"/>
                      </a:endParaRPr>
                    </a:p>
                  </a:txBody>
                  <a:tcPr marL="0" marR="0" marT="425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extLst>
                  <a:ext uri="{0D108BD9-81ED-4DB2-BD59-A6C34878D82A}">
                    <a16:rowId xmlns:a16="http://schemas.microsoft.com/office/drawing/2014/main" val="10001"/>
                  </a:ext>
                </a:extLst>
              </a:tr>
              <a:tr h="2181251">
                <a:tc>
                  <a:txBody>
                    <a:bodyPr/>
                    <a:lstStyle/>
                    <a:p>
                      <a:pPr marL="91440">
                        <a:lnSpc>
                          <a:spcPct val="100000"/>
                        </a:lnSpc>
                        <a:spcBef>
                          <a:spcPts val="334"/>
                        </a:spcBef>
                      </a:pPr>
                      <a:r>
                        <a:rPr sz="1800" spc="-50" dirty="0">
                          <a:latin typeface="Times New Roman"/>
                          <a:cs typeface="Times New Roman"/>
                        </a:rPr>
                        <a:t>4</a:t>
                      </a:r>
                      <a:endParaRPr sz="1800">
                        <a:latin typeface="Times New Roman"/>
                        <a:cs typeface="Times New Roman"/>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a:buNone/>
                      </a:pPr>
                      <a:r>
                        <a:rPr lang="en-US" sz="1550" b="0" dirty="0">
                          <a:latin typeface="Times New Roman" panose="02020603050405020304" pitchFamily="18" charset="0"/>
                          <a:cs typeface="Times New Roman" panose="02020603050405020304" pitchFamily="18" charset="0"/>
                        </a:rPr>
                        <a:t>   Convey: Developing a Facial Emotion Recognition System for Enhancing Interpersonal Interactions of Children with Autism Spectrum Disorders</a:t>
                      </a:r>
                    </a:p>
                    <a:p>
                      <a:pPr>
                        <a:buFont typeface="Arial" panose="020B0604020202020204" pitchFamily="34" charset="0"/>
                        <a:buNone/>
                      </a:pPr>
                      <a:r>
                        <a:rPr lang="en-US" sz="1550" b="0" dirty="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sz="1550" b="0" dirty="0">
                          <a:latin typeface="Times New Roman" panose="02020603050405020304" pitchFamily="18" charset="0"/>
                          <a:cs typeface="Times New Roman" panose="02020603050405020304" pitchFamily="18" charset="0"/>
                        </a:rPr>
                        <a:t>   Authors: Janah Rose R. Fernandez, Brigette Anne P. Magparangalan, Kent Joaquin B. Pades, et al.</a:t>
                      </a:r>
                    </a:p>
                    <a:p>
                      <a:pPr marL="92075" marR="426084">
                        <a:lnSpc>
                          <a:spcPct val="116199"/>
                        </a:lnSpc>
                        <a:spcBef>
                          <a:spcPts val="160"/>
                        </a:spcBef>
                      </a:pPr>
                      <a:endParaRPr sz="1400" dirty="0">
                        <a:latin typeface="Times New Roman"/>
                        <a:cs typeface="Times New Roman"/>
                      </a:endParaRPr>
                    </a:p>
                  </a:txBody>
                  <a:tcPr marL="0" marR="0" marT="2032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94615" marR="119380">
                        <a:lnSpc>
                          <a:spcPct val="100600"/>
                        </a:lnSpc>
                        <a:spcBef>
                          <a:spcPts val="345"/>
                        </a:spcBef>
                      </a:pPr>
                      <a:r>
                        <a:rPr lang="en-US" sz="1250" dirty="0">
                          <a:latin typeface="Times New Roman" panose="02020603050405020304" pitchFamily="18" charset="0"/>
                          <a:cs typeface="Times New Roman" panose="02020603050405020304" pitchFamily="18" charset="0"/>
                        </a:rPr>
                        <a:t>JOURNAL OF ELECTRICAL SYSTEMS</a:t>
                      </a:r>
                    </a:p>
                  </a:txBody>
                  <a:tcPr marL="0" marR="0" marT="43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95885">
                        <a:lnSpc>
                          <a:spcPct val="100000"/>
                        </a:lnSpc>
                        <a:spcBef>
                          <a:spcPts val="334"/>
                        </a:spcBef>
                      </a:pPr>
                      <a:r>
                        <a:rPr lang="en-IN" sz="1800" dirty="0">
                          <a:latin typeface="Times New Roman"/>
                          <a:cs typeface="Times New Roman"/>
                        </a:rPr>
                        <a:t>         2024</a:t>
                      </a:r>
                      <a:endParaRPr sz="1800" dirty="0">
                        <a:latin typeface="Times New Roman"/>
                        <a:cs typeface="Times New Roman"/>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97155" marR="250190">
                        <a:lnSpc>
                          <a:spcPct val="100400"/>
                        </a:lnSpc>
                        <a:spcBef>
                          <a:spcPts val="325"/>
                        </a:spcBef>
                      </a:pPr>
                      <a:r>
                        <a:rPr lang="en-US" sz="1400" dirty="0">
                          <a:latin typeface="Times New Roman" panose="02020603050405020304" pitchFamily="18" charset="0"/>
                          <a:cs typeface="Times New Roman" panose="02020603050405020304" pitchFamily="18" charset="0"/>
                        </a:rPr>
                        <a:t>The study introduces "Convey," a mobile application integrating facial emotion recognition to aid children with Autism Spectrum Disorders (ASD) in understanding and expressing emotions. The system utilizes CNNs for emotion detection and includes features like mood tracking and relaxation technique recommendations.</a:t>
                      </a:r>
                      <a:endParaRPr sz="140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99695" marR="387985">
                        <a:lnSpc>
                          <a:spcPct val="100400"/>
                        </a:lnSpc>
                        <a:spcBef>
                          <a:spcPts val="325"/>
                        </a:spcBef>
                      </a:pPr>
                      <a:r>
                        <a:rPr lang="en-IN" sz="1200" dirty="0">
                          <a:latin typeface="Times New Roman"/>
                          <a:cs typeface="Times New Roman"/>
                        </a:rPr>
                        <a:t>Pros:</a:t>
                      </a:r>
                      <a:endParaRPr sz="1200" dirty="0">
                        <a:latin typeface="Times New Roman"/>
                        <a:cs typeface="Times New Roman"/>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0BD2795B-4C31-3D8B-B13A-71CE019510E5}"/>
              </a:ext>
            </a:extLst>
          </p:cNvPr>
          <p:cNvSpPr txBox="1"/>
          <p:nvPr/>
        </p:nvSpPr>
        <p:spPr>
          <a:xfrm>
            <a:off x="10058400" y="2277497"/>
            <a:ext cx="1850391" cy="2285241"/>
          </a:xfrm>
          <a:prstGeom prst="rect">
            <a:avLst/>
          </a:prstGeom>
          <a:noFill/>
        </p:spPr>
        <p:txBody>
          <a:bodyPr wrap="square" rtlCol="0">
            <a:spAutoFit/>
          </a:bodyPr>
          <a:lstStyle/>
          <a:p>
            <a:pPr marL="457200" lvl="1"/>
            <a:r>
              <a:rPr lang="en-US" sz="1050" dirty="0">
                <a:latin typeface="Times New Roman" panose="02020603050405020304" pitchFamily="18" charset="0"/>
                <a:cs typeface="Times New Roman" panose="02020603050405020304" pitchFamily="18" charset="0"/>
              </a:rPr>
              <a:t>1. High accuracy in  emotion recognition.</a:t>
            </a:r>
          </a:p>
          <a:p>
            <a:pPr marL="457200" lvl="1"/>
            <a:r>
              <a:rPr lang="en-US" sz="1050" dirty="0">
                <a:latin typeface="Times New Roman" panose="02020603050405020304" pitchFamily="18" charset="0"/>
                <a:cs typeface="Times New Roman" panose="02020603050405020304" pitchFamily="18" charset="0"/>
              </a:rPr>
              <a:t>      2.Effective in real-time applications.</a:t>
            </a:r>
          </a:p>
          <a:p>
            <a:pPr marL="457200" lvl="1"/>
            <a:r>
              <a:rPr lang="en-US" sz="1050" dirty="0">
                <a:latin typeface="Times New Roman" panose="02020603050405020304" pitchFamily="18" charset="0"/>
                <a:cs typeface="Times New Roman" panose="02020603050405020304" pitchFamily="18" charset="0"/>
              </a:rPr>
              <a:t>Cons:</a:t>
            </a:r>
          </a:p>
          <a:p>
            <a:pPr marL="457200" lvl="1"/>
            <a:r>
              <a:rPr lang="en-US" sz="1050" dirty="0">
                <a:latin typeface="Times New Roman" panose="02020603050405020304" pitchFamily="18" charset="0"/>
                <a:cs typeface="Times New Roman" panose="02020603050405020304" pitchFamily="18" charset="0"/>
              </a:rPr>
              <a:t>   Requires substantial computational resources.</a:t>
            </a:r>
          </a:p>
          <a:p>
            <a:pPr marL="457200" lvl="1"/>
            <a:r>
              <a:rPr lang="en-US" sz="1000" dirty="0">
                <a:latin typeface="Times New Roman" panose="02020603050405020304" pitchFamily="18" charset="0"/>
                <a:cs typeface="Times New Roman" panose="02020603050405020304" pitchFamily="18" charset="0"/>
              </a:rPr>
              <a:t>   Performance may vary with different lighting .</a:t>
            </a:r>
          </a:p>
          <a:p>
            <a:pPr marL="457200" lvl="1"/>
            <a:endParaRPr lang="en-US" sz="1050" dirty="0">
              <a:latin typeface="Times New Roman" panose="02020603050405020304" pitchFamily="18" charset="0"/>
              <a:cs typeface="Times New Roman" panose="02020603050405020304" pitchFamily="18" charset="0"/>
            </a:endParaRPr>
          </a:p>
          <a:p>
            <a:endParaRPr lang="en-IN" dirty="0"/>
          </a:p>
        </p:txBody>
      </p:sp>
      <p:sp>
        <p:nvSpPr>
          <p:cNvPr id="3" name="TextBox 2">
            <a:extLst>
              <a:ext uri="{FF2B5EF4-FFF2-40B4-BE49-F238E27FC236}">
                <a16:creationId xmlns:a16="http://schemas.microsoft.com/office/drawing/2014/main" id="{C97763FA-C407-C31C-6B34-8B373269E649}"/>
              </a:ext>
            </a:extLst>
          </p:cNvPr>
          <p:cNvSpPr txBox="1"/>
          <p:nvPr/>
        </p:nvSpPr>
        <p:spPr>
          <a:xfrm>
            <a:off x="10515600" y="2023581"/>
            <a:ext cx="1226042" cy="253916"/>
          </a:xfrm>
          <a:prstGeom prst="rect">
            <a:avLst/>
          </a:prstGeom>
          <a:noFill/>
        </p:spPr>
        <p:txBody>
          <a:bodyPr wrap="square" rtlCol="0">
            <a:spAutoFit/>
          </a:bodyPr>
          <a:lstStyle/>
          <a:p>
            <a:r>
              <a:rPr lang="en-IN" sz="1050" dirty="0">
                <a:latin typeface="Times New Roman" panose="02020603050405020304" pitchFamily="18" charset="0"/>
                <a:cs typeface="Times New Roman" panose="02020603050405020304" pitchFamily="18" charset="0"/>
              </a:rPr>
              <a:t>  Pros</a:t>
            </a:r>
          </a:p>
        </p:txBody>
      </p:sp>
      <p:sp>
        <p:nvSpPr>
          <p:cNvPr id="7" name="TextBox 6">
            <a:extLst>
              <a:ext uri="{FF2B5EF4-FFF2-40B4-BE49-F238E27FC236}">
                <a16:creationId xmlns:a16="http://schemas.microsoft.com/office/drawing/2014/main" id="{8BF48934-5735-BC23-7404-B45D604A5E82}"/>
              </a:ext>
            </a:extLst>
          </p:cNvPr>
          <p:cNvSpPr txBox="1"/>
          <p:nvPr/>
        </p:nvSpPr>
        <p:spPr>
          <a:xfrm>
            <a:off x="10023573" y="4343400"/>
            <a:ext cx="1850391" cy="2516073"/>
          </a:xfrm>
          <a:prstGeom prst="rect">
            <a:avLst/>
          </a:prstGeom>
          <a:noFill/>
        </p:spPr>
        <p:txBody>
          <a:bodyPr wrap="square" rtlCol="0">
            <a:spAutoFit/>
          </a:bodyPr>
          <a:lstStyle/>
          <a:p>
            <a:pPr marL="457200" lvl="1" algn="just"/>
            <a:r>
              <a:rPr lang="en-US" sz="1050" dirty="0">
                <a:latin typeface="Times New Roman" panose="02020603050405020304" pitchFamily="18" charset="0"/>
                <a:cs typeface="Times New Roman" panose="02020603050405020304" pitchFamily="18" charset="0"/>
              </a:rPr>
              <a:t> </a:t>
            </a:r>
          </a:p>
          <a:p>
            <a:pPr marL="457200" lvl="1" algn="just"/>
            <a:r>
              <a:rPr lang="en-US" sz="1050" dirty="0">
                <a:latin typeface="Times New Roman" panose="02020603050405020304" pitchFamily="18" charset="0"/>
                <a:cs typeface="Times New Roman" panose="02020603050405020304" pitchFamily="18" charset="0"/>
              </a:rPr>
              <a:t>  1.User-friendly    mobile application tailored for children with ASD.</a:t>
            </a:r>
          </a:p>
          <a:p>
            <a:pPr marL="457200" lvl="1" algn="just"/>
            <a:r>
              <a:rPr lang="en-US" sz="1050" dirty="0">
                <a:latin typeface="Times New Roman" panose="02020603050405020304" pitchFamily="18" charset="0"/>
                <a:cs typeface="Times New Roman" panose="02020603050405020304" pitchFamily="18" charset="0"/>
              </a:rPr>
              <a:t>   2.High accuracy in emotion detection.</a:t>
            </a:r>
          </a:p>
          <a:p>
            <a:pPr marL="457200" lvl="1" algn="just"/>
            <a:r>
              <a:rPr lang="en-IN" sz="1050" u="sng" dirty="0"/>
              <a:t>Cons:</a:t>
            </a:r>
            <a:r>
              <a:rPr lang="en-US" sz="1050" dirty="0">
                <a:latin typeface="Times New Roman" panose="02020603050405020304" pitchFamily="18" charset="0"/>
                <a:cs typeface="Times New Roman" panose="02020603050405020304" pitchFamily="18" charset="0"/>
              </a:rPr>
              <a:t>Effectiveness may vary based on individual differences among users.</a:t>
            </a:r>
          </a:p>
          <a:p>
            <a:pPr marL="457200" lvl="1" algn="just"/>
            <a:r>
              <a:rPr lang="en-US" sz="1050" dirty="0">
                <a:latin typeface="Times New Roman" panose="02020603050405020304" pitchFamily="18" charset="0"/>
                <a:cs typeface="Times New Roman" panose="02020603050405020304" pitchFamily="18" charset="0"/>
              </a:rPr>
              <a:t>Requires consistent user engagement for optimal benefits.</a:t>
            </a:r>
            <a:endParaRPr lang="en-IN" sz="1050" dirty="0"/>
          </a:p>
          <a:p>
            <a:endParaRPr lang="en-IN"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81762552"/>
              </p:ext>
            </p:extLst>
          </p:nvPr>
        </p:nvGraphicFramePr>
        <p:xfrm>
          <a:off x="228600" y="609600"/>
          <a:ext cx="11468733" cy="5925905"/>
        </p:xfrm>
        <a:graphic>
          <a:graphicData uri="http://schemas.openxmlformats.org/drawingml/2006/table">
            <a:tbl>
              <a:tblPr firstRow="1" bandRow="1">
                <a:tableStyleId>{2D5ABB26-0587-4C30-8999-92F81FD0307C}</a:tableStyleId>
              </a:tblPr>
              <a:tblGrid>
                <a:gridCol w="835471">
                  <a:extLst>
                    <a:ext uri="{9D8B030D-6E8A-4147-A177-3AD203B41FA5}">
                      <a16:colId xmlns:a16="http://schemas.microsoft.com/office/drawing/2014/main" val="20000"/>
                    </a:ext>
                  </a:extLst>
                </a:gridCol>
                <a:gridCol w="3064762">
                  <a:extLst>
                    <a:ext uri="{9D8B030D-6E8A-4147-A177-3AD203B41FA5}">
                      <a16:colId xmlns:a16="http://schemas.microsoft.com/office/drawing/2014/main" val="20001"/>
                    </a:ext>
                  </a:extLst>
                </a:gridCol>
                <a:gridCol w="1605754">
                  <a:extLst>
                    <a:ext uri="{9D8B030D-6E8A-4147-A177-3AD203B41FA5}">
                      <a16:colId xmlns:a16="http://schemas.microsoft.com/office/drawing/2014/main" val="20002"/>
                    </a:ext>
                  </a:extLst>
                </a:gridCol>
                <a:gridCol w="1712343">
                  <a:extLst>
                    <a:ext uri="{9D8B030D-6E8A-4147-A177-3AD203B41FA5}">
                      <a16:colId xmlns:a16="http://schemas.microsoft.com/office/drawing/2014/main" val="20003"/>
                    </a:ext>
                  </a:extLst>
                </a:gridCol>
                <a:gridCol w="2840070">
                  <a:extLst>
                    <a:ext uri="{9D8B030D-6E8A-4147-A177-3AD203B41FA5}">
                      <a16:colId xmlns:a16="http://schemas.microsoft.com/office/drawing/2014/main" val="20004"/>
                    </a:ext>
                  </a:extLst>
                </a:gridCol>
                <a:gridCol w="1410333">
                  <a:extLst>
                    <a:ext uri="{9D8B030D-6E8A-4147-A177-3AD203B41FA5}">
                      <a16:colId xmlns:a16="http://schemas.microsoft.com/office/drawing/2014/main" val="20005"/>
                    </a:ext>
                  </a:extLst>
                </a:gridCol>
              </a:tblGrid>
              <a:tr h="1071330">
                <a:tc>
                  <a:txBody>
                    <a:bodyPr/>
                    <a:lstStyle/>
                    <a:p>
                      <a:pPr marL="326390">
                        <a:lnSpc>
                          <a:spcPct val="100000"/>
                        </a:lnSpc>
                        <a:spcBef>
                          <a:spcPts val="455"/>
                        </a:spcBef>
                      </a:pPr>
                      <a:r>
                        <a:rPr sz="1550" b="1" spc="-10" dirty="0">
                          <a:solidFill>
                            <a:srgbClr val="FFFFFF"/>
                          </a:solidFill>
                          <a:latin typeface="Times New Roman"/>
                          <a:cs typeface="Times New Roman"/>
                        </a:rPr>
                        <a:t>S.NO.</a:t>
                      </a:r>
                      <a:endParaRPr sz="1550">
                        <a:latin typeface="Times New Roman"/>
                        <a:cs typeface="Times New Roman"/>
                      </a:endParaRPr>
                    </a:p>
                  </a:txBody>
                  <a:tcPr marL="0" marR="0" marT="577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339725">
                        <a:lnSpc>
                          <a:spcPct val="100000"/>
                        </a:lnSpc>
                        <a:spcBef>
                          <a:spcPts val="455"/>
                        </a:spcBef>
                      </a:pPr>
                      <a:r>
                        <a:rPr sz="1550" b="1" dirty="0">
                          <a:solidFill>
                            <a:srgbClr val="FFFFFF"/>
                          </a:solidFill>
                          <a:latin typeface="Times New Roman"/>
                          <a:cs typeface="Times New Roman"/>
                        </a:rPr>
                        <a:t>TITLE</a:t>
                      </a:r>
                      <a:r>
                        <a:rPr sz="1550" b="1" spc="90" dirty="0">
                          <a:solidFill>
                            <a:srgbClr val="FFFFFF"/>
                          </a:solidFill>
                          <a:latin typeface="Times New Roman"/>
                          <a:cs typeface="Times New Roman"/>
                        </a:rPr>
                        <a:t> </a:t>
                      </a:r>
                      <a:r>
                        <a:rPr sz="1550" b="1" dirty="0">
                          <a:solidFill>
                            <a:srgbClr val="FFFFFF"/>
                          </a:solidFill>
                          <a:latin typeface="Times New Roman"/>
                          <a:cs typeface="Times New Roman"/>
                        </a:rPr>
                        <a:t>OF</a:t>
                      </a:r>
                      <a:r>
                        <a:rPr sz="1550" b="1" spc="10" dirty="0">
                          <a:solidFill>
                            <a:srgbClr val="FFFFFF"/>
                          </a:solidFill>
                          <a:latin typeface="Times New Roman"/>
                          <a:cs typeface="Times New Roman"/>
                        </a:rPr>
                        <a:t> </a:t>
                      </a:r>
                      <a:r>
                        <a:rPr sz="1550" b="1" dirty="0">
                          <a:solidFill>
                            <a:srgbClr val="FFFFFF"/>
                          </a:solidFill>
                          <a:latin typeface="Times New Roman"/>
                          <a:cs typeface="Times New Roman"/>
                        </a:rPr>
                        <a:t>THE</a:t>
                      </a:r>
                      <a:r>
                        <a:rPr sz="1550" b="1" spc="85" dirty="0">
                          <a:solidFill>
                            <a:srgbClr val="FFFFFF"/>
                          </a:solidFill>
                          <a:latin typeface="Times New Roman"/>
                          <a:cs typeface="Times New Roman"/>
                        </a:rPr>
                        <a:t> </a:t>
                      </a:r>
                      <a:r>
                        <a:rPr sz="1550" b="1" spc="-20" dirty="0">
                          <a:solidFill>
                            <a:srgbClr val="FFFFFF"/>
                          </a:solidFill>
                          <a:latin typeface="Times New Roman"/>
                          <a:cs typeface="Times New Roman"/>
                        </a:rPr>
                        <a:t>PAPER</a:t>
                      </a:r>
                      <a:endParaRPr sz="1550">
                        <a:latin typeface="Times New Roman"/>
                        <a:cs typeface="Times New Roman"/>
                      </a:endParaRPr>
                    </a:p>
                    <a:p>
                      <a:pPr marL="317500">
                        <a:lnSpc>
                          <a:spcPct val="100000"/>
                        </a:lnSpc>
                        <a:spcBef>
                          <a:spcPts val="20"/>
                        </a:spcBef>
                      </a:pPr>
                      <a:r>
                        <a:rPr sz="1550" b="1" dirty="0">
                          <a:solidFill>
                            <a:srgbClr val="FFFFFF"/>
                          </a:solidFill>
                          <a:latin typeface="Times New Roman"/>
                          <a:cs typeface="Times New Roman"/>
                        </a:rPr>
                        <a:t>WITH</a:t>
                      </a:r>
                      <a:r>
                        <a:rPr sz="1550" b="1" spc="65" dirty="0">
                          <a:solidFill>
                            <a:srgbClr val="FFFFFF"/>
                          </a:solidFill>
                          <a:latin typeface="Times New Roman"/>
                          <a:cs typeface="Times New Roman"/>
                        </a:rPr>
                        <a:t> </a:t>
                      </a:r>
                      <a:r>
                        <a:rPr sz="1550" b="1" dirty="0">
                          <a:solidFill>
                            <a:srgbClr val="FFFFFF"/>
                          </a:solidFill>
                          <a:latin typeface="Times New Roman"/>
                          <a:cs typeface="Times New Roman"/>
                        </a:rPr>
                        <a:t>AUTHOR</a:t>
                      </a:r>
                      <a:r>
                        <a:rPr sz="1550" b="1" spc="90" dirty="0">
                          <a:solidFill>
                            <a:srgbClr val="FFFFFF"/>
                          </a:solidFill>
                          <a:latin typeface="Times New Roman"/>
                          <a:cs typeface="Times New Roman"/>
                        </a:rPr>
                        <a:t> </a:t>
                      </a:r>
                      <a:r>
                        <a:rPr sz="1550" b="1" spc="-20" dirty="0">
                          <a:solidFill>
                            <a:srgbClr val="FFFFFF"/>
                          </a:solidFill>
                          <a:latin typeface="Times New Roman"/>
                          <a:cs typeface="Times New Roman"/>
                        </a:rPr>
                        <a:t>NAME</a:t>
                      </a:r>
                      <a:endParaRPr sz="1550">
                        <a:latin typeface="Times New Roman"/>
                        <a:cs typeface="Times New Roman"/>
                      </a:endParaRPr>
                    </a:p>
                  </a:txBody>
                  <a:tcPr marL="0" marR="0" marT="577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19050" algn="ctr">
                        <a:lnSpc>
                          <a:spcPct val="100000"/>
                        </a:lnSpc>
                        <a:spcBef>
                          <a:spcPts val="455"/>
                        </a:spcBef>
                      </a:pPr>
                      <a:r>
                        <a:rPr sz="1550" b="1" spc="-10" dirty="0">
                          <a:solidFill>
                            <a:srgbClr val="FFFFFF"/>
                          </a:solidFill>
                          <a:latin typeface="Times New Roman"/>
                          <a:cs typeface="Times New Roman"/>
                        </a:rPr>
                        <a:t>JOURNAL</a:t>
                      </a:r>
                      <a:endParaRPr sz="1550" dirty="0">
                        <a:latin typeface="Times New Roman"/>
                        <a:cs typeface="Times New Roman"/>
                      </a:endParaRPr>
                    </a:p>
                    <a:p>
                      <a:pPr marL="6985" algn="ctr">
                        <a:lnSpc>
                          <a:spcPct val="100000"/>
                        </a:lnSpc>
                        <a:spcBef>
                          <a:spcPts val="20"/>
                        </a:spcBef>
                      </a:pPr>
                      <a:r>
                        <a:rPr sz="1550" b="1" spc="-20" dirty="0">
                          <a:solidFill>
                            <a:srgbClr val="FFFFFF"/>
                          </a:solidFill>
                          <a:latin typeface="Times New Roman"/>
                          <a:cs typeface="Times New Roman"/>
                        </a:rPr>
                        <a:t>NAME</a:t>
                      </a:r>
                      <a:endParaRPr sz="1550" dirty="0">
                        <a:latin typeface="Times New Roman"/>
                        <a:cs typeface="Times New Roman"/>
                      </a:endParaRPr>
                    </a:p>
                  </a:txBody>
                  <a:tcPr marL="0" marR="0" marT="577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13335" algn="ctr">
                        <a:lnSpc>
                          <a:spcPct val="100000"/>
                        </a:lnSpc>
                        <a:spcBef>
                          <a:spcPts val="455"/>
                        </a:spcBef>
                      </a:pPr>
                      <a:r>
                        <a:rPr sz="1550" b="1" dirty="0">
                          <a:solidFill>
                            <a:srgbClr val="FFFFFF"/>
                          </a:solidFill>
                          <a:latin typeface="Times New Roman"/>
                          <a:cs typeface="Times New Roman"/>
                        </a:rPr>
                        <a:t>YEAR</a:t>
                      </a:r>
                      <a:r>
                        <a:rPr sz="1550" b="1" spc="125" dirty="0">
                          <a:solidFill>
                            <a:srgbClr val="FFFFFF"/>
                          </a:solidFill>
                          <a:latin typeface="Times New Roman"/>
                          <a:cs typeface="Times New Roman"/>
                        </a:rPr>
                        <a:t> </a:t>
                      </a:r>
                      <a:r>
                        <a:rPr sz="1550" b="1" spc="-25" dirty="0">
                          <a:solidFill>
                            <a:srgbClr val="FFFFFF"/>
                          </a:solidFill>
                          <a:latin typeface="Times New Roman"/>
                          <a:cs typeface="Times New Roman"/>
                        </a:rPr>
                        <a:t>OF</a:t>
                      </a:r>
                      <a:endParaRPr sz="1550">
                        <a:latin typeface="Times New Roman"/>
                        <a:cs typeface="Times New Roman"/>
                      </a:endParaRPr>
                    </a:p>
                    <a:p>
                      <a:pPr marL="4445" algn="ctr">
                        <a:lnSpc>
                          <a:spcPct val="100000"/>
                        </a:lnSpc>
                        <a:spcBef>
                          <a:spcPts val="20"/>
                        </a:spcBef>
                      </a:pPr>
                      <a:r>
                        <a:rPr sz="1550" b="1" spc="-10" dirty="0">
                          <a:solidFill>
                            <a:srgbClr val="FFFFFF"/>
                          </a:solidFill>
                          <a:latin typeface="Times New Roman"/>
                          <a:cs typeface="Times New Roman"/>
                        </a:rPr>
                        <a:t>PUBLICATION</a:t>
                      </a:r>
                      <a:endParaRPr sz="1550">
                        <a:latin typeface="Times New Roman"/>
                        <a:cs typeface="Times New Roman"/>
                      </a:endParaRPr>
                    </a:p>
                  </a:txBody>
                  <a:tcPr marL="0" marR="0" marT="577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608330">
                        <a:lnSpc>
                          <a:spcPct val="100000"/>
                        </a:lnSpc>
                        <a:spcBef>
                          <a:spcPts val="455"/>
                        </a:spcBef>
                      </a:pPr>
                      <a:r>
                        <a:rPr sz="1550" b="1" spc="-10" dirty="0">
                          <a:solidFill>
                            <a:srgbClr val="FFFFFF"/>
                          </a:solidFill>
                          <a:latin typeface="Times New Roman"/>
                          <a:cs typeface="Times New Roman"/>
                        </a:rPr>
                        <a:t>METHODOLOGY</a:t>
                      </a:r>
                      <a:endParaRPr sz="1550">
                        <a:latin typeface="Times New Roman"/>
                        <a:cs typeface="Times New Roman"/>
                      </a:endParaRPr>
                    </a:p>
                  </a:txBody>
                  <a:tcPr marL="0" marR="0" marT="5778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tc>
                  <a:txBody>
                    <a:bodyPr/>
                    <a:lstStyle/>
                    <a:p>
                      <a:pPr marL="403225" marR="218440" indent="-32384">
                        <a:lnSpc>
                          <a:spcPct val="109000"/>
                        </a:lnSpc>
                        <a:spcBef>
                          <a:spcPts val="740"/>
                        </a:spcBef>
                      </a:pPr>
                      <a:r>
                        <a:rPr sz="1550" b="1" dirty="0">
                          <a:solidFill>
                            <a:srgbClr val="FFFFFF"/>
                          </a:solidFill>
                          <a:latin typeface="Times New Roman"/>
                          <a:cs typeface="Times New Roman"/>
                        </a:rPr>
                        <a:t>PROS</a:t>
                      </a:r>
                      <a:r>
                        <a:rPr sz="1550" b="1" spc="95" dirty="0">
                          <a:solidFill>
                            <a:srgbClr val="FFFFFF"/>
                          </a:solidFill>
                          <a:latin typeface="Times New Roman"/>
                          <a:cs typeface="Times New Roman"/>
                        </a:rPr>
                        <a:t> </a:t>
                      </a:r>
                      <a:r>
                        <a:rPr sz="1550" b="1" spc="-50" dirty="0">
                          <a:solidFill>
                            <a:srgbClr val="FFFFFF"/>
                          </a:solidFill>
                          <a:latin typeface="Times New Roman"/>
                          <a:cs typeface="Times New Roman"/>
                        </a:rPr>
                        <a:t>&amp; </a:t>
                      </a:r>
                      <a:r>
                        <a:rPr sz="1550" b="1" spc="-20" dirty="0">
                          <a:solidFill>
                            <a:srgbClr val="FFFFFF"/>
                          </a:solidFill>
                          <a:latin typeface="Times New Roman"/>
                          <a:cs typeface="Times New Roman"/>
                        </a:rPr>
                        <a:t>CONS</a:t>
                      </a:r>
                      <a:endParaRPr sz="1550">
                        <a:latin typeface="Times New Roman"/>
                        <a:cs typeface="Times New Roman"/>
                      </a:endParaRPr>
                    </a:p>
                  </a:txBody>
                  <a:tcPr marL="0" marR="0" marT="939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AC84C5"/>
                    </a:solidFill>
                  </a:tcPr>
                </a:tc>
                <a:extLst>
                  <a:ext uri="{0D108BD9-81ED-4DB2-BD59-A6C34878D82A}">
                    <a16:rowId xmlns:a16="http://schemas.microsoft.com/office/drawing/2014/main" val="10000"/>
                  </a:ext>
                </a:extLst>
              </a:tr>
              <a:tr h="2428461">
                <a:tc>
                  <a:txBody>
                    <a:bodyPr/>
                    <a:lstStyle/>
                    <a:p>
                      <a:pPr marL="91440">
                        <a:lnSpc>
                          <a:spcPct val="100000"/>
                        </a:lnSpc>
                        <a:spcBef>
                          <a:spcPts val="309"/>
                        </a:spcBef>
                      </a:pPr>
                      <a:r>
                        <a:rPr sz="1800" spc="-50" dirty="0">
                          <a:latin typeface="Times New Roman"/>
                          <a:cs typeface="Times New Roman"/>
                        </a:rPr>
                        <a:t>5</a:t>
                      </a:r>
                      <a:endParaRPr sz="1800">
                        <a:latin typeface="Times New Roman"/>
                        <a:cs typeface="Times New Roman"/>
                      </a:endParaRPr>
                    </a:p>
                  </a:txBody>
                  <a:tcPr marL="0" marR="0" marT="3936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r>
                        <a:rPr lang="en-US" sz="1550" b="0" dirty="0">
                          <a:latin typeface="Times New Roman" panose="02020603050405020304" pitchFamily="18" charset="0"/>
                          <a:cs typeface="Times New Roman" panose="02020603050405020304" pitchFamily="18" charset="0"/>
                        </a:rPr>
                        <a:t>   Emotion Detection in Children with       Autism Spectrum Disorder Leveraging EEG Signals and Companion Bots for Enhanced Interaction</a:t>
                      </a:r>
                    </a:p>
                    <a:p>
                      <a:endParaRPr lang="en-US" sz="1550" b="0" dirty="0">
                        <a:latin typeface="Times New Roman" panose="02020603050405020304" pitchFamily="18" charset="0"/>
                        <a:cs typeface="Times New Roman" panose="02020603050405020304" pitchFamily="18" charset="0"/>
                      </a:endParaRPr>
                    </a:p>
                    <a:p>
                      <a:r>
                        <a:rPr lang="en-US" sz="1550" b="0" dirty="0">
                          <a:latin typeface="Times New Roman" panose="02020603050405020304" pitchFamily="18" charset="0"/>
                          <a:cs typeface="Times New Roman" panose="02020603050405020304" pitchFamily="18" charset="0"/>
                        </a:rPr>
                        <a:t>   Authors: Fredj Ahmed, Gurram Srinivasa, Danie John, Shajin Prince, Bini D.</a:t>
                      </a:r>
                    </a:p>
                    <a:p>
                      <a:endParaRPr lang="en-US" dirty="0"/>
                    </a:p>
                    <a:p>
                      <a:pPr marL="92075" marR="105410">
                        <a:lnSpc>
                          <a:spcPct val="99800"/>
                        </a:lnSpc>
                        <a:spcBef>
                          <a:spcPts val="335"/>
                        </a:spcBef>
                      </a:pPr>
                      <a:endParaRPr sz="1400" dirty="0">
                        <a:latin typeface="Times New Roman"/>
                        <a:cs typeface="Times New Roman"/>
                      </a:endParaRPr>
                    </a:p>
                  </a:txBody>
                  <a:tcPr marL="0" marR="0" marT="4254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94615" marR="255904">
                        <a:lnSpc>
                          <a:spcPts val="1650"/>
                        </a:lnSpc>
                        <a:spcBef>
                          <a:spcPts val="414"/>
                        </a:spcBef>
                      </a:pPr>
                      <a:r>
                        <a:rPr lang="en-IN" sz="1250" dirty="0">
                          <a:latin typeface="Times New Roman" panose="02020603050405020304" pitchFamily="18" charset="0"/>
                          <a:cs typeface="Times New Roman" panose="02020603050405020304" pitchFamily="18" charset="0"/>
                        </a:rPr>
                        <a:t> </a:t>
                      </a:r>
                      <a:r>
                        <a:rPr lang="en-US" sz="1250" dirty="0">
                          <a:latin typeface="Times New Roman" panose="02020603050405020304" pitchFamily="18" charset="0"/>
                          <a:cs typeface="Times New Roman" panose="02020603050405020304" pitchFamily="18" charset="0"/>
                        </a:rPr>
                        <a:t>IET  CONFERENCE  PROCEEDINGS</a:t>
                      </a:r>
                      <a:endParaRPr sz="1250" dirty="0">
                        <a:latin typeface="Times New Roman" panose="02020603050405020304" pitchFamily="18" charset="0"/>
                        <a:cs typeface="Times New Roman" panose="02020603050405020304" pitchFamily="18" charset="0"/>
                      </a:endParaRPr>
                    </a:p>
                  </a:txBody>
                  <a:tcPr marL="0" marR="0" marT="5270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95885">
                        <a:lnSpc>
                          <a:spcPct val="100000"/>
                        </a:lnSpc>
                        <a:spcBef>
                          <a:spcPts val="309"/>
                        </a:spcBef>
                      </a:pPr>
                      <a:r>
                        <a:rPr lang="en-IN" sz="1800" dirty="0">
                          <a:latin typeface="Times New Roman"/>
                          <a:cs typeface="Times New Roman"/>
                        </a:rPr>
                        <a:t>         2024</a:t>
                      </a:r>
                      <a:endParaRPr sz="1800" dirty="0">
                        <a:latin typeface="Times New Roman"/>
                        <a:cs typeface="Times New Roman"/>
                      </a:endParaRPr>
                    </a:p>
                  </a:txBody>
                  <a:tcPr marL="0" marR="0" marT="3936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96520" marR="86360" lvl="0" indent="0" defTabSz="914400" eaLnBrk="1" fontAlgn="auto" latinLnBrk="0" hangingPunct="1">
                        <a:lnSpc>
                          <a:spcPct val="100800"/>
                        </a:lnSpc>
                        <a:spcBef>
                          <a:spcPts val="295"/>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This paper explores a multimodal approach combining EEG signals and facial expressions to detect emotions in children with ASD. The system employs machine learning algorithms and integrates companion robots to facilitate improved social interactions.</a:t>
                      </a:r>
                    </a:p>
                    <a:p>
                      <a:pPr marL="96520" marR="86360">
                        <a:lnSpc>
                          <a:spcPct val="100800"/>
                        </a:lnSpc>
                        <a:spcBef>
                          <a:spcPts val="295"/>
                        </a:spcBef>
                      </a:pPr>
                      <a:endParaRPr sz="1200" dirty="0">
                        <a:latin typeface="Times New Roman"/>
                        <a:cs typeface="Times New Roman"/>
                      </a:endParaRPr>
                    </a:p>
                  </a:txBody>
                  <a:tcPr marL="0" marR="0" marT="3746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tc>
                  <a:txBody>
                    <a:bodyPr/>
                    <a:lstStyle/>
                    <a:p>
                      <a:pPr marL="99060">
                        <a:lnSpc>
                          <a:spcPct val="100000"/>
                        </a:lnSpc>
                        <a:spcBef>
                          <a:spcPts val="309"/>
                        </a:spcBef>
                      </a:pPr>
                      <a:endParaRPr lang="en-IN" sz="1200" dirty="0">
                        <a:latin typeface="Times New Roman"/>
                        <a:cs typeface="Times New Roman"/>
                      </a:endParaRPr>
                    </a:p>
                    <a:p>
                      <a:pPr marL="99060">
                        <a:lnSpc>
                          <a:spcPct val="100000"/>
                        </a:lnSpc>
                        <a:spcBef>
                          <a:spcPts val="309"/>
                        </a:spcBef>
                      </a:pPr>
                      <a:endParaRPr sz="1200" dirty="0">
                        <a:latin typeface="Times New Roman"/>
                        <a:cs typeface="Times New Roman"/>
                      </a:endParaRPr>
                    </a:p>
                  </a:txBody>
                  <a:tcPr marL="0" marR="0" marT="3936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7CC"/>
                    </a:solidFill>
                  </a:tcPr>
                </a:tc>
                <a:extLst>
                  <a:ext uri="{0D108BD9-81ED-4DB2-BD59-A6C34878D82A}">
                    <a16:rowId xmlns:a16="http://schemas.microsoft.com/office/drawing/2014/main" val="10001"/>
                  </a:ext>
                </a:extLst>
              </a:tr>
              <a:tr h="2367608">
                <a:tc>
                  <a:txBody>
                    <a:bodyPr/>
                    <a:lstStyle/>
                    <a:p>
                      <a:pPr marL="91440">
                        <a:lnSpc>
                          <a:spcPct val="100000"/>
                        </a:lnSpc>
                        <a:spcBef>
                          <a:spcPts val="330"/>
                        </a:spcBef>
                      </a:pPr>
                      <a:r>
                        <a:rPr sz="1800" spc="-50" dirty="0">
                          <a:latin typeface="Times New Roman"/>
                          <a:cs typeface="Times New Roman"/>
                        </a:rPr>
                        <a:t>6</a:t>
                      </a:r>
                      <a:endParaRPr sz="1800">
                        <a:latin typeface="Times New Roman"/>
                        <a:cs typeface="Times New Roman"/>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a:buNone/>
                      </a:pPr>
                      <a:r>
                        <a:rPr lang="en-US" sz="1550" b="0" dirty="0">
                          <a:latin typeface="Times New Roman" panose="02020603050405020304" pitchFamily="18" charset="0"/>
                          <a:cs typeface="Times New Roman" panose="02020603050405020304" pitchFamily="18" charset="0"/>
                        </a:rPr>
                        <a:t>    Blink Detection Using 3D Convolutional Neural Architectures and Analysis of Accumulated Frame Predictions</a:t>
                      </a:r>
                    </a:p>
                    <a:p>
                      <a:pPr>
                        <a:buFont typeface="Arial" panose="020B0604020202020204" pitchFamily="34" charset="0"/>
                        <a:buNone/>
                      </a:pPr>
                      <a:endParaRPr lang="en-US" sz="1550" b="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550" b="0" dirty="0">
                          <a:latin typeface="Times New Roman" panose="02020603050405020304" pitchFamily="18" charset="0"/>
                          <a:cs typeface="Times New Roman" panose="02020603050405020304" pitchFamily="18" charset="0"/>
                        </a:rPr>
                        <a:t>  Authors: George  Nousias, Konstantinos K. Delibasis, Georgios Labiris</a:t>
                      </a:r>
                    </a:p>
                    <a:p>
                      <a:pPr marL="92075" marR="204470">
                        <a:lnSpc>
                          <a:spcPct val="114700"/>
                        </a:lnSpc>
                        <a:spcBef>
                          <a:spcPts val="270"/>
                        </a:spcBef>
                      </a:pPr>
                      <a:endParaRPr sz="1200" dirty="0">
                        <a:latin typeface="Times New Roman"/>
                        <a:cs typeface="Times New Roman"/>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94615" marR="78740" lvl="0" indent="0" defTabSz="914400" eaLnBrk="1" fontAlgn="auto" latinLnBrk="0" hangingPunct="1">
                        <a:lnSpc>
                          <a:spcPts val="1650"/>
                        </a:lnSpc>
                        <a:spcBef>
                          <a:spcPts val="434"/>
                        </a:spcBef>
                        <a:spcAft>
                          <a:spcPts val="0"/>
                        </a:spcAft>
                        <a:buClrTx/>
                        <a:buSzTx/>
                        <a:buFontTx/>
                        <a:buNone/>
                        <a:tabLst>
                          <a:tab pos="880744" algn="l"/>
                        </a:tabLst>
                        <a:defRPr/>
                      </a:pPr>
                      <a:r>
                        <a:rPr lang="en-US" sz="1250" dirty="0">
                          <a:latin typeface="Times New Roman" panose="02020603050405020304" pitchFamily="18" charset="0"/>
                          <a:cs typeface="Times New Roman" panose="02020603050405020304" pitchFamily="18" charset="0"/>
                        </a:rPr>
                        <a:t>SCIENTIFIC REPORTS</a:t>
                      </a:r>
                    </a:p>
                    <a:p>
                      <a:pPr marL="94615" marR="78740">
                        <a:lnSpc>
                          <a:spcPts val="1650"/>
                        </a:lnSpc>
                        <a:spcBef>
                          <a:spcPts val="434"/>
                        </a:spcBef>
                        <a:tabLst>
                          <a:tab pos="880744" algn="l"/>
                        </a:tabLst>
                      </a:pPr>
                      <a:endParaRPr sz="1400" dirty="0">
                        <a:latin typeface="Times New Roman"/>
                        <a:cs typeface="Times New Roman"/>
                      </a:endParaRPr>
                    </a:p>
                  </a:txBody>
                  <a:tcPr marL="0" marR="0" marT="552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95885">
                        <a:lnSpc>
                          <a:spcPct val="100000"/>
                        </a:lnSpc>
                        <a:spcBef>
                          <a:spcPts val="355"/>
                        </a:spcBef>
                      </a:pPr>
                      <a:r>
                        <a:rPr lang="en-IN" sz="1400" dirty="0">
                          <a:latin typeface="Times New Roman"/>
                          <a:cs typeface="Times New Roman"/>
                        </a:rPr>
                        <a:t>           </a:t>
                      </a:r>
                      <a:r>
                        <a:rPr lang="en-IN" sz="1800" dirty="0">
                          <a:latin typeface="Times New Roman"/>
                          <a:cs typeface="Times New Roman"/>
                        </a:rPr>
                        <a:t>2025</a:t>
                      </a:r>
                      <a:endParaRPr sz="1800" dirty="0">
                        <a:latin typeface="Times New Roman"/>
                        <a:cs typeface="Times New Roman"/>
                      </a:endParaRPr>
                    </a:p>
                  </a:txBody>
                  <a:tcPr marL="0" marR="0" marT="4508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96520" marR="139700" lvl="0" indent="0" defTabSz="914400" eaLnBrk="1" fontAlgn="auto" latinLnBrk="0" hangingPunct="1">
                        <a:lnSpc>
                          <a:spcPct val="100099"/>
                        </a:lnSpc>
                        <a:spcBef>
                          <a:spcPts val="33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This study proposes deep learning architectures utilizing 3D convolutional neural networks (CNNs) to detect blinks in video sequences. The approach involves training an eye detector to extract eye regions from each video frame, organizing these as three-dimensional inputs over a 300 ms time span.</a:t>
                      </a:r>
                    </a:p>
                    <a:p>
                      <a:pPr marL="96520" marR="139700">
                        <a:lnSpc>
                          <a:spcPct val="100099"/>
                        </a:lnSpc>
                        <a:spcBef>
                          <a:spcPts val="330"/>
                        </a:spcBef>
                      </a:pPr>
                      <a:endParaRPr sz="1200" dirty="0">
                        <a:latin typeface="Times New Roman"/>
                        <a:cs typeface="Times New Roman"/>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tc>
                  <a:txBody>
                    <a:bodyPr/>
                    <a:lstStyle/>
                    <a:p>
                      <a:pPr marL="99060">
                        <a:lnSpc>
                          <a:spcPct val="100000"/>
                        </a:lnSpc>
                        <a:spcBef>
                          <a:spcPts val="330"/>
                        </a:spcBef>
                      </a:pPr>
                      <a:r>
                        <a:rPr lang="en-IN" sz="1200" dirty="0">
                          <a:latin typeface="Times New Roman"/>
                          <a:cs typeface="Times New Roman"/>
                        </a:rPr>
                        <a:t>Pros:</a:t>
                      </a: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7"/>
                    </a:solidFill>
                  </a:tcPr>
                </a:tc>
                <a:extLst>
                  <a:ext uri="{0D108BD9-81ED-4DB2-BD59-A6C34878D82A}">
                    <a16:rowId xmlns:a16="http://schemas.microsoft.com/office/drawing/2014/main" val="10002"/>
                  </a:ext>
                </a:extLst>
              </a:tr>
            </a:tbl>
          </a:graphicData>
        </a:graphic>
      </p:graphicFrame>
      <p:sp>
        <p:nvSpPr>
          <p:cNvPr id="5" name="TextBox 4">
            <a:extLst>
              <a:ext uri="{FF2B5EF4-FFF2-40B4-BE49-F238E27FC236}">
                <a16:creationId xmlns:a16="http://schemas.microsoft.com/office/drawing/2014/main" id="{2FA400AE-333E-DDA7-5EDA-28E0588CE8C7}"/>
              </a:ext>
            </a:extLst>
          </p:cNvPr>
          <p:cNvSpPr txBox="1"/>
          <p:nvPr/>
        </p:nvSpPr>
        <p:spPr>
          <a:xfrm>
            <a:off x="9832694" y="1752600"/>
            <a:ext cx="1791332" cy="2354491"/>
          </a:xfrm>
          <a:prstGeom prst="rect">
            <a:avLst/>
          </a:prstGeom>
          <a:noFill/>
        </p:spPr>
        <p:txBody>
          <a:bodyPr wrap="square" rtlCol="0">
            <a:spAutoFit/>
          </a:bodyPr>
          <a:lstStyle/>
          <a:p>
            <a:pPr marL="457200" lvl="1"/>
            <a:endParaRPr lang="en-US" sz="1050" dirty="0">
              <a:latin typeface="Times New Roman" panose="02020603050405020304" pitchFamily="18" charset="0"/>
              <a:cs typeface="Times New Roman" panose="02020603050405020304" pitchFamily="18" charset="0"/>
            </a:endParaRPr>
          </a:p>
          <a:p>
            <a:pPr marL="457200" lvl="1"/>
            <a:r>
              <a:rPr lang="en-US" sz="1050" dirty="0">
                <a:latin typeface="Times New Roman" panose="02020603050405020304" pitchFamily="18" charset="0"/>
                <a:cs typeface="Times New Roman" panose="02020603050405020304" pitchFamily="18" charset="0"/>
              </a:rPr>
              <a:t>1.Multimodal data enhances emotion detection accuracy.</a:t>
            </a:r>
          </a:p>
          <a:p>
            <a:pPr marL="457200" lvl="1"/>
            <a:r>
              <a:rPr lang="en-US" sz="1050" dirty="0">
                <a:latin typeface="Times New Roman" panose="02020603050405020304" pitchFamily="18" charset="0"/>
                <a:cs typeface="Times New Roman" panose="02020603050405020304" pitchFamily="18" charset="0"/>
              </a:rPr>
              <a:t>2.Integration with companion bots offers interactive support.</a:t>
            </a:r>
          </a:p>
          <a:p>
            <a:pPr marL="457200" lvl="1"/>
            <a:r>
              <a:rPr lang="en-US" sz="1050" dirty="0">
                <a:latin typeface="Times New Roman" panose="02020603050405020304" pitchFamily="18" charset="0"/>
                <a:cs typeface="Times New Roman" panose="02020603050405020304" pitchFamily="18" charset="0"/>
              </a:rPr>
              <a:t>Cons:</a:t>
            </a:r>
          </a:p>
          <a:p>
            <a:pPr marL="457200" lvl="1"/>
            <a:r>
              <a:rPr lang="en-US" sz="1050" dirty="0"/>
              <a:t>1.EEG data collection can be intrusive and may cause discomfort.</a:t>
            </a:r>
          </a:p>
          <a:p>
            <a:pPr marL="457200" lvl="1"/>
            <a:endParaRPr lang="en-US" sz="105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31262D-8997-1F59-D8D9-7756EED34ECB}"/>
              </a:ext>
            </a:extLst>
          </p:cNvPr>
          <p:cNvSpPr txBox="1"/>
          <p:nvPr/>
        </p:nvSpPr>
        <p:spPr>
          <a:xfrm>
            <a:off x="10382566" y="1752600"/>
            <a:ext cx="762000" cy="253916"/>
          </a:xfrm>
          <a:prstGeom prst="rect">
            <a:avLst/>
          </a:prstGeom>
          <a:noFill/>
        </p:spPr>
        <p:txBody>
          <a:bodyPr wrap="square" rtlCol="0">
            <a:spAutoFit/>
          </a:bodyPr>
          <a:lstStyle/>
          <a:p>
            <a:r>
              <a:rPr lang="en-IN" sz="1050" dirty="0"/>
              <a:t>Pros:</a:t>
            </a:r>
          </a:p>
        </p:txBody>
      </p:sp>
      <p:sp>
        <p:nvSpPr>
          <p:cNvPr id="9" name="TextBox 8">
            <a:extLst>
              <a:ext uri="{FF2B5EF4-FFF2-40B4-BE49-F238E27FC236}">
                <a16:creationId xmlns:a16="http://schemas.microsoft.com/office/drawing/2014/main" id="{B2F7DF1D-9128-62B2-7073-D28E78E4DF6C}"/>
              </a:ext>
            </a:extLst>
          </p:cNvPr>
          <p:cNvSpPr txBox="1"/>
          <p:nvPr/>
        </p:nvSpPr>
        <p:spPr>
          <a:xfrm>
            <a:off x="9832694" y="4343400"/>
            <a:ext cx="1791332" cy="2354491"/>
          </a:xfrm>
          <a:prstGeom prst="rect">
            <a:avLst/>
          </a:prstGeom>
          <a:noFill/>
        </p:spPr>
        <p:txBody>
          <a:bodyPr wrap="square" rtlCol="0">
            <a:spAutoFit/>
          </a:bodyPr>
          <a:lstStyle/>
          <a:p>
            <a:pPr marL="457200" lvl="1"/>
            <a:r>
              <a:rPr lang="en-US" sz="1050" dirty="0">
                <a:latin typeface="Times New Roman" panose="02020603050405020304" pitchFamily="18" charset="0"/>
                <a:cs typeface="Times New Roman" panose="02020603050405020304" pitchFamily="18" charset="0"/>
              </a:rPr>
              <a:t> 1.High accuracy in blink detection due to temporal analysis.</a:t>
            </a:r>
          </a:p>
          <a:p>
            <a:pPr marL="457200" lvl="1"/>
            <a:r>
              <a:rPr lang="en-US" sz="1050" dirty="0">
                <a:latin typeface="Times New Roman" panose="02020603050405020304" pitchFamily="18" charset="0"/>
                <a:cs typeface="Times New Roman" panose="02020603050405020304" pitchFamily="18" charset="0"/>
              </a:rPr>
              <a:t>2.Suitable for real-time applications in assistive technologies</a:t>
            </a:r>
          </a:p>
          <a:p>
            <a:pPr marL="457200" lvl="1"/>
            <a:r>
              <a:rPr lang="en-US" sz="1050" dirty="0">
                <a:latin typeface="Times New Roman" panose="02020603050405020304" pitchFamily="18" charset="0"/>
                <a:cs typeface="Times New Roman" panose="02020603050405020304" pitchFamily="18" charset="0"/>
              </a:rPr>
              <a:t>Cons:</a:t>
            </a:r>
          </a:p>
          <a:p>
            <a:pPr marL="457200" lvl="1"/>
            <a:r>
              <a:rPr lang="en-US" sz="1050" dirty="0">
                <a:latin typeface="Times New Roman" panose="02020603050405020304" pitchFamily="18" charset="0"/>
                <a:cs typeface="Times New Roman" panose="02020603050405020304" pitchFamily="18" charset="0"/>
              </a:rPr>
              <a:t>Requires high-frame-rate video input, which may not be feasible in all settings.</a:t>
            </a:r>
          </a:p>
          <a:p>
            <a:pPr marL="457200" lvl="1"/>
            <a:endParaRPr lang="en-IN"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7730" y="592836"/>
            <a:ext cx="4723130" cy="632460"/>
          </a:xfrm>
          <a:prstGeom prst="rect">
            <a:avLst/>
          </a:prstGeom>
        </p:spPr>
        <p:txBody>
          <a:bodyPr vert="horz" wrap="square" lIns="0" tIns="16510" rIns="0" bIns="0" rtlCol="0">
            <a:spAutoFit/>
          </a:bodyPr>
          <a:lstStyle/>
          <a:p>
            <a:pPr marL="12700">
              <a:lnSpc>
                <a:spcPct val="100000"/>
              </a:lnSpc>
              <a:spcBef>
                <a:spcPts val="130"/>
              </a:spcBef>
            </a:pPr>
            <a:r>
              <a:rPr sz="3950" dirty="0"/>
              <a:t>EXISTING</a:t>
            </a:r>
            <a:r>
              <a:rPr sz="3950" spc="75" dirty="0"/>
              <a:t> </a:t>
            </a:r>
            <a:r>
              <a:rPr sz="3950" spc="-10" dirty="0"/>
              <a:t>SYSTEM</a:t>
            </a:r>
            <a:endParaRPr sz="3950"/>
          </a:p>
        </p:txBody>
      </p:sp>
      <p:sp>
        <p:nvSpPr>
          <p:cNvPr id="6" name="TextBox 5">
            <a:extLst>
              <a:ext uri="{FF2B5EF4-FFF2-40B4-BE49-F238E27FC236}">
                <a16:creationId xmlns:a16="http://schemas.microsoft.com/office/drawing/2014/main" id="{9AFDFC08-3E24-49B0-6E5F-B72B202486E8}"/>
              </a:ext>
            </a:extLst>
          </p:cNvPr>
          <p:cNvSpPr txBox="1"/>
          <p:nvPr/>
        </p:nvSpPr>
        <p:spPr>
          <a:xfrm>
            <a:off x="887730" y="1295400"/>
            <a:ext cx="10542270" cy="4154984"/>
          </a:xfrm>
          <a:prstGeom prst="rect">
            <a:avLst/>
          </a:prstGeom>
          <a:noFill/>
        </p:spPr>
        <p:txBody>
          <a:bodyPr wrap="square" rtlCol="0">
            <a:spAutoFit/>
          </a:bodyPr>
          <a:lstStyle/>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Existing systems for AI-driven blink and facial emotion detection for paralysis patients focus on enhancing communication and interaction for individuals with limited mobility. Blink detection systems, using computer vision and machine learning algorithms, monitor eyelid movements to track blinks, offering a non-invasive method for patients to signal attention or intent.</a:t>
            </a:r>
          </a:p>
          <a:p>
            <a:pPr marL="342900" indent="-342900"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These systems often rely on facial landmark detection or infrared sensors to detect blinks in various lighting conditions. </a:t>
            </a:r>
          </a:p>
          <a:p>
            <a:pPr algn="just"/>
            <a:r>
              <a:rPr lang="en-US" sz="22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    Assistive technologies integrate blink detection with communication tools, enabling patients to select words or phrases on a screen by blinking, or generating speech based on detected emotions.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7862" y="642619"/>
            <a:ext cx="4705985" cy="632460"/>
          </a:xfrm>
          <a:prstGeom prst="rect">
            <a:avLst/>
          </a:prstGeom>
        </p:spPr>
        <p:txBody>
          <a:bodyPr vert="horz" wrap="square" lIns="0" tIns="16510" rIns="0" bIns="0" rtlCol="0">
            <a:spAutoFit/>
          </a:bodyPr>
          <a:lstStyle/>
          <a:p>
            <a:pPr marL="12700">
              <a:lnSpc>
                <a:spcPct val="100000"/>
              </a:lnSpc>
              <a:spcBef>
                <a:spcPts val="130"/>
              </a:spcBef>
            </a:pPr>
            <a:r>
              <a:rPr sz="3950" dirty="0"/>
              <a:t>PROBLEMS</a:t>
            </a:r>
            <a:r>
              <a:rPr sz="3950" spc="50" dirty="0"/>
              <a:t> </a:t>
            </a:r>
            <a:r>
              <a:rPr sz="3950" spc="-10" dirty="0"/>
              <a:t>FACED</a:t>
            </a:r>
            <a:endParaRPr sz="3950"/>
          </a:p>
        </p:txBody>
      </p:sp>
      <p:sp>
        <p:nvSpPr>
          <p:cNvPr id="5" name="TextBox 4">
            <a:extLst>
              <a:ext uri="{FF2B5EF4-FFF2-40B4-BE49-F238E27FC236}">
                <a16:creationId xmlns:a16="http://schemas.microsoft.com/office/drawing/2014/main" id="{7F369DD7-EC87-E741-05FC-D9FA4ACC1304}"/>
              </a:ext>
            </a:extLst>
          </p:cNvPr>
          <p:cNvSpPr txBox="1"/>
          <p:nvPr/>
        </p:nvSpPr>
        <p:spPr>
          <a:xfrm>
            <a:off x="533400" y="1524000"/>
            <a:ext cx="10134600" cy="4678204"/>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of Blink Detection</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Facial Expression Range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 Challenges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Integration with Other Assistive Technologies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IN" sz="2800" dirty="0">
                <a:latin typeface="Times New Roman" panose="02020603050405020304" pitchFamily="18" charset="0"/>
                <a:cs typeface="Times New Roman" panose="02020603050405020304" pitchFamily="18" charset="0"/>
              </a:rPr>
              <a:t>Dependence on Controlled Environments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Complex Setup and Maintenance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and Security Concerns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Customization</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 and Accessibility</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Fatigue</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3384" rIns="0" bIns="0" rtlCol="0">
            <a:spAutoFit/>
          </a:bodyPr>
          <a:lstStyle/>
          <a:p>
            <a:pPr marL="503555">
              <a:lnSpc>
                <a:spcPct val="100000"/>
              </a:lnSpc>
              <a:spcBef>
                <a:spcPts val="130"/>
              </a:spcBef>
            </a:pPr>
            <a:r>
              <a:rPr sz="3950" dirty="0"/>
              <a:t>PROPOSED</a:t>
            </a:r>
            <a:r>
              <a:rPr sz="3950" spc="110" dirty="0"/>
              <a:t> </a:t>
            </a:r>
            <a:r>
              <a:rPr sz="3950" spc="-10" dirty="0"/>
              <a:t>SYSTEM</a:t>
            </a:r>
            <a:endParaRPr sz="3950"/>
          </a:p>
        </p:txBody>
      </p:sp>
      <p:sp>
        <p:nvSpPr>
          <p:cNvPr id="3" name="object 3"/>
          <p:cNvSpPr txBox="1"/>
          <p:nvPr/>
        </p:nvSpPr>
        <p:spPr>
          <a:xfrm>
            <a:off x="685801" y="1143000"/>
            <a:ext cx="10775632" cy="5304657"/>
          </a:xfrm>
          <a:prstGeom prst="rect">
            <a:avLst/>
          </a:prstGeom>
        </p:spPr>
        <p:txBody>
          <a:bodyPr vert="horz" wrap="square" lIns="0" tIns="33655" rIns="0" bIns="0" rtlCol="0">
            <a:spAutoFit/>
          </a:bodyPr>
          <a:lstStyle/>
          <a:p>
            <a:pPr marL="354965" marR="10795" indent="-342900" algn="just">
              <a:lnSpc>
                <a:spcPts val="2700"/>
              </a:lnSpc>
              <a:spcBef>
                <a:spcPts val="265"/>
              </a:spcBef>
              <a:buFont typeface="Arial" panose="020B0604020202020204" pitchFamily="34" charset="0"/>
              <a:buChar char="•"/>
              <a:tabLst>
                <a:tab pos="920115" algn="l"/>
                <a:tab pos="2160270" algn="l"/>
                <a:tab pos="3140710" algn="l"/>
                <a:tab pos="4526915" algn="l"/>
                <a:tab pos="4824095" algn="l"/>
                <a:tab pos="5641340" algn="l"/>
                <a:tab pos="6880859" algn="l"/>
                <a:tab pos="7275830" algn="l"/>
                <a:tab pos="8353425" algn="l"/>
                <a:tab pos="9478645" algn="l"/>
              </a:tabLst>
            </a:pPr>
            <a:endParaRPr lang="en-US" sz="2400" dirty="0">
              <a:latin typeface="Times New Roman" panose="02020603050405020304" pitchFamily="18" charset="0"/>
              <a:cs typeface="Times New Roman" panose="02020603050405020304" pitchFamily="18" charset="0"/>
            </a:endParaRPr>
          </a:p>
          <a:p>
            <a:pPr marL="354965" marR="10795" indent="-342900" algn="just">
              <a:lnSpc>
                <a:spcPts val="2700"/>
              </a:lnSpc>
              <a:spcBef>
                <a:spcPts val="265"/>
              </a:spcBef>
              <a:buFont typeface="Arial" panose="020B0604020202020204" pitchFamily="34" charset="0"/>
              <a:buChar char="•"/>
              <a:tabLst>
                <a:tab pos="920115" algn="l"/>
                <a:tab pos="2160270" algn="l"/>
                <a:tab pos="3140710" algn="l"/>
                <a:tab pos="4526915" algn="l"/>
                <a:tab pos="4824095" algn="l"/>
                <a:tab pos="5641340" algn="l"/>
                <a:tab pos="6880859" algn="l"/>
                <a:tab pos="7275830" algn="l"/>
                <a:tab pos="8353425" algn="l"/>
                <a:tab pos="9478645" algn="l"/>
              </a:tabLst>
            </a:pPr>
            <a:r>
              <a:rPr lang="en-US" sz="2400" dirty="0">
                <a:latin typeface="Times New Roman" panose="02020603050405020304" pitchFamily="18" charset="0"/>
                <a:cs typeface="Times New Roman" panose="02020603050405020304" pitchFamily="18" charset="0"/>
              </a:rPr>
              <a:t>The proposed system for AI-driven blink and facial emotion detection for paralysis patients focuses on enhancing accuracy, adaptability, and user experience. It incorporates advanced deep learning models, such as CNNs or RNNs, to improve blink detection, even for patients with minimal or irregular eye movements, and integrates infrared sensors or eye-tracking devices for reliable performance in low-light conditions. </a:t>
            </a:r>
          </a:p>
          <a:p>
            <a:pPr marL="354965" marR="10795" indent="-342900" algn="just">
              <a:lnSpc>
                <a:spcPts val="2700"/>
              </a:lnSpc>
              <a:spcBef>
                <a:spcPts val="265"/>
              </a:spcBef>
              <a:buFont typeface="Arial" panose="020B0604020202020204" pitchFamily="34" charset="0"/>
              <a:buChar char="•"/>
              <a:tabLst>
                <a:tab pos="920115" algn="l"/>
                <a:tab pos="2160270" algn="l"/>
                <a:tab pos="3140710" algn="l"/>
                <a:tab pos="4526915" algn="l"/>
                <a:tab pos="4824095" algn="l"/>
                <a:tab pos="5641340" algn="l"/>
                <a:tab pos="6880859" algn="l"/>
                <a:tab pos="7275830" algn="l"/>
                <a:tab pos="8353425" algn="l"/>
                <a:tab pos="9478645" algn="l"/>
              </a:tabLst>
            </a:pPr>
            <a:r>
              <a:rPr lang="en-US" sz="2400" dirty="0">
                <a:latin typeface="Times New Roman" panose="02020603050405020304" pitchFamily="18" charset="0"/>
                <a:cs typeface="Times New Roman" panose="02020603050405020304" pitchFamily="18" charset="0"/>
              </a:rPr>
              <a:t>The facial emotion recognition system is designed to detect subtle facial expressions, especially for patients with partial facial paralysis, by combining multiple feature extraction techniques to ensure accurate emotion analysis. Real-time processing is achieved through edge devices like the ESP32 or Raspberry Pi, optimizing algorithms for low-power consumption without compromising speed. To address environmental challenges, the system adapts to varying lighting conditions and filters background noise, ensuring reliable performance in both controlled and uncontrolled environments. </a:t>
            </a:r>
            <a:endParaRPr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3587" y="527430"/>
            <a:ext cx="4229100" cy="632460"/>
          </a:xfrm>
          <a:prstGeom prst="rect">
            <a:avLst/>
          </a:prstGeom>
        </p:spPr>
        <p:txBody>
          <a:bodyPr vert="horz" wrap="square" lIns="0" tIns="16510" rIns="0" bIns="0" rtlCol="0">
            <a:spAutoFit/>
          </a:bodyPr>
          <a:lstStyle/>
          <a:p>
            <a:pPr marL="12700">
              <a:lnSpc>
                <a:spcPct val="100000"/>
              </a:lnSpc>
              <a:spcBef>
                <a:spcPts val="130"/>
              </a:spcBef>
            </a:pPr>
            <a:r>
              <a:rPr sz="3950" spc="-10" dirty="0"/>
              <a:t>METHODOLOGY</a:t>
            </a:r>
            <a:endParaRPr sz="3950"/>
          </a:p>
        </p:txBody>
      </p:sp>
      <p:sp>
        <p:nvSpPr>
          <p:cNvPr id="3" name="object 3"/>
          <p:cNvSpPr txBox="1"/>
          <p:nvPr/>
        </p:nvSpPr>
        <p:spPr>
          <a:xfrm>
            <a:off x="3957701" y="1481200"/>
            <a:ext cx="4029075" cy="312265"/>
          </a:xfrm>
          <a:prstGeom prst="rect">
            <a:avLst/>
          </a:prstGeom>
          <a:ln w="12700">
            <a:solidFill>
              <a:srgbClr val="000000"/>
            </a:solidFill>
          </a:ln>
        </p:spPr>
        <p:txBody>
          <a:bodyPr vert="horz" wrap="square" lIns="0" tIns="34925" rIns="0" bIns="0" rtlCol="0">
            <a:spAutoFit/>
          </a:bodyPr>
          <a:lstStyle/>
          <a:p>
            <a:pPr marL="150495">
              <a:lnSpc>
                <a:spcPct val="100000"/>
              </a:lnSpc>
              <a:spcBef>
                <a:spcPts val="275"/>
              </a:spcBef>
            </a:pPr>
            <a:r>
              <a:rPr lang="en-IN"/>
              <a:t>Data Collection and Preprocessing</a:t>
            </a:r>
            <a:endParaRPr sz="1800" dirty="0">
              <a:latin typeface="Times New Roman"/>
              <a:cs typeface="Times New Roman"/>
            </a:endParaRPr>
          </a:p>
        </p:txBody>
      </p:sp>
      <p:sp>
        <p:nvSpPr>
          <p:cNvPr id="4" name="object 4"/>
          <p:cNvSpPr txBox="1"/>
          <p:nvPr/>
        </p:nvSpPr>
        <p:spPr>
          <a:xfrm>
            <a:off x="3957701" y="2271776"/>
            <a:ext cx="4029075" cy="316112"/>
          </a:xfrm>
          <a:prstGeom prst="rect">
            <a:avLst/>
          </a:prstGeom>
          <a:ln w="12700">
            <a:solidFill>
              <a:srgbClr val="000000"/>
            </a:solidFill>
          </a:ln>
        </p:spPr>
        <p:txBody>
          <a:bodyPr vert="horz" wrap="square" lIns="0" tIns="38735" rIns="0" bIns="0" rtlCol="0">
            <a:spAutoFit/>
          </a:bodyPr>
          <a:lstStyle/>
          <a:p>
            <a:pPr marL="180340" algn="ctr">
              <a:lnSpc>
                <a:spcPct val="100000"/>
              </a:lnSpc>
              <a:spcBef>
                <a:spcPts val="305"/>
              </a:spcBef>
            </a:pPr>
            <a:r>
              <a:rPr lang="en-IN"/>
              <a:t>Model Training and Optimization</a:t>
            </a:r>
            <a:endParaRPr sz="1800" dirty="0">
              <a:latin typeface="Times New Roman"/>
              <a:cs typeface="Times New Roman"/>
            </a:endParaRPr>
          </a:p>
        </p:txBody>
      </p:sp>
      <p:sp>
        <p:nvSpPr>
          <p:cNvPr id="5" name="object 5"/>
          <p:cNvSpPr txBox="1"/>
          <p:nvPr/>
        </p:nvSpPr>
        <p:spPr>
          <a:xfrm>
            <a:off x="3879848" y="3121294"/>
            <a:ext cx="4349752" cy="313547"/>
          </a:xfrm>
          <a:prstGeom prst="rect">
            <a:avLst/>
          </a:prstGeom>
          <a:ln w="12700">
            <a:solidFill>
              <a:srgbClr val="000000"/>
            </a:solidFill>
          </a:ln>
        </p:spPr>
        <p:txBody>
          <a:bodyPr vert="horz" wrap="square" lIns="0" tIns="36195" rIns="0" bIns="0" rtlCol="0">
            <a:spAutoFit/>
          </a:bodyPr>
          <a:lstStyle/>
          <a:p>
            <a:pPr marL="212725">
              <a:lnSpc>
                <a:spcPct val="100000"/>
              </a:lnSpc>
              <a:spcBef>
                <a:spcPts val="285"/>
              </a:spcBef>
            </a:pPr>
            <a:r>
              <a:rPr lang="en-IN" dirty="0"/>
              <a:t>System Integration and Hardware Setup</a:t>
            </a:r>
            <a:endParaRPr sz="1800" dirty="0">
              <a:latin typeface="Times New Roman"/>
              <a:cs typeface="Times New Roman"/>
            </a:endParaRPr>
          </a:p>
        </p:txBody>
      </p:sp>
      <p:sp>
        <p:nvSpPr>
          <p:cNvPr id="6" name="object 6"/>
          <p:cNvSpPr txBox="1"/>
          <p:nvPr/>
        </p:nvSpPr>
        <p:spPr>
          <a:xfrm>
            <a:off x="4243451" y="4957826"/>
            <a:ext cx="3448050" cy="316752"/>
          </a:xfrm>
          <a:prstGeom prst="rect">
            <a:avLst/>
          </a:prstGeom>
          <a:ln w="12700">
            <a:solidFill>
              <a:srgbClr val="000000"/>
            </a:solidFill>
          </a:ln>
        </p:spPr>
        <p:txBody>
          <a:bodyPr vert="horz" wrap="square" lIns="0" tIns="39369" rIns="0" bIns="0" rtlCol="0">
            <a:spAutoFit/>
          </a:bodyPr>
          <a:lstStyle/>
          <a:p>
            <a:pPr marL="655955">
              <a:lnSpc>
                <a:spcPct val="100000"/>
              </a:lnSpc>
              <a:spcBef>
                <a:spcPts val="309"/>
              </a:spcBef>
            </a:pPr>
            <a:r>
              <a:rPr lang="en-IN" dirty="0"/>
              <a:t>Testing and Calibration</a:t>
            </a:r>
            <a:endParaRPr sz="1800" dirty="0">
              <a:latin typeface="Times New Roman"/>
              <a:cs typeface="Times New Roman"/>
            </a:endParaRPr>
          </a:p>
        </p:txBody>
      </p:sp>
      <p:sp>
        <p:nvSpPr>
          <p:cNvPr id="7" name="object 7"/>
          <p:cNvSpPr txBox="1"/>
          <p:nvPr/>
        </p:nvSpPr>
        <p:spPr>
          <a:xfrm>
            <a:off x="4157726" y="5824537"/>
            <a:ext cx="3638550" cy="314189"/>
          </a:xfrm>
          <a:prstGeom prst="rect">
            <a:avLst/>
          </a:prstGeom>
          <a:ln w="12700">
            <a:solidFill>
              <a:srgbClr val="000000"/>
            </a:solidFill>
          </a:ln>
        </p:spPr>
        <p:txBody>
          <a:bodyPr vert="horz" wrap="square" lIns="0" tIns="36830" rIns="0" bIns="0" rtlCol="0">
            <a:spAutoFit/>
          </a:bodyPr>
          <a:lstStyle/>
          <a:p>
            <a:pPr marL="378460">
              <a:lnSpc>
                <a:spcPct val="100000"/>
              </a:lnSpc>
              <a:spcBef>
                <a:spcPts val="290"/>
              </a:spcBef>
            </a:pPr>
            <a:r>
              <a:rPr lang="en-IN"/>
              <a:t>Deployment and Maintenance</a:t>
            </a:r>
            <a:endParaRPr sz="1800" dirty="0">
              <a:latin typeface="Times New Roman"/>
              <a:cs typeface="Times New Roman"/>
            </a:endParaRPr>
          </a:p>
        </p:txBody>
      </p:sp>
      <p:sp>
        <p:nvSpPr>
          <p:cNvPr id="8" name="object 8"/>
          <p:cNvSpPr txBox="1"/>
          <p:nvPr/>
        </p:nvSpPr>
        <p:spPr>
          <a:xfrm>
            <a:off x="3957701" y="3967226"/>
            <a:ext cx="4029075" cy="315471"/>
          </a:xfrm>
          <a:prstGeom prst="rect">
            <a:avLst/>
          </a:prstGeom>
          <a:ln w="12700">
            <a:solidFill>
              <a:srgbClr val="000000"/>
            </a:solidFill>
          </a:ln>
        </p:spPr>
        <p:txBody>
          <a:bodyPr vert="horz" wrap="square" lIns="0" tIns="38100" rIns="0" bIns="0" rtlCol="0">
            <a:spAutoFit/>
          </a:bodyPr>
          <a:lstStyle/>
          <a:p>
            <a:pPr marL="390525">
              <a:lnSpc>
                <a:spcPct val="100000"/>
              </a:lnSpc>
              <a:spcBef>
                <a:spcPts val="300"/>
              </a:spcBef>
            </a:pPr>
            <a:r>
              <a:rPr lang="en-US" dirty="0"/>
              <a:t>User Interface and Interaction</a:t>
            </a:r>
            <a:endParaRPr sz="1800" dirty="0">
              <a:latin typeface="Times New Roman"/>
              <a:cs typeface="Times New Roman"/>
            </a:endParaRPr>
          </a:p>
        </p:txBody>
      </p:sp>
      <p:sp>
        <p:nvSpPr>
          <p:cNvPr id="9" name="object 9"/>
          <p:cNvSpPr/>
          <p:nvPr/>
        </p:nvSpPr>
        <p:spPr>
          <a:xfrm>
            <a:off x="5909309" y="2001901"/>
            <a:ext cx="107314" cy="272415"/>
          </a:xfrm>
          <a:custGeom>
            <a:avLst/>
            <a:gdLst/>
            <a:ahLst/>
            <a:cxnLst/>
            <a:rect l="l" t="t" r="r" b="b"/>
            <a:pathLst>
              <a:path w="107314" h="272414">
                <a:moveTo>
                  <a:pt x="45540" y="227035"/>
                </a:moveTo>
                <a:lnTo>
                  <a:pt x="45465" y="258460"/>
                </a:lnTo>
                <a:lnTo>
                  <a:pt x="48603" y="263868"/>
                </a:lnTo>
                <a:lnTo>
                  <a:pt x="49022" y="264287"/>
                </a:lnTo>
                <a:lnTo>
                  <a:pt x="48846" y="264287"/>
                </a:lnTo>
                <a:lnTo>
                  <a:pt x="53339" y="272034"/>
                </a:lnTo>
                <a:lnTo>
                  <a:pt x="57891" y="264287"/>
                </a:lnTo>
                <a:lnTo>
                  <a:pt x="49022" y="264287"/>
                </a:lnTo>
                <a:lnTo>
                  <a:pt x="48763" y="264028"/>
                </a:lnTo>
                <a:lnTo>
                  <a:pt x="58043" y="264028"/>
                </a:lnTo>
                <a:lnTo>
                  <a:pt x="58203" y="263868"/>
                </a:lnTo>
                <a:lnTo>
                  <a:pt x="59981" y="260731"/>
                </a:lnTo>
                <a:lnTo>
                  <a:pt x="61315" y="258460"/>
                </a:lnTo>
                <a:lnTo>
                  <a:pt x="61362" y="252349"/>
                </a:lnTo>
                <a:lnTo>
                  <a:pt x="46481" y="252349"/>
                </a:lnTo>
                <a:lnTo>
                  <a:pt x="53384" y="240582"/>
                </a:lnTo>
                <a:lnTo>
                  <a:pt x="45540" y="227035"/>
                </a:lnTo>
                <a:close/>
              </a:path>
              <a:path w="107314" h="272414">
                <a:moveTo>
                  <a:pt x="45465" y="258460"/>
                </a:moveTo>
                <a:lnTo>
                  <a:pt x="45465" y="260731"/>
                </a:lnTo>
                <a:lnTo>
                  <a:pt x="48603" y="263868"/>
                </a:lnTo>
                <a:lnTo>
                  <a:pt x="45465" y="258460"/>
                </a:lnTo>
                <a:close/>
              </a:path>
              <a:path w="107314" h="272414">
                <a:moveTo>
                  <a:pt x="61346" y="258460"/>
                </a:moveTo>
                <a:lnTo>
                  <a:pt x="59981" y="260731"/>
                </a:lnTo>
                <a:lnTo>
                  <a:pt x="58137" y="263868"/>
                </a:lnTo>
                <a:lnTo>
                  <a:pt x="61340" y="260731"/>
                </a:lnTo>
                <a:lnTo>
                  <a:pt x="61346" y="258460"/>
                </a:lnTo>
                <a:close/>
              </a:path>
              <a:path w="107314" h="272414">
                <a:moveTo>
                  <a:pt x="8889" y="170941"/>
                </a:moveTo>
                <a:lnTo>
                  <a:pt x="5079" y="173100"/>
                </a:lnTo>
                <a:lnTo>
                  <a:pt x="1397" y="175387"/>
                </a:lnTo>
                <a:lnTo>
                  <a:pt x="0" y="180212"/>
                </a:lnTo>
                <a:lnTo>
                  <a:pt x="2286" y="184023"/>
                </a:lnTo>
                <a:lnTo>
                  <a:pt x="45465" y="258460"/>
                </a:lnTo>
                <a:lnTo>
                  <a:pt x="45541" y="226875"/>
                </a:lnTo>
                <a:lnTo>
                  <a:pt x="16001" y="176022"/>
                </a:lnTo>
                <a:lnTo>
                  <a:pt x="13715" y="172212"/>
                </a:lnTo>
                <a:lnTo>
                  <a:pt x="8889" y="170941"/>
                </a:lnTo>
                <a:close/>
              </a:path>
              <a:path w="107314" h="272414">
                <a:moveTo>
                  <a:pt x="98298" y="171196"/>
                </a:moveTo>
                <a:lnTo>
                  <a:pt x="93344" y="172465"/>
                </a:lnTo>
                <a:lnTo>
                  <a:pt x="61426" y="226875"/>
                </a:lnTo>
                <a:lnTo>
                  <a:pt x="61346" y="258460"/>
                </a:lnTo>
                <a:lnTo>
                  <a:pt x="62592" y="256286"/>
                </a:lnTo>
                <a:lnTo>
                  <a:pt x="104901" y="184276"/>
                </a:lnTo>
                <a:lnTo>
                  <a:pt x="107061" y="180466"/>
                </a:lnTo>
                <a:lnTo>
                  <a:pt x="105891" y="176022"/>
                </a:lnTo>
                <a:lnTo>
                  <a:pt x="105790" y="175640"/>
                </a:lnTo>
                <a:lnTo>
                  <a:pt x="101980" y="173354"/>
                </a:lnTo>
                <a:lnTo>
                  <a:pt x="98298" y="171196"/>
                </a:lnTo>
                <a:close/>
              </a:path>
              <a:path w="107314" h="272414">
                <a:moveTo>
                  <a:pt x="53384" y="240582"/>
                </a:moveTo>
                <a:lnTo>
                  <a:pt x="46481" y="252349"/>
                </a:lnTo>
                <a:lnTo>
                  <a:pt x="60198" y="252349"/>
                </a:lnTo>
                <a:lnTo>
                  <a:pt x="53384" y="240582"/>
                </a:lnTo>
                <a:close/>
              </a:path>
              <a:path w="107314" h="272414">
                <a:moveTo>
                  <a:pt x="61425" y="227035"/>
                </a:moveTo>
                <a:lnTo>
                  <a:pt x="53384" y="240582"/>
                </a:lnTo>
                <a:lnTo>
                  <a:pt x="60198" y="252349"/>
                </a:lnTo>
                <a:lnTo>
                  <a:pt x="61362" y="252349"/>
                </a:lnTo>
                <a:lnTo>
                  <a:pt x="61425" y="227035"/>
                </a:lnTo>
                <a:close/>
              </a:path>
              <a:path w="107314" h="272414">
                <a:moveTo>
                  <a:pt x="58419" y="0"/>
                </a:moveTo>
                <a:lnTo>
                  <a:pt x="49529" y="0"/>
                </a:lnTo>
                <a:lnTo>
                  <a:pt x="46100" y="3428"/>
                </a:lnTo>
                <a:lnTo>
                  <a:pt x="45684" y="170941"/>
                </a:lnTo>
                <a:lnTo>
                  <a:pt x="45660" y="180212"/>
                </a:lnTo>
                <a:lnTo>
                  <a:pt x="45540" y="227035"/>
                </a:lnTo>
                <a:lnTo>
                  <a:pt x="53384" y="240582"/>
                </a:lnTo>
                <a:lnTo>
                  <a:pt x="61331" y="227035"/>
                </a:lnTo>
                <a:lnTo>
                  <a:pt x="61426" y="226875"/>
                </a:lnTo>
                <a:lnTo>
                  <a:pt x="61975" y="7874"/>
                </a:lnTo>
                <a:lnTo>
                  <a:pt x="61975" y="3556"/>
                </a:lnTo>
                <a:lnTo>
                  <a:pt x="58419" y="0"/>
                </a:lnTo>
                <a:close/>
              </a:path>
            </a:pathLst>
          </a:custGeom>
          <a:solidFill>
            <a:srgbClr val="000000"/>
          </a:solidFill>
        </p:spPr>
        <p:txBody>
          <a:bodyPr wrap="square" lIns="0" tIns="0" rIns="0" bIns="0" rtlCol="0"/>
          <a:lstStyle/>
          <a:p>
            <a:endParaRPr/>
          </a:p>
        </p:txBody>
      </p:sp>
      <p:sp>
        <p:nvSpPr>
          <p:cNvPr id="10" name="object 10"/>
          <p:cNvSpPr/>
          <p:nvPr/>
        </p:nvSpPr>
        <p:spPr>
          <a:xfrm>
            <a:off x="5909564" y="2802001"/>
            <a:ext cx="107314" cy="295275"/>
          </a:xfrm>
          <a:custGeom>
            <a:avLst/>
            <a:gdLst/>
            <a:ahLst/>
            <a:cxnLst/>
            <a:rect l="l" t="t" r="r" b="b"/>
            <a:pathLst>
              <a:path w="107314" h="295275">
                <a:moveTo>
                  <a:pt x="45722" y="249884"/>
                </a:moveTo>
                <a:lnTo>
                  <a:pt x="45745" y="281320"/>
                </a:lnTo>
                <a:lnTo>
                  <a:pt x="53721" y="294894"/>
                </a:lnTo>
                <a:lnTo>
                  <a:pt x="58214" y="287147"/>
                </a:lnTo>
                <a:lnTo>
                  <a:pt x="58038" y="287147"/>
                </a:lnTo>
                <a:lnTo>
                  <a:pt x="58457" y="286728"/>
                </a:lnTo>
                <a:lnTo>
                  <a:pt x="61595" y="281320"/>
                </a:lnTo>
                <a:lnTo>
                  <a:pt x="61585" y="275209"/>
                </a:lnTo>
                <a:lnTo>
                  <a:pt x="46862" y="275209"/>
                </a:lnTo>
                <a:lnTo>
                  <a:pt x="53676" y="263442"/>
                </a:lnTo>
                <a:lnTo>
                  <a:pt x="45722" y="249884"/>
                </a:lnTo>
                <a:close/>
              </a:path>
              <a:path w="107314" h="295275">
                <a:moveTo>
                  <a:pt x="58365" y="286888"/>
                </a:moveTo>
                <a:lnTo>
                  <a:pt x="58038" y="287147"/>
                </a:lnTo>
                <a:lnTo>
                  <a:pt x="58214" y="287147"/>
                </a:lnTo>
                <a:lnTo>
                  <a:pt x="58365" y="286888"/>
                </a:lnTo>
                <a:close/>
              </a:path>
              <a:path w="107314" h="295275">
                <a:moveTo>
                  <a:pt x="45745" y="281320"/>
                </a:moveTo>
                <a:lnTo>
                  <a:pt x="45720" y="283590"/>
                </a:lnTo>
                <a:lnTo>
                  <a:pt x="48857" y="286728"/>
                </a:lnTo>
                <a:lnTo>
                  <a:pt x="47079" y="283590"/>
                </a:lnTo>
                <a:lnTo>
                  <a:pt x="45745" y="281320"/>
                </a:lnTo>
                <a:close/>
              </a:path>
              <a:path w="107314" h="295275">
                <a:moveTo>
                  <a:pt x="61595" y="281320"/>
                </a:moveTo>
                <a:lnTo>
                  <a:pt x="58457" y="286728"/>
                </a:lnTo>
                <a:lnTo>
                  <a:pt x="61595" y="283590"/>
                </a:lnTo>
                <a:lnTo>
                  <a:pt x="61595" y="281320"/>
                </a:lnTo>
                <a:close/>
              </a:path>
              <a:path w="107314" h="295275">
                <a:moveTo>
                  <a:pt x="8889" y="194056"/>
                </a:moveTo>
                <a:lnTo>
                  <a:pt x="5080" y="196214"/>
                </a:lnTo>
                <a:lnTo>
                  <a:pt x="1270" y="198500"/>
                </a:lnTo>
                <a:lnTo>
                  <a:pt x="66" y="203073"/>
                </a:lnTo>
                <a:lnTo>
                  <a:pt x="0" y="203326"/>
                </a:lnTo>
                <a:lnTo>
                  <a:pt x="2159" y="207137"/>
                </a:lnTo>
                <a:lnTo>
                  <a:pt x="45745" y="281320"/>
                </a:lnTo>
                <a:lnTo>
                  <a:pt x="45642" y="249747"/>
                </a:lnTo>
                <a:lnTo>
                  <a:pt x="13715" y="195325"/>
                </a:lnTo>
                <a:lnTo>
                  <a:pt x="8889" y="194056"/>
                </a:lnTo>
                <a:close/>
              </a:path>
              <a:path w="107314" h="295275">
                <a:moveTo>
                  <a:pt x="98171" y="193801"/>
                </a:moveTo>
                <a:lnTo>
                  <a:pt x="93345" y="195072"/>
                </a:lnTo>
                <a:lnTo>
                  <a:pt x="91059" y="198882"/>
                </a:lnTo>
                <a:lnTo>
                  <a:pt x="61606" y="249747"/>
                </a:lnTo>
                <a:lnTo>
                  <a:pt x="61595" y="281320"/>
                </a:lnTo>
                <a:lnTo>
                  <a:pt x="104775" y="206883"/>
                </a:lnTo>
                <a:lnTo>
                  <a:pt x="107061" y="203073"/>
                </a:lnTo>
                <a:lnTo>
                  <a:pt x="105958" y="198882"/>
                </a:lnTo>
                <a:lnTo>
                  <a:pt x="105857" y="198500"/>
                </a:lnTo>
                <a:lnTo>
                  <a:pt x="105790" y="198247"/>
                </a:lnTo>
                <a:lnTo>
                  <a:pt x="101981" y="195961"/>
                </a:lnTo>
                <a:lnTo>
                  <a:pt x="98171" y="193801"/>
                </a:lnTo>
                <a:close/>
              </a:path>
              <a:path w="107314" h="295275">
                <a:moveTo>
                  <a:pt x="53676" y="263442"/>
                </a:moveTo>
                <a:lnTo>
                  <a:pt x="46862" y="275209"/>
                </a:lnTo>
                <a:lnTo>
                  <a:pt x="60578" y="275209"/>
                </a:lnTo>
                <a:lnTo>
                  <a:pt x="53676" y="263442"/>
                </a:lnTo>
                <a:close/>
              </a:path>
              <a:path w="107314" h="295275">
                <a:moveTo>
                  <a:pt x="61526" y="249884"/>
                </a:moveTo>
                <a:lnTo>
                  <a:pt x="53676" y="263442"/>
                </a:lnTo>
                <a:lnTo>
                  <a:pt x="60578" y="275209"/>
                </a:lnTo>
                <a:lnTo>
                  <a:pt x="61585" y="275209"/>
                </a:lnTo>
                <a:lnTo>
                  <a:pt x="61526" y="249884"/>
                </a:lnTo>
                <a:close/>
              </a:path>
              <a:path w="107314" h="295275">
                <a:moveTo>
                  <a:pt x="57530" y="0"/>
                </a:moveTo>
                <a:lnTo>
                  <a:pt x="48640" y="0"/>
                </a:lnTo>
                <a:lnTo>
                  <a:pt x="45085" y="3556"/>
                </a:lnTo>
                <a:lnTo>
                  <a:pt x="45513" y="193801"/>
                </a:lnTo>
                <a:lnTo>
                  <a:pt x="45516" y="195072"/>
                </a:lnTo>
                <a:lnTo>
                  <a:pt x="45642" y="249747"/>
                </a:lnTo>
                <a:lnTo>
                  <a:pt x="53676" y="263442"/>
                </a:lnTo>
                <a:lnTo>
                  <a:pt x="61526" y="249884"/>
                </a:lnTo>
                <a:lnTo>
                  <a:pt x="60960" y="7874"/>
                </a:lnTo>
                <a:lnTo>
                  <a:pt x="60960" y="3428"/>
                </a:lnTo>
                <a:lnTo>
                  <a:pt x="57530" y="0"/>
                </a:lnTo>
                <a:close/>
              </a:path>
            </a:pathLst>
          </a:custGeom>
          <a:solidFill>
            <a:srgbClr val="000000"/>
          </a:solidFill>
        </p:spPr>
        <p:txBody>
          <a:bodyPr wrap="square" lIns="0" tIns="0" rIns="0" bIns="0" rtlCol="0"/>
          <a:lstStyle/>
          <a:p>
            <a:endParaRPr/>
          </a:p>
        </p:txBody>
      </p:sp>
      <p:sp>
        <p:nvSpPr>
          <p:cNvPr id="11" name="object 11"/>
          <p:cNvSpPr/>
          <p:nvPr/>
        </p:nvSpPr>
        <p:spPr>
          <a:xfrm>
            <a:off x="5918708" y="3668648"/>
            <a:ext cx="107314" cy="295275"/>
          </a:xfrm>
          <a:custGeom>
            <a:avLst/>
            <a:gdLst/>
            <a:ahLst/>
            <a:cxnLst/>
            <a:rect l="l" t="t" r="r" b="b"/>
            <a:pathLst>
              <a:path w="107314" h="295275">
                <a:moveTo>
                  <a:pt x="45592" y="250081"/>
                </a:moveTo>
                <a:lnTo>
                  <a:pt x="45592" y="281533"/>
                </a:lnTo>
                <a:lnTo>
                  <a:pt x="53466" y="295020"/>
                </a:lnTo>
                <a:lnTo>
                  <a:pt x="61340" y="281533"/>
                </a:lnTo>
                <a:lnTo>
                  <a:pt x="61340" y="275336"/>
                </a:lnTo>
                <a:lnTo>
                  <a:pt x="46608" y="275336"/>
                </a:lnTo>
                <a:lnTo>
                  <a:pt x="53466" y="263579"/>
                </a:lnTo>
                <a:lnTo>
                  <a:pt x="45592" y="250081"/>
                </a:lnTo>
                <a:close/>
              </a:path>
              <a:path w="107314" h="295275">
                <a:moveTo>
                  <a:pt x="45592" y="281533"/>
                </a:moveTo>
                <a:lnTo>
                  <a:pt x="45465" y="283718"/>
                </a:lnTo>
                <a:lnTo>
                  <a:pt x="48835" y="287087"/>
                </a:lnTo>
                <a:lnTo>
                  <a:pt x="45592" y="281533"/>
                </a:lnTo>
                <a:close/>
              </a:path>
              <a:path w="107314" h="295275">
                <a:moveTo>
                  <a:pt x="61340" y="281533"/>
                </a:moveTo>
                <a:lnTo>
                  <a:pt x="58098" y="287087"/>
                </a:lnTo>
                <a:lnTo>
                  <a:pt x="61340" y="283718"/>
                </a:lnTo>
                <a:lnTo>
                  <a:pt x="61340" y="281533"/>
                </a:lnTo>
                <a:close/>
              </a:path>
              <a:path w="107314" h="295275">
                <a:moveTo>
                  <a:pt x="8762" y="194056"/>
                </a:moveTo>
                <a:lnTo>
                  <a:pt x="5079" y="196214"/>
                </a:lnTo>
                <a:lnTo>
                  <a:pt x="1269" y="198500"/>
                </a:lnTo>
                <a:lnTo>
                  <a:pt x="0" y="203326"/>
                </a:lnTo>
                <a:lnTo>
                  <a:pt x="2158" y="207137"/>
                </a:lnTo>
                <a:lnTo>
                  <a:pt x="45465" y="281316"/>
                </a:lnTo>
                <a:lnTo>
                  <a:pt x="45465" y="249863"/>
                </a:lnTo>
                <a:lnTo>
                  <a:pt x="15875" y="199136"/>
                </a:lnTo>
                <a:lnTo>
                  <a:pt x="13715" y="195325"/>
                </a:lnTo>
                <a:lnTo>
                  <a:pt x="8762" y="194056"/>
                </a:lnTo>
                <a:close/>
              </a:path>
              <a:path w="107314" h="295275">
                <a:moveTo>
                  <a:pt x="98170" y="194056"/>
                </a:moveTo>
                <a:lnTo>
                  <a:pt x="93217" y="195325"/>
                </a:lnTo>
                <a:lnTo>
                  <a:pt x="91058" y="199136"/>
                </a:lnTo>
                <a:lnTo>
                  <a:pt x="61467" y="249863"/>
                </a:lnTo>
                <a:lnTo>
                  <a:pt x="61340" y="281316"/>
                </a:lnTo>
                <a:lnTo>
                  <a:pt x="64959" y="275336"/>
                </a:lnTo>
                <a:lnTo>
                  <a:pt x="104775" y="207137"/>
                </a:lnTo>
                <a:lnTo>
                  <a:pt x="106933" y="203326"/>
                </a:lnTo>
                <a:lnTo>
                  <a:pt x="105663" y="198500"/>
                </a:lnTo>
                <a:lnTo>
                  <a:pt x="101853" y="196214"/>
                </a:lnTo>
                <a:lnTo>
                  <a:pt x="98170" y="194056"/>
                </a:lnTo>
                <a:close/>
              </a:path>
              <a:path w="107314" h="295275">
                <a:moveTo>
                  <a:pt x="53466" y="263579"/>
                </a:moveTo>
                <a:lnTo>
                  <a:pt x="46608" y="275336"/>
                </a:lnTo>
                <a:lnTo>
                  <a:pt x="60325" y="275336"/>
                </a:lnTo>
                <a:lnTo>
                  <a:pt x="53466" y="263579"/>
                </a:lnTo>
                <a:close/>
              </a:path>
              <a:path w="107314" h="295275">
                <a:moveTo>
                  <a:pt x="61340" y="250081"/>
                </a:moveTo>
                <a:lnTo>
                  <a:pt x="53466" y="263579"/>
                </a:lnTo>
                <a:lnTo>
                  <a:pt x="60325" y="275336"/>
                </a:lnTo>
                <a:lnTo>
                  <a:pt x="61340" y="275336"/>
                </a:lnTo>
                <a:lnTo>
                  <a:pt x="61340" y="250081"/>
                </a:lnTo>
                <a:close/>
              </a:path>
              <a:path w="107314" h="295275">
                <a:moveTo>
                  <a:pt x="57912" y="0"/>
                </a:moveTo>
                <a:lnTo>
                  <a:pt x="49021" y="0"/>
                </a:lnTo>
                <a:lnTo>
                  <a:pt x="45465" y="3556"/>
                </a:lnTo>
                <a:lnTo>
                  <a:pt x="45592" y="250081"/>
                </a:lnTo>
                <a:lnTo>
                  <a:pt x="53466" y="263579"/>
                </a:lnTo>
                <a:lnTo>
                  <a:pt x="61340" y="250081"/>
                </a:lnTo>
                <a:lnTo>
                  <a:pt x="61340" y="3556"/>
                </a:lnTo>
                <a:lnTo>
                  <a:pt x="57912" y="0"/>
                </a:lnTo>
                <a:close/>
              </a:path>
            </a:pathLst>
          </a:custGeom>
          <a:solidFill>
            <a:srgbClr val="000000"/>
          </a:solidFill>
        </p:spPr>
        <p:txBody>
          <a:bodyPr wrap="square" lIns="0" tIns="0" rIns="0" bIns="0" rtlCol="0"/>
          <a:lstStyle/>
          <a:p>
            <a:endParaRPr/>
          </a:p>
        </p:txBody>
      </p:sp>
      <p:sp>
        <p:nvSpPr>
          <p:cNvPr id="12" name="object 12"/>
          <p:cNvSpPr/>
          <p:nvPr/>
        </p:nvSpPr>
        <p:spPr>
          <a:xfrm>
            <a:off x="5910453" y="4602226"/>
            <a:ext cx="107314" cy="353060"/>
          </a:xfrm>
          <a:custGeom>
            <a:avLst/>
            <a:gdLst/>
            <a:ahLst/>
            <a:cxnLst/>
            <a:rect l="l" t="t" r="r" b="b"/>
            <a:pathLst>
              <a:path w="107314" h="353060">
                <a:moveTo>
                  <a:pt x="44890" y="307506"/>
                </a:moveTo>
                <a:lnTo>
                  <a:pt x="44509" y="332867"/>
                </a:lnTo>
                <a:lnTo>
                  <a:pt x="44450" y="338954"/>
                </a:lnTo>
                <a:lnTo>
                  <a:pt x="52197" y="352679"/>
                </a:lnTo>
                <a:lnTo>
                  <a:pt x="56871" y="344931"/>
                </a:lnTo>
                <a:lnTo>
                  <a:pt x="56642" y="344931"/>
                </a:lnTo>
                <a:lnTo>
                  <a:pt x="57118" y="344488"/>
                </a:lnTo>
                <a:lnTo>
                  <a:pt x="60325" y="339207"/>
                </a:lnTo>
                <a:lnTo>
                  <a:pt x="60382" y="333121"/>
                </a:lnTo>
                <a:lnTo>
                  <a:pt x="59309" y="333121"/>
                </a:lnTo>
                <a:lnTo>
                  <a:pt x="45593" y="332867"/>
                </a:lnTo>
                <a:lnTo>
                  <a:pt x="52615" y="321228"/>
                </a:lnTo>
                <a:lnTo>
                  <a:pt x="44890" y="307506"/>
                </a:lnTo>
                <a:close/>
              </a:path>
              <a:path w="107314" h="353060">
                <a:moveTo>
                  <a:pt x="57138" y="344488"/>
                </a:moveTo>
                <a:lnTo>
                  <a:pt x="56642" y="344931"/>
                </a:lnTo>
                <a:lnTo>
                  <a:pt x="56871" y="344931"/>
                </a:lnTo>
                <a:lnTo>
                  <a:pt x="57138" y="344488"/>
                </a:lnTo>
                <a:close/>
              </a:path>
              <a:path w="107314" h="353060">
                <a:moveTo>
                  <a:pt x="44450" y="338954"/>
                </a:moveTo>
                <a:lnTo>
                  <a:pt x="44450" y="341249"/>
                </a:lnTo>
                <a:lnTo>
                  <a:pt x="47573" y="344488"/>
                </a:lnTo>
                <a:lnTo>
                  <a:pt x="44450" y="338954"/>
                </a:lnTo>
                <a:close/>
              </a:path>
              <a:path w="107314" h="353060">
                <a:moveTo>
                  <a:pt x="60325" y="339207"/>
                </a:moveTo>
                <a:lnTo>
                  <a:pt x="57138" y="344488"/>
                </a:lnTo>
                <a:lnTo>
                  <a:pt x="60325" y="341503"/>
                </a:lnTo>
                <a:lnTo>
                  <a:pt x="60325" y="339207"/>
                </a:lnTo>
                <a:close/>
              </a:path>
              <a:path w="107314" h="353060">
                <a:moveTo>
                  <a:pt x="98298" y="252349"/>
                </a:moveTo>
                <a:lnTo>
                  <a:pt x="60755" y="307737"/>
                </a:lnTo>
                <a:lnTo>
                  <a:pt x="60325" y="339207"/>
                </a:lnTo>
                <a:lnTo>
                  <a:pt x="107061" y="261747"/>
                </a:lnTo>
                <a:lnTo>
                  <a:pt x="105891" y="257301"/>
                </a:lnTo>
                <a:lnTo>
                  <a:pt x="105791" y="256921"/>
                </a:lnTo>
                <a:lnTo>
                  <a:pt x="102108" y="254635"/>
                </a:lnTo>
                <a:lnTo>
                  <a:pt x="98298" y="252349"/>
                </a:lnTo>
                <a:close/>
              </a:path>
              <a:path w="107314" h="353060">
                <a:moveTo>
                  <a:pt x="9017" y="251079"/>
                </a:moveTo>
                <a:lnTo>
                  <a:pt x="1397" y="255397"/>
                </a:lnTo>
                <a:lnTo>
                  <a:pt x="0" y="260223"/>
                </a:lnTo>
                <a:lnTo>
                  <a:pt x="44450" y="338954"/>
                </a:lnTo>
                <a:lnTo>
                  <a:pt x="44509" y="332867"/>
                </a:lnTo>
                <a:lnTo>
                  <a:pt x="44887" y="307737"/>
                </a:lnTo>
                <a:lnTo>
                  <a:pt x="44890" y="307506"/>
                </a:lnTo>
                <a:lnTo>
                  <a:pt x="13843" y="252349"/>
                </a:lnTo>
                <a:lnTo>
                  <a:pt x="9017" y="251079"/>
                </a:lnTo>
                <a:close/>
              </a:path>
              <a:path w="107314" h="353060">
                <a:moveTo>
                  <a:pt x="52615" y="321228"/>
                </a:moveTo>
                <a:lnTo>
                  <a:pt x="45593" y="332867"/>
                </a:lnTo>
                <a:lnTo>
                  <a:pt x="59309" y="333121"/>
                </a:lnTo>
                <a:lnTo>
                  <a:pt x="52615" y="321228"/>
                </a:lnTo>
                <a:close/>
              </a:path>
              <a:path w="107314" h="353060">
                <a:moveTo>
                  <a:pt x="60755" y="307737"/>
                </a:moveTo>
                <a:lnTo>
                  <a:pt x="52615" y="321228"/>
                </a:lnTo>
                <a:lnTo>
                  <a:pt x="59309" y="333121"/>
                </a:lnTo>
                <a:lnTo>
                  <a:pt x="60382" y="333121"/>
                </a:lnTo>
                <a:lnTo>
                  <a:pt x="60755" y="307737"/>
                </a:lnTo>
                <a:close/>
              </a:path>
              <a:path w="107314" h="353060">
                <a:moveTo>
                  <a:pt x="61722" y="0"/>
                </a:moveTo>
                <a:lnTo>
                  <a:pt x="52832" y="0"/>
                </a:lnTo>
                <a:lnTo>
                  <a:pt x="49402" y="3556"/>
                </a:lnTo>
                <a:lnTo>
                  <a:pt x="49399" y="8000"/>
                </a:lnTo>
                <a:lnTo>
                  <a:pt x="44890" y="307506"/>
                </a:lnTo>
                <a:lnTo>
                  <a:pt x="52615" y="321228"/>
                </a:lnTo>
                <a:lnTo>
                  <a:pt x="60755" y="307737"/>
                </a:lnTo>
                <a:lnTo>
                  <a:pt x="65150" y="8000"/>
                </a:lnTo>
                <a:lnTo>
                  <a:pt x="65277" y="3556"/>
                </a:lnTo>
                <a:lnTo>
                  <a:pt x="61722" y="0"/>
                </a:lnTo>
                <a:close/>
              </a:path>
            </a:pathLst>
          </a:custGeom>
          <a:solidFill>
            <a:srgbClr val="000000"/>
          </a:solidFill>
        </p:spPr>
        <p:txBody>
          <a:bodyPr wrap="square" lIns="0" tIns="0" rIns="0" bIns="0" rtlCol="0"/>
          <a:lstStyle/>
          <a:p>
            <a:endParaRPr/>
          </a:p>
        </p:txBody>
      </p:sp>
      <p:sp>
        <p:nvSpPr>
          <p:cNvPr id="13" name="object 13"/>
          <p:cNvSpPr/>
          <p:nvPr/>
        </p:nvSpPr>
        <p:spPr>
          <a:xfrm>
            <a:off x="5915659" y="5469001"/>
            <a:ext cx="107314" cy="353060"/>
          </a:xfrm>
          <a:custGeom>
            <a:avLst/>
            <a:gdLst/>
            <a:ahLst/>
            <a:cxnLst/>
            <a:rect l="l" t="t" r="r" b="b"/>
            <a:pathLst>
              <a:path w="107314" h="353060">
                <a:moveTo>
                  <a:pt x="50850" y="344590"/>
                </a:moveTo>
                <a:lnTo>
                  <a:pt x="55879" y="352717"/>
                </a:lnTo>
                <a:lnTo>
                  <a:pt x="60106" y="345020"/>
                </a:lnTo>
                <a:lnTo>
                  <a:pt x="51307" y="345020"/>
                </a:lnTo>
                <a:lnTo>
                  <a:pt x="50850" y="344590"/>
                </a:lnTo>
                <a:close/>
              </a:path>
              <a:path w="107314" h="353060">
                <a:moveTo>
                  <a:pt x="46748" y="307731"/>
                </a:moveTo>
                <a:lnTo>
                  <a:pt x="51307" y="345020"/>
                </a:lnTo>
                <a:lnTo>
                  <a:pt x="60106" y="345020"/>
                </a:lnTo>
                <a:lnTo>
                  <a:pt x="63436" y="338958"/>
                </a:lnTo>
                <a:lnTo>
                  <a:pt x="63373" y="336765"/>
                </a:lnTo>
                <a:lnTo>
                  <a:pt x="63279" y="333146"/>
                </a:lnTo>
                <a:lnTo>
                  <a:pt x="48513" y="333146"/>
                </a:lnTo>
                <a:lnTo>
                  <a:pt x="55068" y="321199"/>
                </a:lnTo>
                <a:lnTo>
                  <a:pt x="46748" y="307731"/>
                </a:lnTo>
                <a:close/>
              </a:path>
              <a:path w="107314" h="353060">
                <a:moveTo>
                  <a:pt x="47558" y="339271"/>
                </a:moveTo>
                <a:lnTo>
                  <a:pt x="47625" y="341553"/>
                </a:lnTo>
                <a:lnTo>
                  <a:pt x="50626" y="344379"/>
                </a:lnTo>
                <a:lnTo>
                  <a:pt x="48971" y="341553"/>
                </a:lnTo>
                <a:lnTo>
                  <a:pt x="47558" y="339271"/>
                </a:lnTo>
                <a:close/>
              </a:path>
              <a:path w="107314" h="353060">
                <a:moveTo>
                  <a:pt x="63436" y="338958"/>
                </a:moveTo>
                <a:lnTo>
                  <a:pt x="60459" y="344379"/>
                </a:lnTo>
                <a:lnTo>
                  <a:pt x="63500" y="341147"/>
                </a:lnTo>
                <a:lnTo>
                  <a:pt x="63436" y="338958"/>
                </a:lnTo>
                <a:close/>
              </a:path>
              <a:path w="107314" h="353060">
                <a:moveTo>
                  <a:pt x="8636" y="252882"/>
                </a:moveTo>
                <a:lnTo>
                  <a:pt x="4952" y="255181"/>
                </a:lnTo>
                <a:lnTo>
                  <a:pt x="1142" y="257492"/>
                </a:lnTo>
                <a:lnTo>
                  <a:pt x="0" y="262382"/>
                </a:lnTo>
                <a:lnTo>
                  <a:pt x="2286" y="266115"/>
                </a:lnTo>
                <a:lnTo>
                  <a:pt x="47558" y="339271"/>
                </a:lnTo>
                <a:lnTo>
                  <a:pt x="46748" y="307731"/>
                </a:lnTo>
                <a:lnTo>
                  <a:pt x="15875" y="257759"/>
                </a:lnTo>
                <a:lnTo>
                  <a:pt x="13462" y="254038"/>
                </a:lnTo>
                <a:lnTo>
                  <a:pt x="8636" y="252882"/>
                </a:lnTo>
                <a:close/>
              </a:path>
              <a:path w="107314" h="353060">
                <a:moveTo>
                  <a:pt x="97916" y="250583"/>
                </a:moveTo>
                <a:lnTo>
                  <a:pt x="93090" y="251980"/>
                </a:lnTo>
                <a:lnTo>
                  <a:pt x="90931" y="255828"/>
                </a:lnTo>
                <a:lnTo>
                  <a:pt x="62614" y="307443"/>
                </a:lnTo>
                <a:lnTo>
                  <a:pt x="63270" y="332790"/>
                </a:lnTo>
                <a:lnTo>
                  <a:pt x="63373" y="336765"/>
                </a:lnTo>
                <a:lnTo>
                  <a:pt x="63436" y="338958"/>
                </a:lnTo>
                <a:lnTo>
                  <a:pt x="104901" y="263461"/>
                </a:lnTo>
                <a:lnTo>
                  <a:pt x="107061" y="259626"/>
                </a:lnTo>
                <a:lnTo>
                  <a:pt x="105774" y="255181"/>
                </a:lnTo>
                <a:lnTo>
                  <a:pt x="105663" y="254800"/>
                </a:lnTo>
                <a:lnTo>
                  <a:pt x="101726" y="252691"/>
                </a:lnTo>
                <a:lnTo>
                  <a:pt x="97916" y="250583"/>
                </a:lnTo>
                <a:close/>
              </a:path>
              <a:path w="107314" h="353060">
                <a:moveTo>
                  <a:pt x="55068" y="321199"/>
                </a:moveTo>
                <a:lnTo>
                  <a:pt x="48513" y="333146"/>
                </a:lnTo>
                <a:lnTo>
                  <a:pt x="62229" y="332790"/>
                </a:lnTo>
                <a:lnTo>
                  <a:pt x="55068" y="321199"/>
                </a:lnTo>
                <a:close/>
              </a:path>
              <a:path w="107314" h="353060">
                <a:moveTo>
                  <a:pt x="62614" y="307443"/>
                </a:moveTo>
                <a:lnTo>
                  <a:pt x="55068" y="321199"/>
                </a:lnTo>
                <a:lnTo>
                  <a:pt x="62229" y="332790"/>
                </a:lnTo>
                <a:lnTo>
                  <a:pt x="48513" y="333146"/>
                </a:lnTo>
                <a:lnTo>
                  <a:pt x="63279" y="333146"/>
                </a:lnTo>
                <a:lnTo>
                  <a:pt x="62622" y="307731"/>
                </a:lnTo>
                <a:lnTo>
                  <a:pt x="62614" y="307443"/>
                </a:lnTo>
                <a:close/>
              </a:path>
              <a:path w="107314" h="353060">
                <a:moveTo>
                  <a:pt x="51317" y="0"/>
                </a:moveTo>
                <a:lnTo>
                  <a:pt x="42417" y="0"/>
                </a:lnTo>
                <a:lnTo>
                  <a:pt x="38988" y="3683"/>
                </a:lnTo>
                <a:lnTo>
                  <a:pt x="39115" y="8128"/>
                </a:lnTo>
                <a:lnTo>
                  <a:pt x="46740" y="307443"/>
                </a:lnTo>
                <a:lnTo>
                  <a:pt x="46748" y="307731"/>
                </a:lnTo>
                <a:lnTo>
                  <a:pt x="55068" y="321199"/>
                </a:lnTo>
                <a:lnTo>
                  <a:pt x="62614" y="307443"/>
                </a:lnTo>
                <a:lnTo>
                  <a:pt x="54877" y="8128"/>
                </a:lnTo>
                <a:lnTo>
                  <a:pt x="54863" y="3302"/>
                </a:lnTo>
                <a:lnTo>
                  <a:pt x="51317"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TotalTime>
  <Words>2567</Words>
  <Application>Microsoft Office PowerPoint</Application>
  <PresentationFormat>Widescreen</PresentationFormat>
  <Paragraphs>236</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Trebuchet MS</vt:lpstr>
      <vt:lpstr>Wingdings</vt:lpstr>
      <vt:lpstr>Office Theme</vt:lpstr>
      <vt:lpstr>AI-DRIVEN BLINK AND FACIAL EMOTION DETECTION FOR PARALYSIS PATIENTS  Presented by, SAMYUKTHA B (312422106141) SUBASHRI M (312422106161)  Guided by, Ms. A. JEMIMA HAVILA CATHERINE,M.E.., Assistant Professor            </vt:lpstr>
      <vt:lpstr>OBJECTIVE</vt:lpstr>
      <vt:lpstr>LITERATURE SURVEY</vt:lpstr>
      <vt:lpstr>PowerPoint Presentation</vt:lpstr>
      <vt:lpstr>PowerPoint Presentation</vt:lpstr>
      <vt:lpstr>EXISTING SYSTEM</vt:lpstr>
      <vt:lpstr>PROBLEMS FACED</vt:lpstr>
      <vt:lpstr>PROPOSED SYSTEM</vt:lpstr>
      <vt:lpstr>METHODOLOGY</vt:lpstr>
      <vt:lpstr>BLOCK DIAGRAM</vt:lpstr>
      <vt:lpstr>BLOCK DIAGRAM DESCRIPTION</vt:lpstr>
      <vt:lpstr>ALGORITHM </vt:lpstr>
      <vt:lpstr>SIMULATION TOOLS USED</vt:lpstr>
      <vt:lpstr>OUTPUT  IMAGE</vt:lpstr>
      <vt:lpstr>RESULTS &amp; DISCUSSION</vt:lpstr>
      <vt:lpstr>CONCLUSION &amp; FUTURE ENHANCEMENT</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Subashri Muthu</dc:creator>
  <cp:lastModifiedBy>Subashri Muthu</cp:lastModifiedBy>
  <cp:revision>5</cp:revision>
  <dcterms:created xsi:type="dcterms:W3CDTF">2025-04-15T07:09:32Z</dcterms:created>
  <dcterms:modified xsi:type="dcterms:W3CDTF">2025-05-06T15:11:53Z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2025-04-07T00:00:00Z</vt:filetime>
  </property>
  <property fmtid="{D5CDD505-2E9C-101B-9397-08002B2CF9AE}" pid="3" name="LastSaved">
    <vt:filetime>2025-04-15T00:00:00Z</vt:filetime>
  </property>
</Properties>
</file>