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</p:sldIdLst>
  <p:sldSz cx="12192000" cy="6858000"/>
  <p:notesSz cx="12192000" cy="6858000"/>
  <p:embeddedFontLst>
    <p:embeddedFont>
      <p:font typeface="Holtwood One SC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Calibri Light" pitchFamily="34" charset="0"/>
      <p:regular r:id="rId25"/>
      <p:italic r:id="rId26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FCC66AB-55E9-451F-8E26-3E069A0278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82EB43-57EB-448C-B155-40ECC4CE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rtlCol="0" anchor="b"/>
          <a:lstStyle>
            <a:lvl1pPr lvl="0" algn="ctr">
              <a:defRPr lang="en-US"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C56DF48D-5D47-4F55-91B8-C18F892C96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C2C8BC-D34C-4375-8931-DE318B523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lvl="0" indent="0" algn="ctr">
              <a:buNone/>
              <a:defRPr lang="en-US" sz="2400" dirty="0"/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88127D6A-A420-4A8C-9798-8C0444E43A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AD8C82-4491-4DF0-B9CD-69D7FBEA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76E490ED-5FA4-4435-9203-101D118CB5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0561B4-B446-4A6C-A8BC-293FB5C4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38703A23-3BD8-4E32-A77E-CB8731FFC0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ACE409-EAC6-4CDD-BBFE-18975C6C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D9662FB-A699-45E1-9470-74C4882A02B5}" type="slidenum">
              <a:rPr/>
              <a:pPr/>
              <a:t>‹#›</a:t>
            </a:fld>
            <a:endParaRPr lang="en-US" dirty="0"/>
          </a:p>
        </p:txBody>
      </p:sp>
    </p:spTree>
    <p:extLst>
      <p:ext uri="{219A9F22-193F-4F3E-B268-A934E83211E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3E34527-6CDB-4B61-A837-C48987DCB2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2FEBFF-8BC6-4D56-8412-B87DA351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5B9A1F26-1414-4CFD-84D9-EFFAED86AD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BA87BFC-C05D-4C57-994C-6274A23B3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29463910-61B9-44CE-8B6C-9E6C0F639F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43C11B-997D-4354-A0DC-E072F7E5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9E192C8B-130E-4FAA-9B17-A6C160EC82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41E40B-934C-496D-9DD5-2DE08081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A136A413-4478-4C36-A47B-0AB7FEFA56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5B1932-5384-4D32-A173-401748E3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C84B118-80B9-496F-B729-2B5E4B901B18}" type="slidenum">
              <a:rPr/>
              <a:pPr/>
              <a:t>‹#›</a:t>
            </a:fld>
            <a:endParaRPr lang="en-US" dirty="0"/>
          </a:p>
        </p:txBody>
      </p:sp>
    </p:spTree>
    <p:extLst>
      <p:ext uri="{2D612A54-60D0-4BAC-A401-2177376EEBC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14CB1237-D567-46B8-A64B-9EA47F5FCD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96F95E-5D2B-4304-9D08-2AB4E2FE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9DC8B83F-F373-4C91-8FA8-B916DCAF46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C88979-1E30-4BA9-B674-C10776B4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9EF92DAA-A08E-4C13-ADDF-6891FCC96A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B857D4-93F3-49F5-8573-C4DBF578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234F5578-2FBC-4A9B-AA6E-02FB6560EB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BB9D85-6094-4EAE-B999-528FA9D5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86E44877-FED4-4CC1-83EA-0834BA817E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9C55BC7-6BDD-4098-99B3-B049B4A9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DFDF90-E373-4868-868B-84436C0F6982}" type="slidenum">
              <a:rPr/>
              <a:pPr/>
              <a:t>‹#›</a:t>
            </a:fld>
            <a:endParaRPr lang="en-US" dirty="0"/>
          </a:p>
        </p:txBody>
      </p:sp>
    </p:spTree>
    <p:extLst>
      <p:ext uri="{48E94AB1-175F-4017-882F-7F14144C250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328F846-10AB-4089-B100-610624621F5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7FD3D8-89F3-48DB-B146-6DFC6475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3DB05CC0-D0E2-4E45-BC63-006EC52F62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72DECB-F198-4D26-A2AE-3681A6FF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ADA788AC-1200-4125-BB00-5A3D58FA5D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9BB597-457B-4B18-8AD1-FF5CDE6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A215DC24-6A7A-457A-8369-F0348CC312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722EB5-226C-4E9B-8DFD-F151AA9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6325203F-6257-42BD-BB88-9C48BBB02A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EC0974-CC2E-4E0B-91D2-42CA5693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7C4196-47CE-44D2-967F-78A28544B179}" type="slidenum">
              <a:rPr/>
              <a:pPr/>
              <a:t>‹#›</a:t>
            </a:fld>
            <a:endParaRPr lang="en-US" dirty="0"/>
          </a:p>
        </p:txBody>
      </p:sp>
    </p:spTree>
    <p:extLst>
      <p:ext uri="{293AAF73-D560-416D-A374-A31E5BA377F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46B77C0-4E6A-4B77-964E-A5EE597998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BD96192-77DB-49FB-9E8D-52040550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vert="horz" rtlCol="0" anchor="b"/>
          <a:lstStyle>
            <a:lvl1pPr lvl="0">
              <a:defRPr lang="en-US"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88624ED4-5C5C-4363-B799-2D6AC3C0D9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3263A1-6E71-4738-BA76-973FBCF1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515600" cy="1500187"/>
          </a:xfrm>
        </p:spPr>
        <p:txBody>
          <a:bodyPr rtlCol="0"/>
          <a:lstStyle>
            <a:lvl1pPr marL="0" lvl="0" indent="0">
              <a:buNone/>
              <a:defRPr lang="en-US"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7DF250F3-CF88-4788-A28D-1538964DBA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963614-2418-4EED-9A5C-976FC729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0D9965DD-AFA7-4996-9F0E-C0BA134BF2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F36ED0-D6CB-485B-8A84-413093C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31A628D5-1433-4048-86D9-E10335D6C7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452E63-14CE-4C36-BE35-89AE325C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E596CC-2D3A-469A-9536-442EE2C420FD}" type="slidenum">
              <a:rPr/>
              <a:pPr/>
              <a:t>‹#›</a:t>
            </a:fld>
            <a:endParaRPr lang="en-US" dirty="0"/>
          </a:p>
        </p:txBody>
      </p:sp>
    </p:spTree>
    <p:extLst>
      <p:ext uri="{2F54BCB4-2B06-41A4-8E97-12AC06461B6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062792C-3160-4BC0-8AF4-E2F6996D0A5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85E7AC-4CC0-4C06-88E1-249CF12A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708B0871-A8D3-4B81-A53A-CFDC9296A6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56D1C5-5444-43DE-B1E7-51E85A70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7B59B13A-DE7C-4E73-A688-B357BD2F1E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1C3E1E-F2BB-4F8C-98BC-A5A17C71844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95E55263-561B-4264-AB53-50710FE1DB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2AD3DF-9E27-4B61-A4E5-B9FD7D58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>
            <a:extLst>
              <a:ext uri="{9E02A773-B633-4BEF-98CA-50AD8B0700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CF4B25-2C31-4A13-B95D-820E55AA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>
            <a:extLst>
              <a:ext uri="{597F9CD8-11C3-4C62-8835-1678FC20BB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431E91-78C8-4D70-80FE-C9031DA0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5D1945D-39DD-4E1C-95C2-68F2C303A8D6}" type="slidenum">
              <a:rPr/>
              <a:pPr/>
              <a:t>‹#›</a:t>
            </a:fld>
            <a:endParaRPr lang="en-US" dirty="0"/>
          </a:p>
        </p:txBody>
      </p:sp>
    </p:spTree>
    <p:extLst>
      <p:ext uri="{8227F171-6995-4A0E-9AA1-D3C56B8FEE3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A721296-6938-42B0-9FCB-7EBE0F9233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B29D61-2039-4624-8FFF-1348D79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7F555E51-F5C6-4700-A7E4-2652CFAC15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3F26ED-CBB1-4ECF-87EB-1E2E5DF0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vert="horz" rtlCol="0" anchor="b"/>
          <a:lstStyle>
            <a:lvl1pPr marL="0" lvl="0" indent="0">
              <a:buNone/>
              <a:defRPr lang="en-US" sz="2400" b="1" dirty="0"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C2995414-7F71-4A97-AAEC-EA694438CB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170A23-E040-42E8-83D9-59A7CCC9E09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EB89A434-435F-4150-9575-5BAA0400BC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4C29C1-F715-4934-A46A-E71926ACE79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</p:spPr>
        <p:txBody>
          <a:bodyPr vert="horz" rtlCol="0" anchor="b"/>
          <a:lstStyle>
            <a:lvl1pPr marL="0" lvl="0" indent="0">
              <a:buNone/>
              <a:defRPr lang="en-US" sz="2400" b="1" dirty="0"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65420F49-4071-49FF-A8CE-A17E30770D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3012C7-40DA-4077-8DD7-768FF7E15FA3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7" cy="3684588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A94EF802-535B-414B-876C-672CBE4153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A02124-D4AF-4847-8A7E-D84118BF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7">
            <a:extLst>
              <a:ext uri="{D1E72AFA-0456-4872-AA00-856FF211E0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934462-B099-4D96-A934-890A213A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CB87B616-466D-46E4-AB3E-E86114EE0E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04264D-6288-4C70-B5CF-A0BF5DB3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9334CE5-3EB9-4EE2-9503-CC7E7A631401}" type="slidenum">
              <a:rPr/>
              <a:pPr/>
              <a:t>‹#›</a:t>
            </a:fld>
            <a:endParaRPr lang="en-US" dirty="0"/>
          </a:p>
        </p:txBody>
      </p:sp>
    </p:spTree>
    <p:extLst>
      <p:ext uri="{4EE252E9-58FF-44F5-92AC-03E1494F155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D0EBD40-B262-43CE-9DA4-2C475BCAE0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29C510-FA03-4597-A570-D0FA8798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8415EA08-3E97-4E23-A8B3-2D5FF9EC47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541C79-B320-43F0-9A04-4678EEB7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>
            <a:extLst>
              <a:ext uri="{11A3B455-2C72-4422-B381-D1DC5677C9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306EA1-6077-403D-BDA3-2ECCF0BC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CB1E5DC3-BCDC-463A-AAF8-861B0BB634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019436-F15D-40AE-8F2D-79E295F6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8EB4BFA-5D5C-4A89-8998-9067D4A29D8A}" type="slidenum">
              <a:rPr/>
              <a:pPr/>
              <a:t>‹#›</a:t>
            </a:fld>
            <a:endParaRPr lang="en-US" dirty="0"/>
          </a:p>
        </p:txBody>
      </p:sp>
    </p:spTree>
    <p:extLst>
      <p:ext uri="{E8EB8DED-323D-4A90-9C09-95726941C29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C062739C-9428-404F-90A9-3DF115776F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11F20A-790C-4BD7-B2B2-080708EB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>
            <a:extLst>
              <a:ext uri="{354F7EF1-F976-4C2D-A897-3FE1B03F1C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72D2C4-F382-4399-B957-E657BAB1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>
            <a:extLst>
              <a:ext uri="{237194AF-4846-4CAE-9DCF-1C714DE3B9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E5DC42-C9AB-498A-A3F4-50A214FA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2116E83-DA79-4DAD-AC1A-CAD0C4F8C7CF}" type="slidenum">
              <a:rPr/>
              <a:pPr/>
              <a:t>‹#›</a:t>
            </a:fld>
            <a:endParaRPr lang="en-US" dirty="0"/>
          </a:p>
        </p:txBody>
      </p:sp>
    </p:spTree>
    <p:extLst>
      <p:ext uri="{95548F88-DD50-4C2D-830B-048B7E61F26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9359913-BC8A-4D83-B853-FE18B49A1A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7F4E9D-07C9-4208-8137-C6ACE6AD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rtlCol="0" anchor="b"/>
          <a:lstStyle>
            <a:lvl1pPr lvl="0">
              <a:defRPr lang="en-US"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123C1DF4-1172-4CF3-9424-F751125123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CDF73C-5EC3-432E-962B-60BF1201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0" cy="4873625"/>
          </a:xfrm>
        </p:spPr>
        <p:txBody>
          <a:bodyPr rtlCol="0"/>
          <a:lstStyle>
            <a:lvl1pPr lvl="0">
              <a:defRPr lang="en-US" sz="3200" dirty="0"/>
            </a:lvl1pPr>
            <a:lvl2pPr lvl="1">
              <a:defRPr lang="en-US" sz="2800" dirty="0"/>
            </a:lvl2pPr>
            <a:lvl3pPr lvl="2">
              <a:defRPr lang="en-US" sz="2400" dirty="0"/>
            </a:lvl3pPr>
            <a:lvl4pPr lvl="3">
              <a:defRPr lang="en-US" sz="2000" dirty="0"/>
            </a:lvl4pPr>
            <a:lvl5pPr lvl="4">
              <a:defRPr lang="en-US" sz="2000" dirty="0"/>
            </a:lvl5pPr>
            <a:lvl6pPr lvl="5">
              <a:defRPr lang="en-US" sz="2000" dirty="0"/>
            </a:lvl6pPr>
            <a:lvl7pPr lvl="6">
              <a:defRPr lang="en-US" sz="2000" dirty="0"/>
            </a:lvl7pPr>
            <a:lvl8pPr lvl="7">
              <a:defRPr lang="en-US" sz="2000" dirty="0"/>
            </a:lvl8pPr>
            <a:lvl9pPr lvl="8">
              <a:defRPr lang="en-US" sz="2000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1CF3FBF1-3285-40FE-9529-1FBE19E2D1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69B36F-718D-4FEA-AADE-82FBA96218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7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200" dirty="0"/>
            </a:lvl3pPr>
            <a:lvl4pPr marL="1371600" lvl="3" indent="0">
              <a:buNone/>
              <a:defRPr lang="en-US" sz="1000" dirty="0"/>
            </a:lvl4pPr>
            <a:lvl5pPr marL="1828800" lvl="4" indent="0">
              <a:buNone/>
              <a:defRPr lang="en-US" sz="1000" dirty="0"/>
            </a:lvl5pPr>
            <a:lvl6pPr marL="2286000" lvl="5" indent="0">
              <a:buNone/>
              <a:defRPr lang="en-US" sz="1000" dirty="0"/>
            </a:lvl6pPr>
            <a:lvl7pPr marL="2743200" lvl="6" indent="0">
              <a:buNone/>
              <a:defRPr lang="en-US" sz="1000" dirty="0"/>
            </a:lvl7pPr>
            <a:lvl8pPr marL="3200400" lvl="7" indent="0">
              <a:buNone/>
              <a:defRPr lang="en-US" sz="1000" dirty="0"/>
            </a:lvl8pPr>
            <a:lvl9pPr marL="3657600" lvl="8" indent="0">
              <a:buNone/>
              <a:defRPr lang="en-US" sz="10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5CF1726-B6A1-4C8F-8E9F-D91EE2FA14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6F4294-4091-4C8B-8534-11CE58F8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>
            <a:extLst>
              <a:ext uri="{F6409638-578B-43F3-AE51-867ED08E63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7BB0B0-1F51-4314-B65A-3D8ACBBD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>
            <a:extLst>
              <a:ext uri="{D71E2925-4A32-497F-8F41-AC1A8FC858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9A168E-0880-4FF5-AE7E-90A1D74D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053DE32-9B37-444E-ACFC-3DA6B9876CF1}" type="slidenum">
              <a:rPr/>
              <a:pPr/>
              <a:t>‹#›</a:t>
            </a:fld>
            <a:endParaRPr lang="en-US" dirty="0"/>
          </a:p>
        </p:txBody>
      </p:sp>
    </p:spTree>
    <p:extLst>
      <p:ext uri="{E6C0C18B-2D27-4CAA-B150-DC78176644E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0D68C55-AA4B-4463-A091-0D197821A2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53EC02-B675-48F6-8DCA-3B3A2F57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rtlCol="0" anchor="b"/>
          <a:lstStyle>
            <a:lvl1pPr lvl="0">
              <a:defRPr lang="en-US"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08AB6A75-349B-4C8E-85DA-4E3BEA4CDE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90AB31-69E3-4814-A593-57AFDDD5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0" cy="4873625"/>
          </a:xfrm>
        </p:spPr>
        <p:txBody>
          <a:bodyPr rtlCol="0"/>
          <a:lstStyle>
            <a:lvl1pPr marL="0" lvl="0" indent="0">
              <a:buNone/>
              <a:defRPr lang="en-US" sz="3200" dirty="0"/>
            </a:lvl1pPr>
            <a:lvl2pPr marL="457200" lvl="1" indent="0">
              <a:buNone/>
              <a:defRPr lang="en-US" sz="2800" dirty="0"/>
            </a:lvl2pPr>
            <a:lvl3pPr marL="914400" lvl="2" indent="0">
              <a:buNone/>
              <a:defRPr lang="en-US" sz="2400" dirty="0"/>
            </a:lvl3pPr>
            <a:lvl4pPr marL="1371600" lvl="3" indent="0">
              <a:buNone/>
              <a:defRPr lang="en-US" sz="2000" dirty="0"/>
            </a:lvl4pPr>
            <a:lvl5pPr marL="1828800" lvl="4" indent="0">
              <a:buNone/>
              <a:defRPr lang="en-US" sz="2000" dirty="0"/>
            </a:lvl5pPr>
            <a:lvl6pPr marL="2286000" lvl="5" indent="0">
              <a:buNone/>
              <a:defRPr lang="en-US" sz="2000" dirty="0"/>
            </a:lvl6pPr>
            <a:lvl7pPr marL="2743200" lvl="6" indent="0">
              <a:buNone/>
              <a:defRPr lang="en-US" sz="2000" dirty="0"/>
            </a:lvl7pPr>
            <a:lvl8pPr marL="3200400" lvl="7" indent="0">
              <a:buNone/>
              <a:defRPr lang="en-US" sz="2000" dirty="0"/>
            </a:lvl8pPr>
            <a:lvl9pPr marL="3657600" lvl="8" indent="0">
              <a:buNone/>
              <a:defRPr lang="en-US" sz="2000" dirty="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3D8D125B-F2DB-45A6-B9E0-A1520DA469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CB0B63-5D6A-4956-A4A5-845BA4A20E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7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200" dirty="0"/>
            </a:lvl3pPr>
            <a:lvl4pPr marL="1371600" lvl="3" indent="0">
              <a:buNone/>
              <a:defRPr lang="en-US" sz="1000" dirty="0"/>
            </a:lvl4pPr>
            <a:lvl5pPr marL="1828800" lvl="4" indent="0">
              <a:buNone/>
              <a:defRPr lang="en-US" sz="1000" dirty="0"/>
            </a:lvl5pPr>
            <a:lvl6pPr marL="2286000" lvl="5" indent="0">
              <a:buNone/>
              <a:defRPr lang="en-US" sz="1000" dirty="0"/>
            </a:lvl6pPr>
            <a:lvl7pPr marL="2743200" lvl="6" indent="0">
              <a:buNone/>
              <a:defRPr lang="en-US" sz="1000" dirty="0"/>
            </a:lvl7pPr>
            <a:lvl8pPr marL="3200400" lvl="7" indent="0">
              <a:buNone/>
              <a:defRPr lang="en-US" sz="1000" dirty="0"/>
            </a:lvl8pPr>
            <a:lvl9pPr marL="3657600" lvl="8" indent="0">
              <a:buNone/>
              <a:defRPr lang="en-US" sz="10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001A2E22-B879-42CE-95B3-710D3796D8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8566D5-B818-4F78-ADC4-26D8AE58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>
            <a:extLst>
              <a:ext uri="{8D25B463-F92E-4AD0-80D9-92F4A4C73C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92D0FC-3221-4BEE-BF0E-C4C94AC2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>
            <a:extLst>
              <a:ext uri="{CEE32F46-07BC-4CAA-8AA8-0332232765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A17752-F4B6-44CB-8DFD-063843E5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E344A20-EEFE-480E-90F9-93280807FB82}" type="slidenum">
              <a:rPr/>
              <a:pPr/>
              <a:t>‹#›</a:t>
            </a:fld>
            <a:endParaRPr lang="en-US" dirty="0"/>
          </a:p>
        </p:txBody>
      </p:sp>
    </p:spTree>
    <p:extLst>
      <p:ext uri="{44818A28-42C2-4034-B790-7529725F354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E66F0046-B54D-4AD9-BAC8-D5AE504B9A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A0013D-A59A-4CE7-A420-25B4B1AC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14FC6DD4-3FD0-412C-939A-3ABF124AEA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445382-A629-4EA3-9BB5-5B6B478DE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432D68E0-CD94-4DFC-8452-2FEA5FC9FE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1CFEA9-761D-46A6-9F40-10536EBEB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CAC24C86-20F9-4723-AF95-9C141FDD47D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CDF727-0196-43BF-99EB-0155F10C9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ACD421F7-6F70-46FE-9117-538609D38C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BC0340-9D1C-4933-A81F-31188AE3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5493-D2D9-474A-BCA7-75532ABCCF72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dt="0"/>
  <p:txStyles>
    <p:titleStyle>
      <a:lvl1pPr lvl="0" algn="l" rtl="0">
        <a:lnSpc>
          <a:spcPct val="90000"/>
        </a:lnSpc>
        <a:spcBef>
          <a:spcPct val="0"/>
        </a:spcBef>
        <a:buNone/>
        <a:defRPr lang="en-US" sz="4400" dirty="0">
          <a:solidFill>
            <a:schemeClr val="tx1"/>
          </a:solidFill>
          <a:latin typeface="+mj-lt"/>
        </a:defRPr>
      </a:lvl1pPr>
    </p:titleStyle>
    <p:bodyStyle>
      <a:lvl1pPr marL="228600" lvl="0" indent="-228600" algn="l" rtl="0">
        <a:lnSpc>
          <a:spcPct val="90000"/>
        </a:lnSpc>
        <a:spcBef>
          <a:spcPts val="1000"/>
        </a:spcBef>
        <a:buFont typeface="Arial"/>
        <a:buChar char="•"/>
        <a:defRPr lang="en-US" sz="2800" dirty="0">
          <a:solidFill>
            <a:schemeClr val="tx1"/>
          </a:solidFill>
          <a:latin typeface="+mn-lt"/>
        </a:defRPr>
      </a:lvl1pPr>
      <a:lvl2pPr marL="685800" lvl="1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40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00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8990F8C1-8826-4047-947D-258EAA7E3F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0DCD42-3871-466F-AE93-B57E8097C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734" y="253688"/>
            <a:ext cx="2507732" cy="1081173"/>
          </a:xfrm>
          <a:prstGeom prst="rect">
            <a:avLst/>
          </a:prstGeom>
          <a:noFill/>
        </p:spPr>
      </p:pic>
      <p:sp>
        <p:nvSpPr>
          <p:cNvPr id="4" name="AutoShape 2">
            <a:extLst>
              <a:ext uri="{2476703E-1133-42C7-9165-4E0F03A017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3F9437-AF4C-4AE4-8CFC-FC1A13E618F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>
          <a:xfrm>
            <a:off x="838200" y="1600200"/>
            <a:ext cx="9144000" cy="80740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>
            <a:normAutofit fontScale="90000"/>
          </a:bodyPr>
          <a:lstStyle/>
          <a:p>
            <a:r>
              <a:rPr sz="3600" smtClean="0">
                <a:latin typeface="Holtwood One SC"/>
              </a:rPr>
              <a:t>HUMAN RESOURCE</a:t>
            </a:r>
            <a:r>
              <a:rPr lang="en-US" sz="3600" b="0" dirty="0" smtClean="0">
                <a:latin typeface="Holtwood One SC"/>
              </a:rPr>
              <a:t> </a:t>
            </a:r>
            <a:r>
              <a:rPr lang="en-US" sz="3600" b="0" dirty="0">
                <a:latin typeface="Holtwood One SC"/>
              </a:rPr>
              <a:t>MANAGEMENT SYSTEM</a:t>
            </a:r>
          </a:p>
        </p:txBody>
      </p:sp>
      <p:sp>
        <p:nvSpPr>
          <p:cNvPr id="5" name="TextBox 4">
            <a:extLst>
              <a:ext uri="{15B5F4B8-0F02-4A44-A9AA-BB78E7FCD6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67D0C9-CAA5-4E61-8FCC-CAD610B899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991600" y="3352800"/>
            <a:ext cx="2490092" cy="415861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smtClean="0">
                <a:solidFill>
                  <a:schemeClr val="bg1"/>
                </a:solidFill>
              </a:rPr>
              <a:t>resenting by: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11B33957-7519-4055-A577-B0EE9A43C0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1EC2F1-70DA-41F6-A463-7A0222FD04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220200" y="3505200"/>
            <a:ext cx="1883540" cy="592760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    </a:t>
            </a:r>
            <a:endParaRPr lang="en-US" dirty="0" smtClean="0"/>
          </a:p>
          <a:p>
            <a:pPr algn="ctr">
              <a:defRPr lang="en-US" sz="1400" dirty="0"/>
            </a:pPr>
            <a:endParaRPr smtClean="0"/>
          </a:p>
          <a:p>
            <a:pPr algn="ctr">
              <a:defRPr lang="en-US" sz="1400" dirty="0"/>
            </a:pPr>
            <a:r>
              <a:rPr smtClean="0"/>
              <a:t>Sankari Jaya </a:t>
            </a:r>
            <a:r>
              <a:rPr lang="en-US" dirty="0" err="1" smtClean="0"/>
              <a:t>Samyuktha</a:t>
            </a:r>
            <a:endParaRPr lang="en-US" dirty="0"/>
          </a:p>
        </p:txBody>
      </p:sp>
      <p:sp>
        <p:nvSpPr>
          <p:cNvPr id="7" name="TextBox 6">
            <a:extLst>
              <a:ext uri="{9A7B0879-C672-4966-B741-67D641A90AD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373EBC-91EE-4328-9557-7BD5C8C139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0" y="5181600"/>
            <a:ext cx="2518771" cy="415861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Guided by</a:t>
            </a:r>
          </a:p>
        </p:txBody>
      </p:sp>
      <p:sp>
        <p:nvSpPr>
          <p:cNvPr id="8" name="TextBox 7">
            <a:extLst>
              <a:ext uri="{48E78E96-13AC-4221-BF25-151E56BAE9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0CDC73-24A4-4766-B014-1E67AE9797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06000" y="5562600"/>
            <a:ext cx="1734664" cy="356025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smtClean="0"/>
              <a:t>Mrs.Vaishali Amrutia</a:t>
            </a:r>
            <a:endParaRPr lang="en-US" dirty="0"/>
          </a:p>
        </p:txBody>
      </p:sp>
      <p:sp>
        <p:nvSpPr>
          <p:cNvPr id="9" name="Slide Number Placeholder 5">
            <a:extLst>
              <a:ext uri="{4CB0395B-9758-4FDD-9D03-D0AB84AA44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BE1AA5-1798-4936-BBA1-51FF768C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91BD106-CA99-4242-87C4-B0580E087443}" type="slidenum">
              <a:rPr/>
              <a:pPr/>
              <a:t>1</a:t>
            </a:fld>
            <a:endParaRPr lang="en-US" dirty="0"/>
          </a:p>
        </p:txBody>
      </p:sp>
      <p:pic>
        <p:nvPicPr>
          <p:cNvPr id="10" name="Picture 9" descr="WhatsApp Image 2022-12-19 at 6.48.20 PM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3124200"/>
            <a:ext cx="4495800" cy="3122083"/>
          </a:xfrm>
          <a:prstGeom prst="rect">
            <a:avLst/>
          </a:prstGeom>
        </p:spPr>
      </p:pic>
    </p:spTree>
    <p:extLst>
      <p:ext uri="{36A34552-DDCC-43F7-B56B-65911600F80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7B4178D-A8CF-49FD-9D02-D1F02E0BD1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83B14A-F03B-4CF4-9971-7D7315D9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89208E-C920-433D-959B-B7E4063E539E}" type="slidenum">
              <a:rPr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06E21FBD-66AD-4EEA-820D-FC9A03DC8A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F79143-4662-419C-BE0B-586B1CC34B5F}"/>
              </a:ext>
            </a:extLst>
          </p:cNvPr>
          <p:cNvSpPr txBox="1"/>
          <p:nvPr/>
        </p:nvSpPr>
        <p:spPr>
          <a:xfrm>
            <a:off x="1395498" y="1570548"/>
            <a:ext cx="9838135" cy="3386233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>
              <a:buFont typeface="Wingdings"/>
              <a:buChar char=""/>
              <a:defRPr lang="en-US" sz="1400" dirty="0"/>
            </a:pPr>
            <a:r>
              <a:rPr lang="en-US" sz="2400" b="0" i="0" dirty="0">
                <a:solidFill>
                  <a:srgbClr val="333333"/>
                </a:solidFill>
                <a:latin typeface="inter-regular"/>
              </a:rPr>
              <a:t>A </a:t>
            </a:r>
            <a:r>
              <a:rPr lang="en-US" sz="2400" b="0" i="0" dirty="0" err="1">
                <a:solidFill>
                  <a:srgbClr val="333333"/>
                </a:solidFill>
                <a:latin typeface="inter-regular"/>
              </a:rPr>
              <a:t>JPA</a:t>
            </a:r>
            <a:r>
              <a:rPr lang="en-US" sz="2400" b="0" i="0" dirty="0">
                <a:solidFill>
                  <a:srgbClr val="333333"/>
                </a:solidFill>
                <a:latin typeface="inter-regular"/>
              </a:rPr>
              <a:t> (Java Persistence API) is a specification of Java which is used to access, manage, and persist data between Java object and relational database. </a:t>
            </a:r>
          </a:p>
          <a:p>
            <a:pPr marL="342900" indent="-342900">
              <a:buFont typeface="Wingdings"/>
              <a:buChar char=""/>
              <a:defRPr lang="en-US" sz="1400" dirty="0"/>
            </a:pPr>
            <a:r>
              <a:rPr lang="en-US" sz="2400" b="0" i="0" dirty="0">
                <a:solidFill>
                  <a:srgbClr val="333333"/>
                </a:solidFill>
                <a:latin typeface="inter-regular"/>
              </a:rPr>
              <a:t>It is considered as a standard approach for Object Relational Mapping.</a:t>
            </a:r>
          </a:p>
          <a:p>
            <a:pPr marL="342900" indent="-342900">
              <a:buFont typeface="Wingdings"/>
              <a:buChar char=""/>
              <a:defRPr lang="en-US" sz="1400" dirty="0"/>
            </a:pPr>
            <a:r>
              <a:rPr lang="en-US" sz="2400" b="0" i="0" dirty="0" err="1">
                <a:solidFill>
                  <a:srgbClr val="333333"/>
                </a:solidFill>
                <a:latin typeface="inter-regular"/>
              </a:rPr>
              <a:t>JPA</a:t>
            </a:r>
            <a:r>
              <a:rPr lang="en-US" sz="2400" b="0" i="0" dirty="0">
                <a:solidFill>
                  <a:srgbClr val="333333"/>
                </a:solidFill>
                <a:latin typeface="inter-regular"/>
              </a:rPr>
              <a:t> can be seen as a bridge between object-oriented domain models and relational database systems.</a:t>
            </a:r>
          </a:p>
          <a:p>
            <a:pPr>
              <a:defRPr lang="en-US" sz="1400" dirty="0"/>
            </a:pPr>
            <a:endParaRPr/>
          </a:p>
          <a:p>
            <a:pPr>
              <a:defRPr lang="en-US" sz="1400" dirty="0"/>
            </a:pPr>
            <a:endParaRPr lang="en-US" sz="2400" b="0" i="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4" name="Picture 3">
            <a:extLst>
              <a:ext uri="{9850E1FD-77BE-4F58-8EAE-E26E44E504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C4FAE3-7403-41DC-B623-EC66D384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59" y="4355887"/>
            <a:ext cx="8767382" cy="232543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9C30AF71-48C2-4EA4-9FD0-8E6A13406F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5D6B38-8B0F-49F5-8E44-1A0F64E5679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08379" y="-91001"/>
            <a:ext cx="8414509" cy="1671266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5400" b="1" dirty="0">
                <a:ln w="12700" cap="flat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dist="38100" dir="2640000">
                    <a:schemeClr val="tx2">
                      <a:lumMod val="75000"/>
                    </a:schemeClr>
                  </a:outerShdw>
                </a:effectLst>
                <a:latin typeface="Calibri"/>
              </a:rPr>
              <a:t>Java Persistence API ?</a:t>
            </a:r>
          </a:p>
        </p:txBody>
      </p:sp>
    </p:spTree>
    <p:extLst>
      <p:ext uri="{CA249AE0-7EE9-498B-B48F-EDC4DD29DC2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6185DE2-DCC2-4806-B05D-FF50BBB6FB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C25FD0-11C9-45FF-AC1F-28F5A64E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DD9964E-C9EC-4118-BE3E-A6B2B7B73D30}" type="slidenum">
              <a:rPr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4CFC5070-FE97-4D51-9E3D-32E76B6F37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72EEE6-5D1D-4695-8A5A-354703E86FC8}"/>
              </a:ext>
            </a:extLst>
          </p:cNvPr>
          <p:cNvSpPr txBox="1"/>
          <p:nvPr/>
        </p:nvSpPr>
        <p:spPr>
          <a:xfrm>
            <a:off x="1660598" y="1994906"/>
            <a:ext cx="5360003" cy="3386233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Hibernate is an Object-Relational Mapping (ORM) tool which is used to save the state of Java object into the database.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It is one of the most frequently used JPA implementation.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It is defined in </a:t>
            </a: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org.hibernate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 package.</a:t>
            </a:r>
          </a:p>
        </p:txBody>
      </p:sp>
      <p:pic>
        <p:nvPicPr>
          <p:cNvPr id="4" name="Picture 3">
            <a:extLst>
              <a:ext uri="{E2878E6D-39C8-4B2F-88C4-B3287713BA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AF7B05-584A-49FC-90B5-FF02570B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11" y="1223600"/>
            <a:ext cx="3648075" cy="463867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000C5955-FD27-42B6-8175-1F57B3C52E4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EEAEA5-60A2-4680-96B7-AB3E476BF21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58210" y="153904"/>
            <a:ext cx="3296259" cy="139207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4400" b="1" dirty="0">
                <a:ln w="12700" cap="flat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outerShdw dist="38100" dir="2640000">
                    <a:schemeClr val="tx2">
                      <a:lumMod val="75000"/>
                    </a:schemeClr>
                  </a:outerShdw>
                </a:effectLst>
                <a:latin typeface="Calibri"/>
              </a:rPr>
              <a:t>Hibernate ?</a:t>
            </a:r>
          </a:p>
        </p:txBody>
      </p:sp>
    </p:spTree>
    <p:extLst>
      <p:ext uri="{7F5288B7-BFFD-4CDD-81E3-145D73BBAF8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924E5A10-5110-45E8-85FC-5182277092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5E5B57-F71C-45E1-9F29-28905E78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6BB87CD-E7D0-48C0-BC88-B73FF467C6CE}" type="slidenum">
              <a:rPr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7DF06F89-8E7E-4182-BDA5-1031B38E7B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C61652-7CB9-4689-8B06-A625ADEADC92}"/>
              </a:ext>
            </a:extLst>
          </p:cNvPr>
          <p:cNvSpPr txBox="1"/>
          <p:nvPr/>
        </p:nvSpPr>
        <p:spPr>
          <a:xfrm>
            <a:off x="1660521" y="1354998"/>
            <a:ext cx="5387978" cy="4483227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i="0" dirty="0">
                <a:solidFill>
                  <a:schemeClr val="tx1"/>
                </a:solidFill>
                <a:latin typeface="Calibri"/>
              </a:rPr>
              <a:t>Postman is an application used for API testing.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i="0" dirty="0">
                <a:solidFill>
                  <a:schemeClr val="tx1"/>
                </a:solidFill>
                <a:latin typeface="Calibri"/>
              </a:rPr>
              <a:t>It is an HTTP client that tests HTTP requests, utilizing a graphical user interface, through which we obtain different types of responses that need to be subsequently validated.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Postman is an application that allows us to test APIs utilizing a graphical user interface.</a:t>
            </a:r>
            <a:r>
              <a:rPr lang="en-US" sz="2400" i="0" dirty="0">
                <a:solidFill>
                  <a:schemeClr val="tx1"/>
                </a:solidFill>
                <a:latin typeface="Calibri"/>
              </a:rPr>
              <a:t> </a:t>
            </a:r>
          </a:p>
        </p:txBody>
      </p:sp>
      <p:pic>
        <p:nvPicPr>
          <p:cNvPr id="4" name="Picture 3">
            <a:extLst>
              <a:ext uri="{3080DA8B-D42D-4684-9948-5CED279B5E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85EA90-190F-476A-8A17-07BE97CB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51" y="1028214"/>
            <a:ext cx="4445870" cy="565310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077206D0-1179-4825-8A7F-68B3711380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2B2A8B-AE6A-428A-8C60-75922F959D1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71695" y="266829"/>
            <a:ext cx="3420970" cy="1166211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3600" b="1" dirty="0">
                <a:latin typeface="+mj-lt"/>
              </a:rPr>
              <a:t>POSTMAN?</a:t>
            </a:r>
          </a:p>
        </p:txBody>
      </p:sp>
    </p:spTree>
    <p:extLst>
      <p:ext uri="{9834EE0E-0D02-4923-AB7D-EE598C9401E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A203EDCF-46F7-4FF7-AE02-FB3EAC44D3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9BFA5E2-9E7C-468B-B5D7-45A1FF9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F622AA7-66FD-4B6D-B369-EC484D0567D4}" type="slidenum">
              <a:rPr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38CCEC8E-AAFD-43AC-9DF8-DC60D2C084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3DA7E7-0672-4833-94DF-AB4443B97D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90186" y="200767"/>
            <a:ext cx="5452986" cy="947601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2800" b="1" dirty="0">
                <a:solidFill>
                  <a:schemeClr val="tx1"/>
                </a:solidFill>
                <a:latin typeface="Calibri"/>
              </a:rPr>
              <a:t>USE CASE DIAGRAM:</a:t>
            </a:r>
          </a:p>
        </p:txBody>
      </p:sp>
      <p:pic>
        <p:nvPicPr>
          <p:cNvPr id="5" name="Picture 4" descr="WhatsApp Image 2022-12-19 at 6.48.21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524000"/>
            <a:ext cx="5334000" cy="4973663"/>
          </a:xfrm>
          <a:prstGeom prst="rect">
            <a:avLst/>
          </a:prstGeom>
        </p:spPr>
      </p:pic>
    </p:spTree>
    <p:extLst>
      <p:ext uri="{915241A3-9128-49FB-8109-0C0B02E047E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41FD70DC-DAFD-414D-AA6B-771EC3FFA0C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0D768E-F0DB-44C5-A31A-812D3232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FF65371-3485-472F-8ACB-E4959457FE81}" type="slidenum">
              <a:rPr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A6A90041-0801-4A1D-BC7D-0258EAA065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B8D92F-A176-4095-96CC-A41FD9B29D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98898" y="361635"/>
            <a:ext cx="3729266" cy="838672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IN" sz="2400" b="1" dirty="0">
                <a:solidFill>
                  <a:schemeClr val="tx1"/>
                </a:solidFill>
                <a:latin typeface="Calibri"/>
              </a:rPr>
              <a:t>CLASS DIAGRAM:</a:t>
            </a:r>
          </a:p>
        </p:txBody>
      </p:sp>
      <p:pic>
        <p:nvPicPr>
          <p:cNvPr id="5" name="Picture 4" descr="WhatsApp Image 2022-12-19 at 7.19.05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142999"/>
            <a:ext cx="4191000" cy="5518149"/>
          </a:xfrm>
          <a:prstGeom prst="rect">
            <a:avLst/>
          </a:prstGeom>
        </p:spPr>
      </p:pic>
    </p:spTree>
    <p:extLst>
      <p:ext uri="{395724E0-FBC5-480E-BC17-77937C6BBD7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A0FDD460-49D5-48BC-B58D-A33A662CFF0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EB01A8-1342-46C5-9D06-581DB577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2E6E79-D14A-43E3-BFA7-E55D3491114C}" type="slidenum">
              <a:rPr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C3A92F85-66A5-4B6D-8811-9B085FE395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68831C-30BB-412C-B880-3E56C8C47BF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77403" y="-119129"/>
            <a:ext cx="4431392" cy="105771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3200" dirty="0">
                <a:solidFill>
                  <a:schemeClr val="tx1"/>
                </a:solidFill>
                <a:latin typeface="Calibri"/>
              </a:rPr>
              <a:t>ER DIAGRAM</a:t>
            </a:r>
          </a:p>
        </p:txBody>
      </p:sp>
      <p:pic>
        <p:nvPicPr>
          <p:cNvPr id="5" name="Picture 4" descr="WhatsApp Image 2022-12-19 at 7.19.0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838200"/>
            <a:ext cx="7552198" cy="5715000"/>
          </a:xfrm>
          <a:prstGeom prst="rect">
            <a:avLst/>
          </a:prstGeom>
        </p:spPr>
      </p:pic>
    </p:spTree>
    <p:extLst>
      <p:ext uri="{B1E1EF36-C641-4C2E-8213-563A19CC657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51576447-A20F-446D-BEC3-11F3C385ED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C70826-23D2-4FAA-8CBE-37C5F260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646284F-8CE4-431B-8A8B-FB752163DA3B}" type="slidenum">
              <a:rPr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356DEEEE-9CCD-4069-9A74-AC16593D1B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27D45A-B538-49AB-AA23-E2E43455522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4891" y="356920"/>
            <a:ext cx="3073708" cy="845629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400" dirty="0"/>
              <a:t>CONCLUSION</a:t>
            </a:r>
          </a:p>
        </p:txBody>
      </p:sp>
      <p:sp>
        <p:nvSpPr>
          <p:cNvPr id="4" name="TextBox 3">
            <a:extLst>
              <a:ext uri="{80ACABAE-9859-477C-871F-AC3FD9519B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BBD370-9D0E-452D-9BBF-3A1CB0F4953D}"/>
              </a:ext>
            </a:extLst>
          </p:cNvPr>
          <p:cNvSpPr txBox="1"/>
          <p:nvPr/>
        </p:nvSpPr>
        <p:spPr>
          <a:xfrm>
            <a:off x="1625412" y="1248346"/>
            <a:ext cx="9339053" cy="3635611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>
              <a:buFont typeface="Wingdings"/>
              <a:buChar char=""/>
              <a:defRPr lang="en-US" sz="1400" dirty="0"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This paper presents a method for increasing information requested by </a:t>
            </a:r>
            <a:r>
              <a:rPr sz="2400" smtClean="0">
                <a:latin typeface="Calibri"/>
              </a:rPr>
              <a:t>employee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</a:rPr>
              <a:t>with the use of automated </a:t>
            </a:r>
            <a:r>
              <a:rPr sz="2400" smtClean="0">
                <a:latin typeface="Calibri"/>
              </a:rPr>
              <a:t>Human Resorce 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Management </a:t>
            </a:r>
            <a:r>
              <a:rPr lang="en-US" sz="2400" dirty="0">
                <a:solidFill>
                  <a:schemeClr val="tx1"/>
                </a:solidFill>
                <a:latin typeface="Calibri"/>
              </a:rPr>
              <a:t>System.In this ,instead of direct Contacting with faculty the </a:t>
            </a:r>
            <a:r>
              <a:rPr sz="2400" smtClean="0">
                <a:latin typeface="Calibri"/>
              </a:rPr>
              <a:t>employee 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can </a:t>
            </a:r>
            <a:r>
              <a:rPr lang="en-US" sz="2400" dirty="0">
                <a:solidFill>
                  <a:schemeClr val="tx1"/>
                </a:solidFill>
                <a:latin typeface="Calibri"/>
              </a:rPr>
              <a:t>directly checks the 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details.</a:t>
            </a:r>
          </a:p>
          <a:p>
            <a:pPr marL="342900" indent="-342900">
              <a:buFont typeface="Wingdings"/>
              <a:buChar char=""/>
              <a:defRPr lang="en-US" sz="1400" dirty="0"/>
            </a:pPr>
            <a:endParaRPr sz="2400" smtClean="0">
              <a:latin typeface="Calibri"/>
            </a:endParaRPr>
          </a:p>
          <a:p>
            <a:pPr marL="342900" indent="-342900">
              <a:buFont typeface="Wingdings"/>
              <a:buChar char=""/>
              <a:defRPr lang="en-US" sz="1400" dirty="0"/>
            </a:pPr>
            <a:r>
              <a:rPr sz="2400" smtClean="0"/>
              <a:t>This method helps to do regular activities accurately, fastly and reliably.</a:t>
            </a:r>
          </a:p>
          <a:p>
            <a:pPr marL="342900" indent="-342900">
              <a:buFont typeface="Wingdings"/>
              <a:buChar char=""/>
              <a:defRPr lang="en-US" sz="1400" dirty="0"/>
            </a:pPr>
            <a:endParaRPr lang="en-US" sz="2400" dirty="0">
              <a:solidFill>
                <a:schemeClr val="tx1"/>
              </a:solidFill>
              <a:latin typeface="Calibri"/>
            </a:endParaRPr>
          </a:p>
          <a:p>
            <a:pPr marL="0" indent="0">
              <a:buFont typeface="Wingdings"/>
              <a:buNone/>
              <a:defRPr lang="en-US" sz="1400" dirty="0"/>
            </a:pPr>
            <a:endParaRPr/>
          </a:p>
          <a:p>
            <a:pPr marL="342900" indent="-342900">
              <a:defRPr lang="en-US" sz="1400" dirty="0"/>
            </a:pP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 </a:t>
            </a:r>
          </a:p>
        </p:txBody>
      </p:sp>
      <p:sp>
        <p:nvSpPr>
          <p:cNvPr id="5" name="TextBox 4">
            <a:extLst>
              <a:ext uri="{71FCAAE6-4836-4CF3-8DF3-2C9A1735FA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328DA7-BB5B-4B1D-93DB-CB651D7ED0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4585" y="4854825"/>
            <a:ext cx="4066517" cy="411403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THANK YOU!!</a:t>
            </a:r>
          </a:p>
        </p:txBody>
      </p:sp>
    </p:spTree>
    <p:extLst>
      <p:ext uri="{AFEDB576-70B7-412A-BC25-137379D0E2F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09920A68-7C3A-4029-A578-93751C832C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C3B7BA-CBCC-4A81-8DDB-E00195DD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3066244-25ED-4954-9437-B0C416C6A34C}" type="slidenum">
              <a:rPr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A0047361-A3A1-4B0F-9C7B-0A36CBA97B4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4AD28D4-1DC4-453B-B01E-5069AC97834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52600" y="2667000"/>
            <a:ext cx="7852762" cy="1277502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sz="4000" smtClean="0"/>
              <a:t>THANK YOU</a:t>
            </a:r>
            <a:endParaRPr lang="en-US" sz="4000" dirty="0"/>
          </a:p>
        </p:txBody>
      </p:sp>
    </p:spTree>
    <p:extLst>
      <p:ext uri="{D6EC6B5D-8044-441F-98BE-4376C556122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B554BBD4-B49E-4DCD-B2BC-302AAFCD9A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213D7E-4E4A-4EF4-A0A1-0053F41A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14A9EE-5BB9-45E8-A4ED-BF198407C4D1}" type="slidenum">
              <a:rPr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1C8D0F0C-0752-41C9-8616-54EC802CD7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0FD6B9-BAE6-4AFE-BF65-885867978F93}"/>
              </a:ext>
            </a:extLst>
          </p:cNvPr>
          <p:cNvSpPr txBox="1"/>
          <p:nvPr/>
        </p:nvSpPr>
        <p:spPr>
          <a:xfrm>
            <a:off x="1145600" y="1006201"/>
            <a:ext cx="9374162" cy="4528163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 marL="342900" indent="-342900">
              <a:buFont typeface="Wingdings"/>
              <a:buChar char=""/>
              <a:defRPr lang="en-US" sz="1200" dirty="0"/>
            </a:pPr>
            <a:r>
              <a:rPr lang="en-US" sz="2400" dirty="0"/>
              <a:t>The </a:t>
            </a:r>
            <a:r>
              <a:rPr lang="en-US" sz="2400" dirty="0" smtClean="0"/>
              <a:t>human resource</a:t>
            </a:r>
            <a:r>
              <a:rPr sz="2400" smtClean="0"/>
              <a:t> </a:t>
            </a:r>
            <a:r>
              <a:rPr lang="en-US" sz="2400" dirty="0" smtClean="0"/>
              <a:t>management </a:t>
            </a:r>
            <a:r>
              <a:rPr lang="en-US" sz="2400" dirty="0"/>
              <a:t>system is an automated version of manual </a:t>
            </a:r>
            <a:r>
              <a:rPr sz="2400" smtClean="0"/>
              <a:t>employee</a:t>
            </a:r>
            <a:r>
              <a:rPr lang="en-US" sz="2400" dirty="0" smtClean="0"/>
              <a:t> </a:t>
            </a:r>
            <a:r>
              <a:rPr lang="en-US" sz="2400" dirty="0"/>
              <a:t>Management System.</a:t>
            </a:r>
          </a:p>
          <a:p>
            <a:pPr marL="0" indent="0">
              <a:buFont typeface="Wingdings"/>
              <a:buNone/>
              <a:defRPr lang="en-US" sz="1200" dirty="0"/>
            </a:pPr>
            <a:endParaRPr/>
          </a:p>
          <a:p>
            <a:pPr marL="342900" indent="-342900">
              <a:buFont typeface="Wingdings"/>
              <a:buChar char=""/>
              <a:defRPr lang="en-US" sz="1200" dirty="0"/>
            </a:pPr>
            <a:r>
              <a:rPr lang="en-US" sz="2400" dirty="0"/>
              <a:t> It can handle all details about a </a:t>
            </a:r>
            <a:r>
              <a:rPr sz="2400" smtClean="0"/>
              <a:t>employee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Font typeface="Wingdings"/>
              <a:buNone/>
              <a:defRPr lang="en-US" sz="1200" dirty="0"/>
            </a:pPr>
            <a:endParaRPr/>
          </a:p>
          <a:p>
            <a:pPr marL="342900" indent="-342900">
              <a:buFont typeface="Wingdings"/>
              <a:buChar char=""/>
              <a:defRPr lang="en-US" sz="1200" dirty="0"/>
            </a:pPr>
            <a:r>
              <a:rPr lang="en-US" sz="2400" dirty="0"/>
              <a:t>In case of manual system they need a lot of time, manpower etc.Here almost all work is computerized. So the accuracy is maintained.   Maintaining backup is very easy. It can do with in a few minutes.</a:t>
            </a:r>
          </a:p>
          <a:p>
            <a:pPr marL="0" indent="0">
              <a:buFont typeface="Wingdings"/>
              <a:buNone/>
              <a:defRPr lang="en-US" sz="1200" dirty="0"/>
            </a:pPr>
            <a:r>
              <a:rPr lang="en-US" sz="2400" dirty="0"/>
              <a:t> </a:t>
            </a:r>
          </a:p>
          <a:p>
            <a:pPr marL="342900" indent="-342900">
              <a:buFont typeface="Wingdings"/>
              <a:buChar char=""/>
              <a:defRPr lang="en-US" sz="1200" dirty="0"/>
            </a:pPr>
            <a:r>
              <a:rPr lang="en-US" sz="2400" dirty="0"/>
              <a:t>Our system has two type of accessing modes, administrator and user. </a:t>
            </a:r>
            <a:r>
              <a:rPr sz="2400" smtClean="0"/>
              <a:t>employee</a:t>
            </a:r>
            <a:r>
              <a:rPr lang="en-US" sz="2400" dirty="0" smtClean="0"/>
              <a:t> </a:t>
            </a:r>
            <a:r>
              <a:rPr lang="en-US" sz="2400" dirty="0"/>
              <a:t>management system is managed by an administrator. It is the job of the administrator to insert update and monitor the whole process.</a:t>
            </a:r>
          </a:p>
        </p:txBody>
      </p:sp>
      <p:sp>
        <p:nvSpPr>
          <p:cNvPr id="4" name="TextBox 3">
            <a:extLst>
              <a:ext uri="{B3CCE1B8-3B4D-40E4-A740-825787A0D6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6077FB-FBE9-4BB2-9C88-BB44FBEDF64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31696" y="38919"/>
            <a:ext cx="3038684" cy="967279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00" dirty="0"/>
            </a:pPr>
            <a:r>
              <a:rPr lang="en-US" sz="3200" b="1" dirty="0">
                <a:solidFill>
                  <a:schemeClr val="tx1"/>
                </a:solidFill>
                <a:latin typeface="Calibri"/>
              </a:rPr>
              <a:t>INTRODUCTION:</a:t>
            </a:r>
          </a:p>
        </p:txBody>
      </p:sp>
    </p:spTree>
    <p:extLst>
      <p:ext uri="{58D36FEB-9DB0-429A-B1AC-E3BA59869F3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44C5CE59-6F2C-43E0-AD52-CECC6B02DD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13D920-27E0-4E78-92A5-092B6236077E}"/>
              </a:ext>
            </a:extLst>
          </p:cNvPr>
          <p:cNvSpPr txBox="1"/>
          <p:nvPr/>
        </p:nvSpPr>
        <p:spPr>
          <a:xfrm>
            <a:off x="1586750" y="1676200"/>
            <a:ext cx="9658589" cy="35086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This process is so time-consuming.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There is a threat to the record of the </a:t>
            </a:r>
            <a:r>
              <a:rPr sz="2400" smtClean="0"/>
              <a:t>employees</a:t>
            </a:r>
            <a:r>
              <a:rPr lang="en-US" sz="2400" dirty="0" smtClean="0"/>
              <a:t>, </a:t>
            </a:r>
            <a:r>
              <a:rPr lang="en-US" sz="2400" dirty="0"/>
              <a:t>in this case, there might be a chance that a person makes entry on someone else record.</a:t>
            </a:r>
          </a:p>
          <a:p>
            <a:pPr marL="0" indent="0">
              <a:buFont typeface="Wingdings"/>
              <a:buNone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There is no proper way of getting to know about the events and extra curriculum activities happening in </a:t>
            </a:r>
            <a:r>
              <a:rPr sz="2400" smtClean="0"/>
              <a:t>working place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Font typeface="Wingdings"/>
              <a:buNone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It might be the case that </a:t>
            </a:r>
            <a:r>
              <a:rPr sz="2400" smtClean="0"/>
              <a:t>employees</a:t>
            </a:r>
            <a:r>
              <a:rPr lang="en-US" sz="2400" dirty="0" smtClean="0"/>
              <a:t> </a:t>
            </a:r>
            <a:r>
              <a:rPr lang="en-US" sz="2400" dirty="0"/>
              <a:t>tries to bribe the </a:t>
            </a:r>
            <a:r>
              <a:rPr sz="2400" smtClean="0"/>
              <a:t>company</a:t>
            </a:r>
            <a:r>
              <a:rPr lang="en-US" sz="2400" dirty="0" smtClean="0"/>
              <a:t> </a:t>
            </a:r>
            <a:r>
              <a:rPr lang="en-US" sz="2400" dirty="0"/>
              <a:t>to avoid the long queue.</a:t>
            </a:r>
          </a:p>
        </p:txBody>
      </p:sp>
      <p:sp>
        <p:nvSpPr>
          <p:cNvPr id="3" name="Slide Number Placeholder 3">
            <a:extLst>
              <a:ext uri="{ABAFAA62-97D5-4178-8CED-6670499596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7F3AF5-4D3E-4548-BE4C-898D86E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11C8D54-312D-465E-A43D-0DD8B80B0C01}" type="slidenum">
              <a:rPr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3192A10D-17DC-4110-9F2E-1C7B280F14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C60D9E-A5A1-4BC5-BF96-8620AA4CD1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86750" y="-164420"/>
            <a:ext cx="8593607" cy="1724510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IN" sz="2800" b="1" dirty="0">
                <a:solidFill>
                  <a:schemeClr val="tx1"/>
                </a:solidFill>
                <a:latin typeface="Calibri"/>
              </a:rPr>
              <a:t>DRAWBACKS OF </a:t>
            </a:r>
            <a:r>
              <a:rPr lang="en-IN" sz="2800" b="1" dirty="0" smtClean="0">
                <a:solidFill>
                  <a:schemeClr val="tx1"/>
                </a:solidFill>
                <a:latin typeface="Calibri"/>
              </a:rPr>
              <a:t>HUMAN RESOURCE MANAGEMENT  </a:t>
            </a:r>
            <a:r>
              <a:rPr lang="en-IN" sz="2800" b="1" dirty="0">
                <a:solidFill>
                  <a:schemeClr val="tx1"/>
                </a:solidFill>
                <a:latin typeface="Calibri"/>
              </a:rPr>
              <a:t>SYSTEM</a:t>
            </a:r>
          </a:p>
        </p:txBody>
      </p:sp>
    </p:spTree>
    <p:extLst>
      <p:ext uri="{B6B24C8A-9453-45DF-951C-EC0E27E17BC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B1E94499-52F4-424E-AFF0-F888052840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81A8AF-BB19-4FF9-B2D9-82B8D0378AFC}"/>
              </a:ext>
            </a:extLst>
          </p:cNvPr>
          <p:cNvSpPr txBox="1"/>
          <p:nvPr/>
        </p:nvSpPr>
        <p:spPr>
          <a:xfrm>
            <a:off x="946632" y="1476927"/>
            <a:ext cx="10567873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A </a:t>
            </a:r>
            <a:r>
              <a:rPr sz="2400" smtClean="0"/>
              <a:t>Employee</a:t>
            </a:r>
            <a:r>
              <a:rPr lang="en-US" sz="2400" dirty="0" smtClean="0"/>
              <a:t> </a:t>
            </a:r>
            <a:r>
              <a:rPr lang="en-US" sz="2400" dirty="0"/>
              <a:t>can register himself directly </a:t>
            </a:r>
            <a:r>
              <a:rPr lang="en-US" sz="2400" dirty="0" smtClean="0"/>
              <a:t>on  </a:t>
            </a:r>
            <a:r>
              <a:rPr lang="en-US" sz="2400" dirty="0"/>
              <a:t>the </a:t>
            </a:r>
            <a:r>
              <a:rPr lang="en-US" sz="2400" dirty="0" smtClean="0"/>
              <a:t>application </a:t>
            </a:r>
            <a:r>
              <a:rPr lang="en-US" sz="2400" dirty="0"/>
              <a:t>for any notification of the event and </a:t>
            </a:r>
            <a:r>
              <a:rPr lang="en-US" sz="2400" dirty="0" smtClean="0"/>
              <a:t> employees </a:t>
            </a:r>
            <a:r>
              <a:rPr lang="en-US" sz="2400" dirty="0"/>
              <a:t>can also post their queries and check their fee status.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If the </a:t>
            </a:r>
            <a:r>
              <a:rPr sz="2400" smtClean="0"/>
              <a:t>employees</a:t>
            </a:r>
            <a:r>
              <a:rPr lang="en-US" sz="2400" dirty="0" smtClean="0"/>
              <a:t> </a:t>
            </a:r>
            <a:r>
              <a:rPr lang="en-US" sz="2400" dirty="0"/>
              <a:t>are not aware of policies, then the admin will make him contact with this application and help them to complete the whole process.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Admin will maintain the record and </a:t>
            </a:r>
            <a:r>
              <a:rPr lang="en-US" sz="2400" dirty="0" err="1"/>
              <a:t>atomicity</a:t>
            </a:r>
            <a:r>
              <a:rPr lang="en-US" sz="2400" dirty="0"/>
              <a:t> by using the proper table to save records so that no one can access it and data remain safe.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2400" smtClean="0"/>
              <a:t>Employees</a:t>
            </a:r>
            <a:r>
              <a:rPr lang="en-US" sz="2400" dirty="0" smtClean="0"/>
              <a:t> </a:t>
            </a:r>
            <a:r>
              <a:rPr lang="en-US" sz="2400" dirty="0"/>
              <a:t>need not bother about </a:t>
            </a:r>
            <a:r>
              <a:rPr lang="en-US" sz="2400" dirty="0" smtClean="0"/>
              <a:t>his working process.</a:t>
            </a:r>
            <a:endParaRPr lang="en-US" sz="2400" dirty="0"/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No need of worrying about status you can check that from your place</a:t>
            </a:r>
          </a:p>
        </p:txBody>
      </p:sp>
      <p:sp>
        <p:nvSpPr>
          <p:cNvPr id="3" name="Slide Number Placeholder 3">
            <a:extLst>
              <a:ext uri="{3034A958-3CE1-49E4-927A-87A6EC3238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EF9A8D-902A-4F27-8298-A3811A36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965EC73-967D-431F-B703-B24969980F7B}" type="slidenum">
              <a:rPr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94F8C033-1803-43D1-AEEC-252A389CD6D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221AE6-DF32-4182-A5A9-1B3CFAA9753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581" y="304327"/>
            <a:ext cx="8309181" cy="833810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IN" sz="2400" b="1" dirty="0">
                <a:solidFill>
                  <a:schemeClr val="tx1"/>
                </a:solidFill>
                <a:latin typeface="Calibri"/>
              </a:rPr>
              <a:t>APPLICATION OF AUTOMATED </a:t>
            </a:r>
            <a:r>
              <a:rPr lang="en-IN" sz="2400" b="1" dirty="0" smtClean="0">
                <a:latin typeface="Calibri"/>
              </a:rPr>
              <a:t>EMPLOYEE</a:t>
            </a:r>
            <a:r>
              <a:rPr lang="en-IN" sz="2400" b="1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Calibri"/>
              </a:rPr>
              <a:t>MANAGEMENT SYSTEM</a:t>
            </a:r>
          </a:p>
        </p:txBody>
      </p:sp>
    </p:spTree>
    <p:extLst>
      <p:ext uri="{63D272D5-FAB7-4DC2-B746-8ADB0DE4E42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E9B2DB95-5105-4BBF-AC5B-53911BCFD9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F93818-302E-4D09-ABBC-12F67ECE3564}"/>
              </a:ext>
            </a:extLst>
          </p:cNvPr>
          <p:cNvSpPr txBox="1"/>
          <p:nvPr/>
        </p:nvSpPr>
        <p:spPr>
          <a:xfrm flipH="1">
            <a:off x="1120587" y="1786213"/>
            <a:ext cx="7180726" cy="46474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3200" dirty="0"/>
              <a:t>Admin Module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3200" smtClean="0"/>
              <a:t>Employee </a:t>
            </a:r>
            <a:r>
              <a:rPr lang="en-US" sz="3200" dirty="0" smtClean="0"/>
              <a:t>Module</a:t>
            </a:r>
            <a:endParaRPr lang="en-US" sz="3200" dirty="0"/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3200" smtClean="0"/>
              <a:t>Department </a:t>
            </a:r>
            <a:r>
              <a:rPr lang="en-US" sz="3200" dirty="0" smtClean="0"/>
              <a:t> </a:t>
            </a:r>
            <a:r>
              <a:rPr lang="en-US" sz="3200" dirty="0"/>
              <a:t>Module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3200" smtClean="0"/>
              <a:t>Salary</a:t>
            </a:r>
            <a:r>
              <a:rPr lang="en-US" sz="3200" dirty="0" smtClean="0"/>
              <a:t> </a:t>
            </a:r>
            <a:r>
              <a:rPr lang="en-US" sz="3200" dirty="0"/>
              <a:t>Module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3200" smtClean="0"/>
              <a:t>Attendence</a:t>
            </a:r>
            <a:r>
              <a:rPr lang="en-US" sz="3200" dirty="0" smtClean="0"/>
              <a:t> Module</a:t>
            </a:r>
          </a:p>
          <a:p>
            <a:pPr marL="285750" indent="-285750">
              <a:buFont typeface="Wingdings"/>
              <a:buChar char=""/>
            </a:pPr>
            <a:r>
              <a:rPr sz="3200" smtClean="0"/>
              <a:t>Training module</a:t>
            </a:r>
            <a:endParaRPr lang="en-US" sz="3200" dirty="0" smtClean="0"/>
          </a:p>
          <a:p>
            <a:pPr marL="285750" indent="-285750"/>
            <a:endParaRPr lang="en-US" sz="3200" dirty="0"/>
          </a:p>
        </p:txBody>
      </p:sp>
      <p:sp>
        <p:nvSpPr>
          <p:cNvPr id="3" name="Slide Number Placeholder 3">
            <a:extLst>
              <a:ext uri="{1F8420ED-C692-42AD-930D-02E16FE251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91ED98-CFB0-4FDF-B9EA-1C342BAC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0A0482-BDEF-44EA-8A0B-84864782F55A}" type="slidenum">
              <a:rPr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7C4F5EA1-8933-4CFD-AFD5-7657F5AB99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849D8A-F890-461B-BFFC-4839048C9E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43393" y="392687"/>
            <a:ext cx="3238480" cy="1054909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3200" dirty="0"/>
              <a:t>MODULES</a:t>
            </a:r>
          </a:p>
        </p:txBody>
      </p:sp>
    </p:spTree>
    <p:extLst>
      <p:ext uri="{4C7D74F2-C904-4977-812F-EFF99238C15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785D881-12D3-4C76-B463-5D3EF3BC3A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083F59-BD4D-4795-94B9-D6BC735CB689}"/>
              </a:ext>
            </a:extLst>
          </p:cNvPr>
          <p:cNvSpPr txBox="1"/>
          <p:nvPr/>
        </p:nvSpPr>
        <p:spPr>
          <a:xfrm>
            <a:off x="1676401" y="1246093"/>
            <a:ext cx="200809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latin typeface="Bold"/>
              </a:rPr>
              <a:t>BACKEND</a:t>
            </a:r>
            <a:r>
              <a:rPr lang="en-US" sz="2000" dirty="0"/>
              <a:t>:</a:t>
            </a:r>
          </a:p>
        </p:txBody>
      </p:sp>
      <p:sp>
        <p:nvSpPr>
          <p:cNvPr id="3" name="TextBox 3">
            <a:extLst>
              <a:ext uri="{D00C550C-FBCC-4397-BE86-DF87EFB491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D088E4-7A34-4956-A561-BF8A778FC9B2}"/>
              </a:ext>
            </a:extLst>
          </p:cNvPr>
          <p:cNvSpPr txBox="1"/>
          <p:nvPr/>
        </p:nvSpPr>
        <p:spPr>
          <a:xfrm flipH="1">
            <a:off x="2081831" y="1936375"/>
            <a:ext cx="9052331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Spring Core, Spring Boot,Rest API, Java Persistence API and Hibernate </a:t>
            </a:r>
          </a:p>
        </p:txBody>
      </p:sp>
      <p:sp>
        <p:nvSpPr>
          <p:cNvPr id="4" name="TextBox 5">
            <a:extLst>
              <a:ext uri="{B752F723-11EB-4182-AAFA-3A534D0A73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D9D4B1-0D45-4DA6-9D40-97E4EBDEDA79}"/>
              </a:ext>
            </a:extLst>
          </p:cNvPr>
          <p:cNvSpPr txBox="1"/>
          <p:nvPr/>
        </p:nvSpPr>
        <p:spPr>
          <a:xfrm>
            <a:off x="1676400" y="3383280"/>
            <a:ext cx="1704470" cy="3656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latin typeface="Bold"/>
              </a:rPr>
              <a:t>DATABASE:</a:t>
            </a:r>
          </a:p>
        </p:txBody>
      </p:sp>
      <p:sp>
        <p:nvSpPr>
          <p:cNvPr id="5" name="TextBox 6">
            <a:extLst>
              <a:ext uri="{53F50302-90B5-4E10-B99D-8D8CB2877A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78BF52-6110-4734-A000-546F85618BB0}"/>
              </a:ext>
            </a:extLst>
          </p:cNvPr>
          <p:cNvSpPr txBox="1"/>
          <p:nvPr/>
        </p:nvSpPr>
        <p:spPr>
          <a:xfrm>
            <a:off x="2158031" y="4285126"/>
            <a:ext cx="3323882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 err="1"/>
              <a:t>MySql</a:t>
            </a:r>
          </a:p>
        </p:txBody>
      </p:sp>
      <p:sp>
        <p:nvSpPr>
          <p:cNvPr id="6" name="TextBox 7">
            <a:extLst>
              <a:ext uri="{EFB1AC70-4E60-40AA-9344-97A37653A4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655695-28B9-4FEF-AE48-9AF8B045E8DA}"/>
              </a:ext>
            </a:extLst>
          </p:cNvPr>
          <p:cNvSpPr txBox="1"/>
          <p:nvPr/>
        </p:nvSpPr>
        <p:spPr>
          <a:xfrm>
            <a:off x="2093271" y="2510113"/>
            <a:ext cx="3330378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Postman</a:t>
            </a:r>
          </a:p>
        </p:txBody>
      </p:sp>
      <p:sp>
        <p:nvSpPr>
          <p:cNvPr id="7" name="Slide Number Placeholder 3">
            <a:extLst>
              <a:ext uri="{08A32487-886E-4427-8008-6CCE4CF119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D0079D-7029-446A-8C59-CD571BA2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19786D-313C-43C2-99C9-656F0A8D5A1B}" type="slidenum">
              <a:rPr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B24BAB54-2362-4162-B2CC-60A946D8F2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9E9DA4-7E19-4AE6-A0B6-124CB800CFE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04074" y="70309"/>
            <a:ext cx="4431211" cy="94793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2800" b="1" dirty="0">
                <a:solidFill>
                  <a:schemeClr val="tx1"/>
                </a:solidFill>
                <a:latin typeface="Calibri"/>
              </a:rPr>
              <a:t>SOFTWARE REQUIREMENTS</a:t>
            </a:r>
          </a:p>
        </p:txBody>
      </p:sp>
    </p:spTree>
    <p:extLst>
      <p:ext uri="{D2C9F51D-64C8-4764-BB44-5167014CD16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61D515DB-A6EA-41D9-B01D-988532C087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6FCDA6-4F24-40E0-B420-D27987D2D093}"/>
              </a:ext>
            </a:extLst>
          </p:cNvPr>
          <p:cNvSpPr txBox="1"/>
          <p:nvPr/>
        </p:nvSpPr>
        <p:spPr>
          <a:xfrm>
            <a:off x="3330568" y="1658369"/>
            <a:ext cx="4025153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Windows 10 are above.</a:t>
            </a:r>
          </a:p>
        </p:txBody>
      </p:sp>
      <p:sp>
        <p:nvSpPr>
          <p:cNvPr id="3" name="TextBox 4">
            <a:extLst>
              <a:ext uri="{40976A01-BCA9-44D9-AA43-8D8F9B1F65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160B8B-3B5B-4137-B753-325AF6C8A84D}"/>
              </a:ext>
            </a:extLst>
          </p:cNvPr>
          <p:cNvSpPr txBox="1"/>
          <p:nvPr/>
        </p:nvSpPr>
        <p:spPr>
          <a:xfrm>
            <a:off x="3330568" y="2674581"/>
            <a:ext cx="3541059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RAM 4GB or above.</a:t>
            </a:r>
          </a:p>
        </p:txBody>
      </p:sp>
      <p:sp>
        <p:nvSpPr>
          <p:cNvPr id="4" name="Slide Number Placeholder 3">
            <a:extLst>
              <a:ext uri="{2CCD2D3F-842D-4CAC-ACF8-BEC7E9FEC8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F70F40-CD5E-4499-BF16-319F7E1C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F90226-EA26-4E65-9454-D99F209FAA22}" type="slidenum">
              <a:rPr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6D55C76-CE59-4F2C-B17E-1353D2D611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E315CC-96BF-4DB9-AB2F-20A6A319FCE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261349" y="457876"/>
            <a:ext cx="4513583" cy="94793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2800" b="1" dirty="0">
                <a:solidFill>
                  <a:schemeClr val="tx1"/>
                </a:solidFill>
                <a:latin typeface="Calibri"/>
              </a:rPr>
              <a:t>HARDWARE REQUIREMENTS</a:t>
            </a:r>
          </a:p>
        </p:txBody>
      </p:sp>
    </p:spTree>
    <p:extLst>
      <p:ext uri="{1BB7A185-D194-46C2-A131-F1457691D49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149861CD-0E6F-4F23-9748-4984B2236C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B6C101-541F-41D6-B60E-BBCDAC3991E2}"/>
              </a:ext>
            </a:extLst>
          </p:cNvPr>
          <p:cNvSpPr txBox="1"/>
          <p:nvPr/>
        </p:nvSpPr>
        <p:spPr>
          <a:xfrm>
            <a:off x="1326776" y="663388"/>
            <a:ext cx="9637059" cy="578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200" b="1" dirty="0">
              <a:latin typeface="+mj-lt"/>
            </a:endParaRPr>
          </a:p>
        </p:txBody>
      </p:sp>
      <p:sp>
        <p:nvSpPr>
          <p:cNvPr id="3" name="TextBox 2">
            <a:extLst>
              <a:ext uri="{42BB7855-2C81-444D-ADB0-4999F58780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205068-2ADA-4AFA-B270-D3A2FFAD4538}"/>
              </a:ext>
            </a:extLst>
          </p:cNvPr>
          <p:cNvSpPr txBox="1"/>
          <p:nvPr/>
        </p:nvSpPr>
        <p:spPr>
          <a:xfrm flipH="1">
            <a:off x="1566424" y="1592008"/>
            <a:ext cx="8543716" cy="11884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/>
              <a:buChar char=""/>
            </a:pPr>
            <a:r>
              <a:rPr lang="en-US" sz="2400" dirty="0"/>
              <a:t>Java Spring Boot(Spring Boot) is a tool that makes developing web application and </a:t>
            </a:r>
            <a:r>
              <a:rPr lang="en-US" sz="2400" dirty="0" err="1"/>
              <a:t>microservices</a:t>
            </a:r>
            <a:r>
              <a:rPr lang="en-US" sz="2400" dirty="0"/>
              <a:t> with Spring Framework faster and easier through three core capabilities</a:t>
            </a:r>
          </a:p>
        </p:txBody>
      </p:sp>
      <p:sp>
        <p:nvSpPr>
          <p:cNvPr id="4" name="TextBox 3">
            <a:extLst>
              <a:ext uri="{58EBB974-8952-4AD8-9CA8-5CCAEBF158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FEEE11-2818-401C-8CAD-3D7B108B7FB8}"/>
              </a:ext>
            </a:extLst>
          </p:cNvPr>
          <p:cNvSpPr txBox="1"/>
          <p:nvPr/>
        </p:nvSpPr>
        <p:spPr>
          <a:xfrm>
            <a:off x="2061553" y="2947606"/>
            <a:ext cx="5979794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Auto Configuration</a:t>
            </a:r>
          </a:p>
        </p:txBody>
      </p:sp>
      <p:sp>
        <p:nvSpPr>
          <p:cNvPr id="5" name="TextBox 4">
            <a:extLst>
              <a:ext uri="{2F2AA714-6536-40D6-B27C-7B81A71A87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12FE2F-34CC-4145-A3BB-1ED9A455740E}"/>
              </a:ext>
            </a:extLst>
          </p:cNvPr>
          <p:cNvSpPr txBox="1"/>
          <p:nvPr/>
        </p:nvSpPr>
        <p:spPr>
          <a:xfrm>
            <a:off x="2057847" y="3571875"/>
            <a:ext cx="6893108" cy="1554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dirty="0"/>
              <a:t>2.  An Opinionated approach to Configuration</a:t>
            </a:r>
          </a:p>
          <a:p>
            <a:endParaRPr/>
          </a:p>
          <a:p>
            <a:r>
              <a:rPr lang="en-US" sz="2400" dirty="0"/>
              <a:t>3.The ability to create standalone</a:t>
            </a:r>
          </a:p>
          <a:p>
            <a:r>
              <a:rPr lang="en-US" sz="2400" dirty="0"/>
              <a:t>    applications</a:t>
            </a:r>
          </a:p>
        </p:txBody>
      </p:sp>
      <p:sp>
        <p:nvSpPr>
          <p:cNvPr id="6" name="Slide Number Placeholder 3">
            <a:extLst>
              <a:ext uri="{484E097F-6188-4853-8678-59850B2396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CF6105-CE6A-45EB-A71D-58248B0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E1EB8FC-5BDF-44D7-A6C0-7A63E2FBA510}" type="slidenum">
              <a:rPr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4781E953-E6F1-44CC-A536-645FCCB2D9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B3E5DD-38DC-4F16-A43E-DC13013A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45" y="3154061"/>
            <a:ext cx="4970554" cy="282866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1FA3732-DA64-474A-8BA2-C646F5B429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51720D-DF6F-4170-88DF-18021AF0E2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26775" y="361969"/>
            <a:ext cx="5467302" cy="106287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3200" b="1" dirty="0">
                <a:solidFill>
                  <a:schemeClr val="tx1"/>
                </a:solidFill>
                <a:latin typeface="Calibri"/>
              </a:rPr>
              <a:t>WHAT  IS  SPRING  BOOT?</a:t>
            </a:r>
          </a:p>
        </p:txBody>
      </p:sp>
    </p:spTree>
    <p:extLst>
      <p:ext uri="{1967EDAC-DA2D-46EC-BC71-C0D169A06CB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AFDEF58C-59B6-4D46-8B16-28D68298D5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E1D628-FBE5-44EC-801B-AF44731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8D2C7C-FCF7-43C4-AE54-0CC46AEE3CB2}" type="slidenum">
              <a:rPr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2CDF715-9671-47E3-8B47-D022FB01CE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DE1103-4477-4A0D-BF53-CB971A5FD2C3}"/>
              </a:ext>
            </a:extLst>
          </p:cNvPr>
          <p:cNvSpPr txBox="1"/>
          <p:nvPr/>
        </p:nvSpPr>
        <p:spPr>
          <a:xfrm>
            <a:off x="1356236" y="1994906"/>
            <a:ext cx="9374162" cy="2868187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R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epresentational </a:t>
            </a: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tate </a:t>
            </a: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T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ransfer (REST) is an architectural style that defines a set of constraints to be used for creating web services.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REST API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 is a way of accessing web services in a simple and flexible way without having any processing.</a:t>
            </a:r>
          </a:p>
        </p:txBody>
      </p:sp>
      <p:sp>
        <p:nvSpPr>
          <p:cNvPr id="4" name="TextBox 3">
            <a:extLst>
              <a:ext uri="{8A578392-9F38-4D51-A97D-EDFBC41F05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E400AF-9744-4BF5-AA5F-9589CDFD3204}"/>
              </a:ext>
            </a:extLst>
          </p:cNvPr>
          <p:cNvSpPr txBox="1"/>
          <p:nvPr/>
        </p:nvSpPr>
        <p:spPr>
          <a:xfrm>
            <a:off x="1559309" y="985408"/>
            <a:ext cx="4407941" cy="58280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endParaRPr lang="en-US" sz="3200" b="1" dirty="0">
              <a:latin typeface="+mj-lt"/>
            </a:endParaRPr>
          </a:p>
        </p:txBody>
      </p:sp>
      <p:pic>
        <p:nvPicPr>
          <p:cNvPr id="5" name="Picture 4">
            <a:extLst>
              <a:ext uri="{117DF1A5-9F39-43A7-A4D0-738E3A7710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FED90E-4ACB-4473-BAF6-BD22298D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44" y="4254759"/>
            <a:ext cx="7361852" cy="251282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80996E2E-C721-4592-A824-8C369BD41B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F66818-C652-4C91-B5BE-9BE6E04A84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56236" y="414670"/>
            <a:ext cx="4454785" cy="105771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3200" b="1" dirty="0">
                <a:solidFill>
                  <a:schemeClr val="tx1"/>
                </a:solidFill>
                <a:latin typeface="Calibri"/>
              </a:rPr>
              <a:t>What is Rest API?</a:t>
            </a:r>
          </a:p>
        </p:txBody>
      </p:sp>
    </p:spTree>
    <p:extLst>
      <p:ext uri="{510D0DCF-587D-4B15-8267-1AA74DC5A63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6875709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OP_BANNER: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OP_BANNER: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OP_BANNER: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655</Words>
  <Application>Zoho Show</Application>
  <PresentationFormat>Custom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Holtwood One SC</vt:lpstr>
      <vt:lpstr>Calibri</vt:lpstr>
      <vt:lpstr>Wingdings</vt:lpstr>
      <vt:lpstr>Bold</vt:lpstr>
      <vt:lpstr>Calibri Light</vt:lpstr>
      <vt:lpstr>inter-regular</vt:lpstr>
      <vt:lpstr>Office Theme</vt:lpstr>
      <vt:lpstr>HUMAN RESOURCE MANAGEMENT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9</cp:revision>
  <dcterms:created xsi:type="dcterms:W3CDTF">2022-07-03T22:55:28Z</dcterms:created>
  <dcterms:modified xsi:type="dcterms:W3CDTF">2023-01-19T05:30:56Z</dcterms:modified>
</cp:coreProperties>
</file>