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A6FD91-963A-4A2B-9630-ECE0AEECAB49}">
          <p14:sldIdLst>
            <p14:sldId id="256"/>
            <p14:sldId id="257"/>
            <p14:sldId id="258"/>
          </p14:sldIdLst>
        </p14:section>
        <p14:section name="Dashboard" id="{A320BA77-BADB-444B-B136-BAF710419B66}">
          <p14:sldIdLst>
            <p14:sldId id="259"/>
            <p14:sldId id="260"/>
            <p14:sldId id="261"/>
          </p14:sldIdLst>
        </p14:section>
        <p14:section name="Powerplant Jobs" id="{71081630-212E-4499-A413-5F00727D2753}">
          <p14:sldIdLst>
            <p14:sldId id="262"/>
            <p14:sldId id="263"/>
            <p14:sldId id="264"/>
            <p14:sldId id="265"/>
          </p14:sldIdLst>
        </p14:section>
        <p14:section name="Health Impact" id="{D97083A8-B6B9-4048-A82F-6CD02407FB9B}">
          <p14:sldIdLst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D389A-80DC-43E3-8EC9-1D90257B55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37BA4-0B7D-4F99-B6C3-7C01FDBFE6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Filter for location is in development stage.</a:t>
          </a:r>
          <a:endParaRPr lang="en-US"/>
        </a:p>
      </dgm:t>
    </dgm:pt>
    <dgm:pt modelId="{A9FE5F9B-D90F-4E24-B0D6-F1243AC375E0}" type="parTrans" cxnId="{228826F6-9728-4EC7-8983-599000B00C4D}">
      <dgm:prSet/>
      <dgm:spPr/>
      <dgm:t>
        <a:bodyPr/>
        <a:lstStyle/>
        <a:p>
          <a:endParaRPr lang="en-US"/>
        </a:p>
      </dgm:t>
    </dgm:pt>
    <dgm:pt modelId="{28E68ACA-F5BF-4968-A202-7CF1E88E1D36}" type="sibTrans" cxnId="{228826F6-9728-4EC7-8983-599000B00C4D}">
      <dgm:prSet/>
      <dgm:spPr/>
      <dgm:t>
        <a:bodyPr/>
        <a:lstStyle/>
        <a:p>
          <a:endParaRPr lang="en-US"/>
        </a:p>
      </dgm:t>
    </dgm:pt>
    <dgm:pt modelId="{D8F1E43F-4C95-48C9-901D-657B75A9C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 used Haversine Formula for finding location.</a:t>
          </a:r>
        </a:p>
      </dgm:t>
    </dgm:pt>
    <dgm:pt modelId="{D21DF6CE-E569-49CE-9BB7-EC1D1FBBDD2C}" type="parTrans" cxnId="{CD0CBA06-BDF7-4284-BBAE-B35E1DD4BB98}">
      <dgm:prSet/>
      <dgm:spPr/>
      <dgm:t>
        <a:bodyPr/>
        <a:lstStyle/>
        <a:p>
          <a:endParaRPr lang="en-US"/>
        </a:p>
      </dgm:t>
    </dgm:pt>
    <dgm:pt modelId="{23A25B31-F6DE-4003-87D4-9CE2023F5971}" type="sibTrans" cxnId="{CD0CBA06-BDF7-4284-BBAE-B35E1DD4BB98}">
      <dgm:prSet/>
      <dgm:spPr/>
      <dgm:t>
        <a:bodyPr/>
        <a:lstStyle/>
        <a:p>
          <a:endParaRPr lang="en-US"/>
        </a:p>
      </dgm:t>
    </dgm:pt>
    <dgm:pt modelId="{374C678C-AEE1-444F-AC95-990FCA265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 live data.</a:t>
          </a:r>
          <a:endParaRPr lang="en-US"/>
        </a:p>
      </dgm:t>
    </dgm:pt>
    <dgm:pt modelId="{9780E3A7-AC43-46E4-BDA9-F4B73D6F4BCD}" type="parTrans" cxnId="{AD42B127-2E2A-4E06-9697-8F049C4D8C78}">
      <dgm:prSet/>
      <dgm:spPr/>
      <dgm:t>
        <a:bodyPr/>
        <a:lstStyle/>
        <a:p>
          <a:endParaRPr lang="en-US"/>
        </a:p>
      </dgm:t>
    </dgm:pt>
    <dgm:pt modelId="{2F7B07A8-FAF4-4799-A488-D3E9B6D40BF0}" type="sibTrans" cxnId="{AD42B127-2E2A-4E06-9697-8F049C4D8C78}">
      <dgm:prSet/>
      <dgm:spPr/>
      <dgm:t>
        <a:bodyPr/>
        <a:lstStyle/>
        <a:p>
          <a:endParaRPr lang="en-US"/>
        </a:p>
      </dgm:t>
    </dgm:pt>
    <dgm:pt modelId="{FE50AB37-64E0-418E-97AF-5834C6B30B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</a:t>
          </a:r>
          <a:r>
            <a:rPr lang="en-US"/>
            <a:t>his work can be converted for a live data using continuous flow data.</a:t>
          </a:r>
        </a:p>
      </dgm:t>
    </dgm:pt>
    <dgm:pt modelId="{75CB3C9E-E969-4B5B-8A6A-7B589F2982A2}" type="parTrans" cxnId="{57242B78-7D8C-4BB9-9436-73BFAFC03458}">
      <dgm:prSet/>
      <dgm:spPr/>
      <dgm:t>
        <a:bodyPr/>
        <a:lstStyle/>
        <a:p>
          <a:endParaRPr lang="en-US"/>
        </a:p>
      </dgm:t>
    </dgm:pt>
    <dgm:pt modelId="{5FF2C5C1-01AB-43B6-86A0-D273C698D9B9}" type="sibTrans" cxnId="{57242B78-7D8C-4BB9-9436-73BFAFC03458}">
      <dgm:prSet/>
      <dgm:spPr/>
      <dgm:t>
        <a:bodyPr/>
        <a:lstStyle/>
        <a:p>
          <a:endParaRPr lang="en-US"/>
        </a:p>
      </dgm:t>
    </dgm:pt>
    <dgm:pt modelId="{7A2B98C1-588D-444F-8FF0-790FAF941972}" type="pres">
      <dgm:prSet presAssocID="{ADED389A-80DC-43E3-8EC9-1D90257B55FA}" presName="root" presStyleCnt="0">
        <dgm:presLayoutVars>
          <dgm:dir/>
          <dgm:resizeHandles val="exact"/>
        </dgm:presLayoutVars>
      </dgm:prSet>
      <dgm:spPr/>
    </dgm:pt>
    <dgm:pt modelId="{28AEF53E-BBE5-47A2-AC88-EFB78BA3A353}" type="pres">
      <dgm:prSet presAssocID="{50E37BA4-0B7D-4F99-B6C3-7C01FDBFE6BE}" presName="compNode" presStyleCnt="0"/>
      <dgm:spPr/>
    </dgm:pt>
    <dgm:pt modelId="{C44DE67C-3307-4960-948D-4C55514E2948}" type="pres">
      <dgm:prSet presAssocID="{50E37BA4-0B7D-4F99-B6C3-7C01FDBFE6BE}" presName="bgRect" presStyleLbl="bgShp" presStyleIdx="0" presStyleCnt="4"/>
      <dgm:spPr/>
    </dgm:pt>
    <dgm:pt modelId="{F42A63AA-E284-476C-B85D-DA47472BF867}" type="pres">
      <dgm:prSet presAssocID="{50E37BA4-0B7D-4F99-B6C3-7C01FDBFE6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8DACA5D-7B39-4EB5-9E1A-FCD068B6AC27}" type="pres">
      <dgm:prSet presAssocID="{50E37BA4-0B7D-4F99-B6C3-7C01FDBFE6BE}" presName="spaceRect" presStyleCnt="0"/>
      <dgm:spPr/>
    </dgm:pt>
    <dgm:pt modelId="{1BC5EC5A-3B16-456A-B76C-F8AEA15C72E8}" type="pres">
      <dgm:prSet presAssocID="{50E37BA4-0B7D-4F99-B6C3-7C01FDBFE6BE}" presName="parTx" presStyleLbl="revTx" presStyleIdx="0" presStyleCnt="4">
        <dgm:presLayoutVars>
          <dgm:chMax val="0"/>
          <dgm:chPref val="0"/>
        </dgm:presLayoutVars>
      </dgm:prSet>
      <dgm:spPr/>
    </dgm:pt>
    <dgm:pt modelId="{171AEC99-3F93-4777-9C9E-5B256CF631A3}" type="pres">
      <dgm:prSet presAssocID="{28E68ACA-F5BF-4968-A202-7CF1E88E1D36}" presName="sibTrans" presStyleCnt="0"/>
      <dgm:spPr/>
    </dgm:pt>
    <dgm:pt modelId="{7FF60C14-6F5C-4379-810B-9583BC8C2E3F}" type="pres">
      <dgm:prSet presAssocID="{D8F1E43F-4C95-48C9-901D-657B75A9CD78}" presName="compNode" presStyleCnt="0"/>
      <dgm:spPr/>
    </dgm:pt>
    <dgm:pt modelId="{1AA8084E-BCD2-42B6-B40A-93E8CAE9C8A3}" type="pres">
      <dgm:prSet presAssocID="{D8F1E43F-4C95-48C9-901D-657B75A9CD78}" presName="bgRect" presStyleLbl="bgShp" presStyleIdx="1" presStyleCnt="4"/>
      <dgm:spPr/>
    </dgm:pt>
    <dgm:pt modelId="{8D3EF2C9-1B2A-416B-8604-E749DCF12D3B}" type="pres">
      <dgm:prSet presAssocID="{D8F1E43F-4C95-48C9-901D-657B75A9CD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0A7971-324D-41F5-B6F7-4EFC5EEFC933}" type="pres">
      <dgm:prSet presAssocID="{D8F1E43F-4C95-48C9-901D-657B75A9CD78}" presName="spaceRect" presStyleCnt="0"/>
      <dgm:spPr/>
    </dgm:pt>
    <dgm:pt modelId="{1B0D6D57-31F7-4429-90C5-8CF822775187}" type="pres">
      <dgm:prSet presAssocID="{D8F1E43F-4C95-48C9-901D-657B75A9CD78}" presName="parTx" presStyleLbl="revTx" presStyleIdx="1" presStyleCnt="4">
        <dgm:presLayoutVars>
          <dgm:chMax val="0"/>
          <dgm:chPref val="0"/>
        </dgm:presLayoutVars>
      </dgm:prSet>
      <dgm:spPr/>
    </dgm:pt>
    <dgm:pt modelId="{B93F8D23-5036-47A5-B725-2085EEAA8FC9}" type="pres">
      <dgm:prSet presAssocID="{23A25B31-F6DE-4003-87D4-9CE2023F5971}" presName="sibTrans" presStyleCnt="0"/>
      <dgm:spPr/>
    </dgm:pt>
    <dgm:pt modelId="{CD7D7014-1B4B-4CAA-AC29-A80EDB7465F4}" type="pres">
      <dgm:prSet presAssocID="{374C678C-AEE1-444F-AC95-990FCA265215}" presName="compNode" presStyleCnt="0"/>
      <dgm:spPr/>
    </dgm:pt>
    <dgm:pt modelId="{858FBD54-AFAF-449F-B774-79A27C74B515}" type="pres">
      <dgm:prSet presAssocID="{374C678C-AEE1-444F-AC95-990FCA265215}" presName="bgRect" presStyleLbl="bgShp" presStyleIdx="2" presStyleCnt="4"/>
      <dgm:spPr/>
    </dgm:pt>
    <dgm:pt modelId="{5F26B51C-7DC5-4E18-9226-62F8122B77A9}" type="pres">
      <dgm:prSet presAssocID="{374C678C-AEE1-444F-AC95-990FCA2652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D9F4D4-E5CC-405F-AF76-F0B2DDD9C5A5}" type="pres">
      <dgm:prSet presAssocID="{374C678C-AEE1-444F-AC95-990FCA265215}" presName="spaceRect" presStyleCnt="0"/>
      <dgm:spPr/>
    </dgm:pt>
    <dgm:pt modelId="{B1814F5B-4354-4D7D-9283-D358B3DE0C20}" type="pres">
      <dgm:prSet presAssocID="{374C678C-AEE1-444F-AC95-990FCA265215}" presName="parTx" presStyleLbl="revTx" presStyleIdx="2" presStyleCnt="4">
        <dgm:presLayoutVars>
          <dgm:chMax val="0"/>
          <dgm:chPref val="0"/>
        </dgm:presLayoutVars>
      </dgm:prSet>
      <dgm:spPr/>
    </dgm:pt>
    <dgm:pt modelId="{A9611EFE-6060-4D1D-9EA4-25A35408C22A}" type="pres">
      <dgm:prSet presAssocID="{2F7B07A8-FAF4-4799-A488-D3E9B6D40BF0}" presName="sibTrans" presStyleCnt="0"/>
      <dgm:spPr/>
    </dgm:pt>
    <dgm:pt modelId="{C7015B49-D14C-4F90-B114-BA29E129DF52}" type="pres">
      <dgm:prSet presAssocID="{FE50AB37-64E0-418E-97AF-5834C6B30BA9}" presName="compNode" presStyleCnt="0"/>
      <dgm:spPr/>
    </dgm:pt>
    <dgm:pt modelId="{EA9FD37B-DFF4-4538-BD3C-C2938B2FDFCB}" type="pres">
      <dgm:prSet presAssocID="{FE50AB37-64E0-418E-97AF-5834C6B30BA9}" presName="bgRect" presStyleLbl="bgShp" presStyleIdx="3" presStyleCnt="4"/>
      <dgm:spPr/>
    </dgm:pt>
    <dgm:pt modelId="{8B3EDB28-36B5-4D74-AC9A-067D200E5EB4}" type="pres">
      <dgm:prSet presAssocID="{FE50AB37-64E0-418E-97AF-5834C6B30B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72DDA75-620B-47D1-BC83-1B9076188182}" type="pres">
      <dgm:prSet presAssocID="{FE50AB37-64E0-418E-97AF-5834C6B30BA9}" presName="spaceRect" presStyleCnt="0"/>
      <dgm:spPr/>
    </dgm:pt>
    <dgm:pt modelId="{C7D30E98-7213-4E23-86A4-0726A9048858}" type="pres">
      <dgm:prSet presAssocID="{FE50AB37-64E0-418E-97AF-5834C6B30B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0CBA06-BDF7-4284-BBAE-B35E1DD4BB98}" srcId="{ADED389A-80DC-43E3-8EC9-1D90257B55FA}" destId="{D8F1E43F-4C95-48C9-901D-657B75A9CD78}" srcOrd="1" destOrd="0" parTransId="{D21DF6CE-E569-49CE-9BB7-EC1D1FBBDD2C}" sibTransId="{23A25B31-F6DE-4003-87D4-9CE2023F5971}"/>
    <dgm:cxn modelId="{AD42B127-2E2A-4E06-9697-8F049C4D8C78}" srcId="{ADED389A-80DC-43E3-8EC9-1D90257B55FA}" destId="{374C678C-AEE1-444F-AC95-990FCA265215}" srcOrd="2" destOrd="0" parTransId="{9780E3A7-AC43-46E4-BDA9-F4B73D6F4BCD}" sibTransId="{2F7B07A8-FAF4-4799-A488-D3E9B6D40BF0}"/>
    <dgm:cxn modelId="{56A16F29-F53D-46C5-B163-5F621C2494C1}" type="presOf" srcId="{50E37BA4-0B7D-4F99-B6C3-7C01FDBFE6BE}" destId="{1BC5EC5A-3B16-456A-B76C-F8AEA15C72E8}" srcOrd="0" destOrd="0" presId="urn:microsoft.com/office/officeart/2018/2/layout/IconVerticalSolidList"/>
    <dgm:cxn modelId="{57242B78-7D8C-4BB9-9436-73BFAFC03458}" srcId="{ADED389A-80DC-43E3-8EC9-1D90257B55FA}" destId="{FE50AB37-64E0-418E-97AF-5834C6B30BA9}" srcOrd="3" destOrd="0" parTransId="{75CB3C9E-E969-4B5B-8A6A-7B589F2982A2}" sibTransId="{5FF2C5C1-01AB-43B6-86A0-D273C698D9B9}"/>
    <dgm:cxn modelId="{E4BB407D-6436-4333-9183-0A3D9780B2A1}" type="presOf" srcId="{FE50AB37-64E0-418E-97AF-5834C6B30BA9}" destId="{C7D30E98-7213-4E23-86A4-0726A9048858}" srcOrd="0" destOrd="0" presId="urn:microsoft.com/office/officeart/2018/2/layout/IconVerticalSolidList"/>
    <dgm:cxn modelId="{B4AA8B9C-7469-4522-ABF6-A200F414D2F8}" type="presOf" srcId="{ADED389A-80DC-43E3-8EC9-1D90257B55FA}" destId="{7A2B98C1-588D-444F-8FF0-790FAF941972}" srcOrd="0" destOrd="0" presId="urn:microsoft.com/office/officeart/2018/2/layout/IconVerticalSolidList"/>
    <dgm:cxn modelId="{545B85AC-5963-4856-BCEB-FCC01DC21E86}" type="presOf" srcId="{D8F1E43F-4C95-48C9-901D-657B75A9CD78}" destId="{1B0D6D57-31F7-4429-90C5-8CF822775187}" srcOrd="0" destOrd="0" presId="urn:microsoft.com/office/officeart/2018/2/layout/IconVerticalSolidList"/>
    <dgm:cxn modelId="{BE7A64D5-05B3-4AD5-B805-2F3EF14EDE0A}" type="presOf" srcId="{374C678C-AEE1-444F-AC95-990FCA265215}" destId="{B1814F5B-4354-4D7D-9283-D358B3DE0C20}" srcOrd="0" destOrd="0" presId="urn:microsoft.com/office/officeart/2018/2/layout/IconVerticalSolidList"/>
    <dgm:cxn modelId="{228826F6-9728-4EC7-8983-599000B00C4D}" srcId="{ADED389A-80DC-43E3-8EC9-1D90257B55FA}" destId="{50E37BA4-0B7D-4F99-B6C3-7C01FDBFE6BE}" srcOrd="0" destOrd="0" parTransId="{A9FE5F9B-D90F-4E24-B0D6-F1243AC375E0}" sibTransId="{28E68ACA-F5BF-4968-A202-7CF1E88E1D36}"/>
    <dgm:cxn modelId="{79F3D9A4-CE62-4FEB-A945-B3AEB2ACCEC7}" type="presParOf" srcId="{7A2B98C1-588D-444F-8FF0-790FAF941972}" destId="{28AEF53E-BBE5-47A2-AC88-EFB78BA3A353}" srcOrd="0" destOrd="0" presId="urn:microsoft.com/office/officeart/2018/2/layout/IconVerticalSolidList"/>
    <dgm:cxn modelId="{F5F25FE9-6563-4C88-B76A-5B165D5D6EAB}" type="presParOf" srcId="{28AEF53E-BBE5-47A2-AC88-EFB78BA3A353}" destId="{C44DE67C-3307-4960-948D-4C55514E2948}" srcOrd="0" destOrd="0" presId="urn:microsoft.com/office/officeart/2018/2/layout/IconVerticalSolidList"/>
    <dgm:cxn modelId="{FC841929-3822-4B96-80EA-A01E26EE0FDD}" type="presParOf" srcId="{28AEF53E-BBE5-47A2-AC88-EFB78BA3A353}" destId="{F42A63AA-E284-476C-B85D-DA47472BF867}" srcOrd="1" destOrd="0" presId="urn:microsoft.com/office/officeart/2018/2/layout/IconVerticalSolidList"/>
    <dgm:cxn modelId="{58EEEE59-3B47-4540-BF28-13103314D969}" type="presParOf" srcId="{28AEF53E-BBE5-47A2-AC88-EFB78BA3A353}" destId="{B8DACA5D-7B39-4EB5-9E1A-FCD068B6AC27}" srcOrd="2" destOrd="0" presId="urn:microsoft.com/office/officeart/2018/2/layout/IconVerticalSolidList"/>
    <dgm:cxn modelId="{70135274-438A-4527-8E9D-193077C99655}" type="presParOf" srcId="{28AEF53E-BBE5-47A2-AC88-EFB78BA3A353}" destId="{1BC5EC5A-3B16-456A-B76C-F8AEA15C72E8}" srcOrd="3" destOrd="0" presId="urn:microsoft.com/office/officeart/2018/2/layout/IconVerticalSolidList"/>
    <dgm:cxn modelId="{16DAE335-25D2-4D6D-86D9-A9C2E1280584}" type="presParOf" srcId="{7A2B98C1-588D-444F-8FF0-790FAF941972}" destId="{171AEC99-3F93-4777-9C9E-5B256CF631A3}" srcOrd="1" destOrd="0" presId="urn:microsoft.com/office/officeart/2018/2/layout/IconVerticalSolidList"/>
    <dgm:cxn modelId="{50D5FB80-D984-4092-9A8E-B2A2192EE4DD}" type="presParOf" srcId="{7A2B98C1-588D-444F-8FF0-790FAF941972}" destId="{7FF60C14-6F5C-4379-810B-9583BC8C2E3F}" srcOrd="2" destOrd="0" presId="urn:microsoft.com/office/officeart/2018/2/layout/IconVerticalSolidList"/>
    <dgm:cxn modelId="{70457AC4-5760-4C8D-B600-1757B834CD4F}" type="presParOf" srcId="{7FF60C14-6F5C-4379-810B-9583BC8C2E3F}" destId="{1AA8084E-BCD2-42B6-B40A-93E8CAE9C8A3}" srcOrd="0" destOrd="0" presId="urn:microsoft.com/office/officeart/2018/2/layout/IconVerticalSolidList"/>
    <dgm:cxn modelId="{CC5C3BD5-041F-4B88-86C4-A80B9755F737}" type="presParOf" srcId="{7FF60C14-6F5C-4379-810B-9583BC8C2E3F}" destId="{8D3EF2C9-1B2A-416B-8604-E749DCF12D3B}" srcOrd="1" destOrd="0" presId="urn:microsoft.com/office/officeart/2018/2/layout/IconVerticalSolidList"/>
    <dgm:cxn modelId="{7A67DA81-267C-4132-AC0F-BCCBAA189624}" type="presParOf" srcId="{7FF60C14-6F5C-4379-810B-9583BC8C2E3F}" destId="{A90A7971-324D-41F5-B6F7-4EFC5EEFC933}" srcOrd="2" destOrd="0" presId="urn:microsoft.com/office/officeart/2018/2/layout/IconVerticalSolidList"/>
    <dgm:cxn modelId="{4D50C967-2D95-40D4-A78B-D4CB839426EB}" type="presParOf" srcId="{7FF60C14-6F5C-4379-810B-9583BC8C2E3F}" destId="{1B0D6D57-31F7-4429-90C5-8CF822775187}" srcOrd="3" destOrd="0" presId="urn:microsoft.com/office/officeart/2018/2/layout/IconVerticalSolidList"/>
    <dgm:cxn modelId="{A97661AF-E8B0-42E0-B4AE-0313CE2B15EF}" type="presParOf" srcId="{7A2B98C1-588D-444F-8FF0-790FAF941972}" destId="{B93F8D23-5036-47A5-B725-2085EEAA8FC9}" srcOrd="3" destOrd="0" presId="urn:microsoft.com/office/officeart/2018/2/layout/IconVerticalSolidList"/>
    <dgm:cxn modelId="{AF04EC3C-689D-45FB-B6AA-4B510AF3F5F0}" type="presParOf" srcId="{7A2B98C1-588D-444F-8FF0-790FAF941972}" destId="{CD7D7014-1B4B-4CAA-AC29-A80EDB7465F4}" srcOrd="4" destOrd="0" presId="urn:microsoft.com/office/officeart/2018/2/layout/IconVerticalSolidList"/>
    <dgm:cxn modelId="{7AFB309F-733B-47E7-9107-EA4569E64D2B}" type="presParOf" srcId="{CD7D7014-1B4B-4CAA-AC29-A80EDB7465F4}" destId="{858FBD54-AFAF-449F-B774-79A27C74B515}" srcOrd="0" destOrd="0" presId="urn:microsoft.com/office/officeart/2018/2/layout/IconVerticalSolidList"/>
    <dgm:cxn modelId="{43CC5E1A-7500-49E1-BB72-5F0E2C8FB788}" type="presParOf" srcId="{CD7D7014-1B4B-4CAA-AC29-A80EDB7465F4}" destId="{5F26B51C-7DC5-4E18-9226-62F8122B77A9}" srcOrd="1" destOrd="0" presId="urn:microsoft.com/office/officeart/2018/2/layout/IconVerticalSolidList"/>
    <dgm:cxn modelId="{3071B1EF-0794-44F3-8C33-985FB3D607A3}" type="presParOf" srcId="{CD7D7014-1B4B-4CAA-AC29-A80EDB7465F4}" destId="{B6D9F4D4-E5CC-405F-AF76-F0B2DDD9C5A5}" srcOrd="2" destOrd="0" presId="urn:microsoft.com/office/officeart/2018/2/layout/IconVerticalSolidList"/>
    <dgm:cxn modelId="{C374C842-228E-45DB-8941-F14B3EC7AB2A}" type="presParOf" srcId="{CD7D7014-1B4B-4CAA-AC29-A80EDB7465F4}" destId="{B1814F5B-4354-4D7D-9283-D358B3DE0C20}" srcOrd="3" destOrd="0" presId="urn:microsoft.com/office/officeart/2018/2/layout/IconVerticalSolidList"/>
    <dgm:cxn modelId="{163FF5A8-AC89-4F64-96E9-2158174CA8A5}" type="presParOf" srcId="{7A2B98C1-588D-444F-8FF0-790FAF941972}" destId="{A9611EFE-6060-4D1D-9EA4-25A35408C22A}" srcOrd="5" destOrd="0" presId="urn:microsoft.com/office/officeart/2018/2/layout/IconVerticalSolidList"/>
    <dgm:cxn modelId="{287AA9B3-4996-474E-A74E-E7C655A34F64}" type="presParOf" srcId="{7A2B98C1-588D-444F-8FF0-790FAF941972}" destId="{C7015B49-D14C-4F90-B114-BA29E129DF52}" srcOrd="6" destOrd="0" presId="urn:microsoft.com/office/officeart/2018/2/layout/IconVerticalSolidList"/>
    <dgm:cxn modelId="{4692BBFA-5C81-4F84-ADFE-334230C38875}" type="presParOf" srcId="{C7015B49-D14C-4F90-B114-BA29E129DF52}" destId="{EA9FD37B-DFF4-4538-BD3C-C2938B2FDFCB}" srcOrd="0" destOrd="0" presId="urn:microsoft.com/office/officeart/2018/2/layout/IconVerticalSolidList"/>
    <dgm:cxn modelId="{983D23D0-683E-49DF-9501-652D0A863BFD}" type="presParOf" srcId="{C7015B49-D14C-4F90-B114-BA29E129DF52}" destId="{8B3EDB28-36B5-4D74-AC9A-067D200E5EB4}" srcOrd="1" destOrd="0" presId="urn:microsoft.com/office/officeart/2018/2/layout/IconVerticalSolidList"/>
    <dgm:cxn modelId="{C122A979-63EA-4590-BB3A-8EFFB7355F61}" type="presParOf" srcId="{C7015B49-D14C-4F90-B114-BA29E129DF52}" destId="{872DDA75-620B-47D1-BC83-1B9076188182}" srcOrd="2" destOrd="0" presId="urn:microsoft.com/office/officeart/2018/2/layout/IconVerticalSolidList"/>
    <dgm:cxn modelId="{FE99F15D-8CD9-4443-9450-1177B6A0169E}" type="presParOf" srcId="{C7015B49-D14C-4F90-B114-BA29E129DF52}" destId="{C7D30E98-7213-4E23-86A4-0726A90488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DE67C-3307-4960-948D-4C55514E294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A63AA-E284-476C-B85D-DA47472BF86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5EC5A-3B16-456A-B76C-F8AEA15C72E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Filter for location is in development stage.</a:t>
          </a:r>
          <a:endParaRPr lang="en-US" sz="2200" kern="1200"/>
        </a:p>
      </dsp:txBody>
      <dsp:txXfrm>
        <a:off x="1057183" y="1805"/>
        <a:ext cx="9458416" cy="915310"/>
      </dsp:txXfrm>
    </dsp:sp>
    <dsp:sp modelId="{1AA8084E-BCD2-42B6-B40A-93E8CAE9C8A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F2C9-1B2A-416B-8604-E749DCF12D3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6D57-31F7-4429-90C5-8CF82277518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Approach used Haversine Formula for finding location.</a:t>
          </a:r>
        </a:p>
      </dsp:txBody>
      <dsp:txXfrm>
        <a:off x="1057183" y="1145944"/>
        <a:ext cx="9458416" cy="915310"/>
      </dsp:txXfrm>
    </dsp:sp>
    <dsp:sp modelId="{858FBD54-AFAF-449F-B774-79A27C74B5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6B51C-7DC5-4E18-9226-62F8122B77A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14F5B-4354-4D7D-9283-D358B3DE0C2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No live data.</a:t>
          </a:r>
          <a:endParaRPr lang="en-US" sz="2200" kern="1200"/>
        </a:p>
      </dsp:txBody>
      <dsp:txXfrm>
        <a:off x="1057183" y="2290082"/>
        <a:ext cx="9458416" cy="915310"/>
      </dsp:txXfrm>
    </dsp:sp>
    <dsp:sp modelId="{EA9FD37B-DFF4-4538-BD3C-C2938B2FDF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EDB28-36B5-4D74-AC9A-067D200E5EB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30E98-7213-4E23-86A4-0726A904885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</a:t>
          </a:r>
          <a:r>
            <a:rPr lang="en-US" sz="2200" kern="1200"/>
            <a:t>his work can be converted for a live data using continuous flow data.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C7C5-5EC9-E684-0814-1706D3E5F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A7FA-2B45-52A8-0FFF-44AAE162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629A-A962-A9E8-E259-6717BF03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B86C-60CE-0321-BD92-E4404DB5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6903-899C-3443-49CD-308AA51E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EBD1-4F84-B601-0BA5-8C7F8E8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F89C-B675-ADAC-082C-5F41422A4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79E2-963E-9BA0-722F-046F7826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1A30-E4D9-D750-A308-0F6F6408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B150-4E14-4C37-3C47-08409D6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89025-0B42-5A9C-C0B7-8CA7A57ED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C7B4-D267-2AFE-8FA3-C9E926E0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5870-FCD5-E69B-7718-C2E4A9D3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06DF-11C2-9657-BF7A-0537143D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79B5-B523-B79D-9A79-AE488ED3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AEE-BB16-3F13-770E-889EC3B4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4EE8-87FD-11F3-B32B-DC7F42AC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3920-279B-556F-2E8A-C0C23E92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6740-3496-F589-D124-9C4A10B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052-0E12-161B-4555-6112696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253A-EE62-4AF2-C1F4-A5FC3DAB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05E9-A1D8-F827-18A8-E19B55DB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CC99-FF72-E8B5-F9C5-43AB3F84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5DAF-7C30-7826-9D97-720379E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B1D0-7AF4-4CE1-BADC-C7DE39BE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A8D0-7814-98B1-0887-D1E886A4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95E7-832C-D589-2C9A-215E34333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2D375-8A7E-11B7-82C3-84169A211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9F63-18AB-93BD-3D6E-E8A8EFFD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A0E7-C7DA-C4A4-1882-41FFDAA2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35DB-7018-F296-BA29-67D3E0AE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F7B5-97F7-79F0-60FA-08ADEB32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3755-9DD0-4EB1-F54A-DDED36BE0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C3F8E-0637-18D7-9860-E1E5B3E3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C97F7-BFAC-9407-F2F0-3973D6C48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9FB4C-653B-5B4F-61ED-6FA57E457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51DE9-0D4F-4E33-E2F9-41F97169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29878-4856-58D4-24A1-4D6D1689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4195E-692A-A74E-150C-533EE244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024E-029A-2594-804F-6E7FF482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98939-0B10-F7BB-59B8-DD1600C4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FB4A1-1803-12D9-3087-4E76A503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1E0B6-6B5F-EC05-6EC2-39C574A1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11BC0-71DC-B3FD-95BD-269BEB8F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D3202-E2C8-03DA-017F-D32F7831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7AB6-81F1-4782-7598-62824EE8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9044-C81E-ECB0-533C-27351461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B0B7-0668-E6B4-024B-4FEFE082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60B2B-7694-57FB-F71D-96C7C45C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A1FEF-23C8-BF0C-C3E5-AD0FA127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9908-E597-643D-AE55-73386B38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5976-F083-9D66-E26E-5752B5C2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B281-709C-716D-C2B7-94136F02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689AD-41CD-A1CF-A382-78FA2B9C1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09F89-AA4D-A4DA-02B4-584C3F45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409E-5FE5-EDF4-47D5-5C58B478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CC22-8675-5D65-2128-3D9E4323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D78D-6FFF-67B4-5513-27CC85B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A44D2-D330-DC22-F82A-AB464832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03C7-B7B5-EE00-72FB-FCEFA92C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2376-3437-18B4-B2A0-6082A8614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7661-DB1A-406B-A423-FD80811775D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E46D-2004-E881-02B1-D2726311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9FE4-5CCC-7E21-8DDB-75F0D6F4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8563-6216-4EC2-83D8-94EE377D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7EED-B30E-7229-FDE6-F992DA62A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Husky </a:t>
            </a:r>
            <a:r>
              <a:rPr lang="en-US" b="1" dirty="0" err="1"/>
              <a:t>Climaters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F1F8-3856-0A81-6E35-6026131D9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Arjun Malarmannan and Pramoth Guhan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89969-824A-8EFC-9FE3-5AA70E53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looks like Powerplant Jobs in Google Maps</a:t>
            </a:r>
          </a:p>
        </p:txBody>
      </p:sp>
      <p:pic>
        <p:nvPicPr>
          <p:cNvPr id="4" name="Picture 30" descr="Map&#10;&#10;Description automatically generated">
            <a:extLst>
              <a:ext uri="{FF2B5EF4-FFF2-40B4-BE49-F238E27FC236}">
                <a16:creationId xmlns:a16="http://schemas.microsoft.com/office/drawing/2014/main" id="{06C6AA82-A60C-31E5-A5E1-7159329BE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621" y="643466"/>
            <a:ext cx="24780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349-7973-5258-917B-85F002C8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order Model for Health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F4E8-2146-98A2-9C7D-39C00FD9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Variables: </a:t>
            </a:r>
            <a:r>
              <a:rPr lang="en-US" dirty="0"/>
              <a:t>Emission, wind speed, population data</a:t>
            </a:r>
          </a:p>
          <a:p>
            <a:r>
              <a:rPr lang="en-US" dirty="0"/>
              <a:t>Population: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027E6-86A7-460A-C2AF-C00FEE43F089}"/>
              </a:ext>
            </a:extLst>
          </p:cNvPr>
          <p:cNvSpPr txBox="1"/>
          <p:nvPr/>
        </p:nvSpPr>
        <p:spPr>
          <a:xfrm>
            <a:off x="3048000" y="6194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https://colab.research.google.com/drive/1AOWjRTvPQBNfM9dIRFonq0-EEsx3B3ko?usp=sharing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371165-8963-B1E7-20DF-46ABF86F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15" y="3138386"/>
            <a:ext cx="4099645" cy="25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9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EE62C-311C-BCBE-9E82-64D220B5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Health effect Impact (Exposure- response relationship)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6E98-B756-A01A-FF80-4BD49603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b="0" dirty="0" err="1">
                <a:effectLst/>
                <a:latin typeface="Courier New" panose="02070309020205020404" pitchFamily="49" charset="0"/>
              </a:rPr>
              <a:t>impact_data</a:t>
            </a:r>
            <a:r>
              <a:rPr lang="en-US" sz="2200" b="0" dirty="0">
                <a:effectLst/>
                <a:latin typeface="Courier New" panose="02070309020205020404" pitchFamily="49" charset="0"/>
              </a:rPr>
              <a:t>["Potential Health Impact"] = </a:t>
            </a:r>
            <a:r>
              <a:rPr lang="en-US" sz="2200" b="0" dirty="0" err="1">
                <a:effectLst/>
                <a:latin typeface="Courier New" panose="02070309020205020404" pitchFamily="49" charset="0"/>
              </a:rPr>
              <a:t>impact_data</a:t>
            </a:r>
            <a:r>
              <a:rPr lang="en-US" sz="2200" b="0" dirty="0">
                <a:effectLst/>
                <a:latin typeface="Courier New" panose="02070309020205020404" pitchFamily="49" charset="0"/>
              </a:rPr>
              <a:t>["Dispersion"] * susceptibility * </a:t>
            </a:r>
            <a:r>
              <a:rPr lang="en-US" sz="2200" b="0" dirty="0" err="1">
                <a:effectLst/>
                <a:latin typeface="Courier New" panose="02070309020205020404" pitchFamily="49" charset="0"/>
              </a:rPr>
              <a:t>impact_data</a:t>
            </a:r>
            <a:r>
              <a:rPr lang="en-US" sz="2200" b="0" dirty="0">
                <a:effectLst/>
                <a:latin typeface="Courier New" panose="02070309020205020404" pitchFamily="49" charset="0"/>
              </a:rPr>
              <a:t>["Population"] * 0.001</a:t>
            </a:r>
          </a:p>
          <a:p>
            <a:endParaRPr lang="en-US" sz="2200" dirty="0">
              <a:latin typeface="Courier New" panose="02070309020205020404" pitchFamily="49" charset="0"/>
            </a:endParaRPr>
          </a:p>
          <a:p>
            <a:endParaRPr lang="en-US" sz="22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871AB-D53B-C48E-F401-7F341C83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01645"/>
            <a:ext cx="10917936" cy="19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AA76A-7514-B817-D1A7-F15F3CEF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Conclusion</a:t>
            </a:r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53D843E2-F6D1-E8E4-6FF7-442EB7ED0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8323-206F-D871-81E1-2EE03B4B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Wind dispersion and population play a major factor in health impact.</a:t>
            </a:r>
          </a:p>
          <a:p>
            <a:r>
              <a:rPr lang="en-US" sz="2000" dirty="0"/>
              <a:t>There are varies factors which play factor.</a:t>
            </a:r>
          </a:p>
          <a:p>
            <a:r>
              <a:rPr lang="en-US" sz="2000" dirty="0"/>
              <a:t>We can predict the cancer and respiratory diseases caused by wind pollution by tuning this model accurately.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F744-BA6B-12B9-25B0-BEE427EA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4DC13-FE5A-EBF5-B4BD-514C457932B3}"/>
              </a:ext>
            </a:extLst>
          </p:cNvPr>
          <p:cNvSpPr/>
          <p:nvPr/>
        </p:nvSpPr>
        <p:spPr>
          <a:xfrm>
            <a:off x="889000" y="1574800"/>
            <a:ext cx="10576560" cy="4831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Disclosure: </a:t>
            </a:r>
          </a:p>
          <a:p>
            <a:pPr algn="ctr"/>
            <a:r>
              <a:rPr lang="en-US" dirty="0"/>
              <a:t>We (Husky </a:t>
            </a:r>
            <a:r>
              <a:rPr lang="en-US" dirty="0" err="1"/>
              <a:t>Climaters</a:t>
            </a:r>
            <a:r>
              <a:rPr lang="en-US" dirty="0"/>
              <a:t>) are working for MIT Hackathon organized by Global Energy Monitor. We give all the rights to organizers and GEM and concerned </a:t>
            </a:r>
            <a:r>
              <a:rPr lang="en-US"/>
              <a:t>parties to </a:t>
            </a:r>
            <a:r>
              <a:rPr lang="en-US" dirty="0"/>
              <a:t>use this </a:t>
            </a:r>
            <a:r>
              <a:rPr lang="en-US"/>
              <a:t>research and can </a:t>
            </a:r>
            <a:r>
              <a:rPr lang="en-US" dirty="0"/>
              <a:t>built it further. We are making it available in submission platform to </a:t>
            </a:r>
            <a:r>
              <a:rPr lang="en-US" b="1" dirty="0"/>
              <a:t>develop</a:t>
            </a:r>
            <a:r>
              <a:rPr lang="en-US" dirty="0"/>
              <a:t> this work and take ahead for betterment for society. </a:t>
            </a:r>
          </a:p>
          <a:p>
            <a:endParaRPr lang="en-US" b="1" dirty="0"/>
          </a:p>
          <a:p>
            <a:r>
              <a:rPr lang="en-US" b="1" dirty="0"/>
              <a:t>Acknowledgement:</a:t>
            </a:r>
          </a:p>
          <a:p>
            <a:pPr algn="ctr"/>
            <a:r>
              <a:rPr lang="en-US" dirty="0"/>
              <a:t>We thank Northeastern University, NU Energy Systems and GSG  for letting us know about the Hackathon.</a:t>
            </a:r>
          </a:p>
        </p:txBody>
      </p:sp>
    </p:spTree>
    <p:extLst>
      <p:ext uri="{BB962C8B-B14F-4D97-AF65-F5344CB8AC3E}">
        <p14:creationId xmlns:p14="http://schemas.microsoft.com/office/powerpoint/2010/main" val="1912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F0F8-03BC-B621-5653-A20F33B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9C54-1429-DCF1-CA52-0630E389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</a:t>
            </a:r>
          </a:p>
          <a:p>
            <a:r>
              <a:rPr lang="en-US" dirty="0"/>
              <a:t>Job portal</a:t>
            </a:r>
          </a:p>
          <a:p>
            <a:r>
              <a:rPr lang="en-US" dirty="0"/>
              <a:t>Machine learning model sample for health impact </a:t>
            </a:r>
            <a:r>
              <a:rPr lang="en-US" dirty="0" err="1"/>
              <a:t>assesment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D067-1638-238D-D94D-867F89B4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39374-4D3A-5B1A-5BB6-3043D24A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329" y="1675227"/>
            <a:ext cx="7777342" cy="4394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EC7498-88EC-05BA-5864-85A3B6A45E99}"/>
              </a:ext>
            </a:extLst>
          </p:cNvPr>
          <p:cNvSpPr txBox="1"/>
          <p:nvPr/>
        </p:nvSpPr>
        <p:spPr>
          <a:xfrm>
            <a:off x="3047475" y="6134386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https://app.powerbi.com/groups/me/reports/85dd159e-92d3-42dd-b5ff-08bffd5ee2ee/ReportSection?experience=power-bi</a:t>
            </a:r>
          </a:p>
        </p:txBody>
      </p:sp>
    </p:spTree>
    <p:extLst>
      <p:ext uri="{BB962C8B-B14F-4D97-AF65-F5344CB8AC3E}">
        <p14:creationId xmlns:p14="http://schemas.microsoft.com/office/powerpoint/2010/main" val="294264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E8248-9280-26AD-BE11-784368AF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dirty="0"/>
              <a:t>Dashboard : What does it do?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ADC0D-36F6-4EFC-EC22-C42802C2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8" y="704504"/>
            <a:ext cx="10657564" cy="29574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F00-05EF-BDA2-3120-D31376EF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000"/>
              <a:t>Filters for powerplant types, country and Energy levels.</a:t>
            </a:r>
          </a:p>
          <a:p>
            <a:r>
              <a:rPr lang="en-US" sz="2000"/>
              <a:t>Language is available in various language (including metadata conversion) </a:t>
            </a:r>
          </a:p>
          <a:p>
            <a:r>
              <a:rPr lang="en-US" sz="2000"/>
              <a:t>Alternate Text</a:t>
            </a:r>
          </a:p>
          <a:p>
            <a:r>
              <a:rPr lang="en-US" sz="2000"/>
              <a:t>Visual color for all audience</a:t>
            </a:r>
          </a:p>
        </p:txBody>
      </p:sp>
    </p:spTree>
    <p:extLst>
      <p:ext uri="{BB962C8B-B14F-4D97-AF65-F5344CB8AC3E}">
        <p14:creationId xmlns:p14="http://schemas.microsoft.com/office/powerpoint/2010/main" val="106384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315-9A32-BA06-DF06-7E04BE8C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Dashboard: What it does not do?</a:t>
            </a:r>
            <a:endParaRPr lang="en-US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37CBD1-6D81-DDBE-C43D-3D73A4334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83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F18-8A8F-81FD-F070-CEB6F438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Jobs in Power plants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D346-7CD8-325B-64FD-E6F5B504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in HTML, CSS, JS and Python for creating Energy only dashboard.</a:t>
            </a:r>
          </a:p>
          <a:p>
            <a:r>
              <a:rPr lang="en-US" dirty="0"/>
              <a:t>Privacy restriction applied.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31AD-C4C5-A32A-8BE6-B2E1DA3C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3" y="3914982"/>
            <a:ext cx="9981127" cy="18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EFDE-8C33-FD9B-427A-392DCAB8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techniques in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B4DF-6FD4-59F5-5D2D-670B03A1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quotation marks around specific phrases to get more precise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the "+" operator to include essential terms and the "-" operator to exclude unwanted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Specify desired languages in your search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Search for jobs on company websites of major power plant operators.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Consider the type of power plant (nuclear, solar, wind, etc.) when searching.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job aggregators like Indeed, Glassdoor, and Monster to broaden your search.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2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2424-8389-96D8-281C-D7C5FF7E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Job search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550B-9671-6118-6FE1-02AF945D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Basic Queries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"power plant jobs" + "global"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"power plant careers" + "worldwide"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"jobs in power generation" + "international“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Refined Queries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"power plant operator jobs" + "Europe" (Specify a job title and region)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"renewable energy jobs" + "power plants" + "Asia" (Specify a type of power plant and region)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"job boards for power plant engineers" + "international" (Target specific job boards)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"LinkedIn power plant jobs" + "global" (Use a professional networking platform)</a:t>
            </a: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Google Sans</vt:lpstr>
      <vt:lpstr>Office Theme</vt:lpstr>
      <vt:lpstr>Husky Climaters</vt:lpstr>
      <vt:lpstr>Disclosure</vt:lpstr>
      <vt:lpstr>Contents </vt:lpstr>
      <vt:lpstr>Dashboard </vt:lpstr>
      <vt:lpstr>Dashboard : What does it do?</vt:lpstr>
      <vt:lpstr>Dashboard: What it does not do?</vt:lpstr>
      <vt:lpstr>Jobs in Power plants </vt:lpstr>
      <vt:lpstr>Querying techniques in Search Engines</vt:lpstr>
      <vt:lpstr>Examples of Job search queries</vt:lpstr>
      <vt:lpstr>Future looks like Powerplant Jobs in Google Maps</vt:lpstr>
      <vt:lpstr>First order Model for Health impact</vt:lpstr>
      <vt:lpstr>Health effect Impact (Exposure- response relationship)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Climaters</dc:title>
  <dc:creator>Arjun Malarmannan</dc:creator>
  <cp:lastModifiedBy>Arjun Malarmannan</cp:lastModifiedBy>
  <cp:revision>2</cp:revision>
  <dcterms:created xsi:type="dcterms:W3CDTF">2024-02-04T19:28:13Z</dcterms:created>
  <dcterms:modified xsi:type="dcterms:W3CDTF">2024-02-04T21:02:00Z</dcterms:modified>
</cp:coreProperties>
</file>