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3" r:id="rId7"/>
    <p:sldId id="266" r:id="rId8"/>
    <p:sldId id="269" r:id="rId9"/>
    <p:sldId id="267" r:id="rId10"/>
    <p:sldId id="261" r:id="rId11"/>
    <p:sldId id="262" r:id="rId12"/>
    <p:sldId id="264" r:id="rId13"/>
    <p:sldId id="265"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E4629D3-C071-45EA-B9E7-1D222D14ACF0}" type="datetimeFigureOut">
              <a:rPr lang="en-IN" smtClean="0"/>
              <a:t>12-03-2022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1A27F68-B856-44DC-B613-03A4313D615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9262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629D3-C071-45EA-B9E7-1D222D14ACF0}"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369943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629D3-C071-45EA-B9E7-1D222D14ACF0}"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69680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629D3-C071-45EA-B9E7-1D222D14ACF0}"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79032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629D3-C071-45EA-B9E7-1D222D14ACF0}"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034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629D3-C071-45EA-B9E7-1D222D14ACF0}"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71762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629D3-C071-45EA-B9E7-1D222D14ACF0}"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08311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629D3-C071-45EA-B9E7-1D222D14ACF0}" type="datetimeFigureOut">
              <a:rPr lang="en-IN" smtClean="0"/>
              <a:t>12-03-2022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82038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629D3-C071-45EA-B9E7-1D222D14ACF0}" type="datetimeFigureOut">
              <a:rPr lang="en-IN" smtClean="0"/>
              <a:t>12-03-2022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230926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29D3-C071-45EA-B9E7-1D222D14ACF0}"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289579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29D3-C071-45EA-B9E7-1D222D14ACF0}"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30440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E4629D3-C071-45EA-B9E7-1D222D14ACF0}" type="datetimeFigureOut">
              <a:rPr lang="en-IN" smtClean="0"/>
              <a:t>12-03-2022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1A27F68-B856-44DC-B613-03A4313D6157}" type="slidenum">
              <a:rPr lang="en-IN" smtClean="0"/>
              <a:t>‹#›</a:t>
            </a:fld>
            <a:endParaRPr lang="en-IN"/>
          </a:p>
        </p:txBody>
      </p:sp>
    </p:spTree>
    <p:extLst>
      <p:ext uri="{BB962C8B-B14F-4D97-AF65-F5344CB8AC3E}">
        <p14:creationId xmlns:p14="http://schemas.microsoft.com/office/powerpoint/2010/main" val="11098674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ebp"/><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B499-3688-4B51-B65C-97D6DC390DA7}"/>
              </a:ext>
            </a:extLst>
          </p:cNvPr>
          <p:cNvSpPr>
            <a:spLocks noGrp="1"/>
          </p:cNvSpPr>
          <p:nvPr>
            <p:ph type="ctrTitle"/>
          </p:nvPr>
        </p:nvSpPr>
        <p:spPr>
          <a:xfrm>
            <a:off x="1070491" y="36576"/>
            <a:ext cx="10051018" cy="3201574"/>
          </a:xfrm>
        </p:spPr>
        <p:txBody>
          <a:bodyPr>
            <a:normAutofit/>
          </a:bodyPr>
          <a:lstStyle/>
          <a:p>
            <a:r>
              <a:rPr lang="en-IN" sz="6000" dirty="0">
                <a:latin typeface="Times New Roman" panose="02020603050405020304" pitchFamily="18" charset="0"/>
                <a:cs typeface="Times New Roman" panose="02020603050405020304" pitchFamily="18" charset="0"/>
              </a:rPr>
              <a:t>Music Recommendation System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C5B50AF-BEFF-41A8-BC04-8E2B4BBC407E}"/>
              </a:ext>
            </a:extLst>
          </p:cNvPr>
          <p:cNvSpPr>
            <a:spLocks noGrp="1"/>
          </p:cNvSpPr>
          <p:nvPr>
            <p:ph type="subTitle" idx="1"/>
          </p:nvPr>
        </p:nvSpPr>
        <p:spPr>
          <a:xfrm>
            <a:off x="6096000" y="1637363"/>
            <a:ext cx="4440349" cy="4637602"/>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P-92</a:t>
            </a:r>
          </a:p>
          <a:p>
            <a:r>
              <a:rPr lang="en-IN" dirty="0">
                <a:latin typeface="Times New Roman" panose="02020603050405020304" pitchFamily="18" charset="0"/>
                <a:cs typeface="Times New Roman" panose="02020603050405020304" pitchFamily="18" charset="0"/>
              </a:rPr>
              <a:t>Group No. 6</a:t>
            </a:r>
          </a:p>
          <a:p>
            <a:r>
              <a:rPr lang="en-IN" dirty="0">
                <a:latin typeface="Times New Roman" panose="02020603050405020304" pitchFamily="18" charset="0"/>
                <a:cs typeface="Times New Roman" panose="02020603050405020304" pitchFamily="18" charset="0"/>
              </a:rPr>
              <a:t>Group Members-</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Samyuktha Patnaik</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Amruta Kulkarni Deshpande</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Pragati Dnyaneshwar Patel</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Ruchika Sanjay </a:t>
            </a:r>
            <a:r>
              <a:rPr lang="en-IN" dirty="0" err="1">
                <a:latin typeface="Times New Roman" panose="02020603050405020304" pitchFamily="18" charset="0"/>
                <a:cs typeface="Times New Roman" panose="02020603050405020304" pitchFamily="18" charset="0"/>
              </a:rPr>
              <a:t>Aglawe</a:t>
            </a: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Kedar</a:t>
            </a:r>
            <a:r>
              <a:rPr lang="en-IN" dirty="0">
                <a:latin typeface="Times New Roman" panose="02020603050405020304" pitchFamily="18" charset="0"/>
                <a:cs typeface="Times New Roman" panose="02020603050405020304" pitchFamily="18" charset="0"/>
              </a:rPr>
              <a:t> Sanjay </a:t>
            </a:r>
            <a:r>
              <a:rPr lang="en-IN" dirty="0" err="1">
                <a:latin typeface="Times New Roman" panose="02020603050405020304" pitchFamily="18" charset="0"/>
                <a:cs typeface="Times New Roman" panose="02020603050405020304" pitchFamily="18" charset="0"/>
              </a:rPr>
              <a:t>Chougule</a:t>
            </a: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Suraj </a:t>
            </a:r>
            <a:r>
              <a:rPr lang="en-IN" dirty="0" err="1">
                <a:latin typeface="Times New Roman" panose="02020603050405020304" pitchFamily="18" charset="0"/>
                <a:cs typeface="Times New Roman" panose="02020603050405020304" pitchFamily="18" charset="0"/>
              </a:rPr>
              <a:t>Yallappa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Takkekar</a:t>
            </a: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Pooja </a:t>
            </a:r>
            <a:r>
              <a:rPr lang="en-IN" dirty="0" err="1">
                <a:latin typeface="Times New Roman" panose="02020603050405020304" pitchFamily="18" charset="0"/>
                <a:cs typeface="Times New Roman" panose="02020603050405020304" pitchFamily="18" charset="0"/>
              </a:rPr>
              <a:t>Pratapsingh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Basutiya</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3066E8-C80F-498F-8620-0BEA075BAAED}"/>
              </a:ext>
            </a:extLst>
          </p:cNvPr>
          <p:cNvSpPr txBox="1"/>
          <p:nvPr/>
        </p:nvSpPr>
        <p:spPr>
          <a:xfrm>
            <a:off x="1145993" y="1406530"/>
            <a:ext cx="444034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Meditation &amp; Relaxation</a:t>
            </a:r>
          </a:p>
        </p:txBody>
      </p:sp>
      <p:pic>
        <p:nvPicPr>
          <p:cNvPr id="7" name="Picture 6">
            <a:extLst>
              <a:ext uri="{FF2B5EF4-FFF2-40B4-BE49-F238E27FC236}">
                <a16:creationId xmlns:a16="http://schemas.microsoft.com/office/drawing/2014/main" id="{F68B0256-FC6C-4131-9670-0D19F8B2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93" y="3429000"/>
            <a:ext cx="2697060" cy="2697060"/>
          </a:xfrm>
          <a:prstGeom prst="rect">
            <a:avLst/>
          </a:prstGeom>
        </p:spPr>
      </p:pic>
      <p:pic>
        <p:nvPicPr>
          <p:cNvPr id="9" name="Graphic 8" descr="Music notation">
            <a:extLst>
              <a:ext uri="{FF2B5EF4-FFF2-40B4-BE49-F238E27FC236}">
                <a16:creationId xmlns:a16="http://schemas.microsoft.com/office/drawing/2014/main" id="{A082D5B9-011D-4217-9D98-FC9B35F65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2194" y="515849"/>
            <a:ext cx="954052" cy="699831"/>
          </a:xfrm>
          <a:prstGeom prst="rect">
            <a:avLst/>
          </a:prstGeom>
        </p:spPr>
      </p:pic>
    </p:spTree>
    <p:extLst>
      <p:ext uri="{BB962C8B-B14F-4D97-AF65-F5344CB8AC3E}">
        <p14:creationId xmlns:p14="http://schemas.microsoft.com/office/powerpoint/2010/main" val="310986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A80A-67E5-4C19-A24A-5661377580E0}"/>
              </a:ext>
            </a:extLst>
          </p:cNvPr>
          <p:cNvSpPr>
            <a:spLocks noGrp="1"/>
          </p:cNvSpPr>
          <p:nvPr>
            <p:ph type="title"/>
          </p:nvPr>
        </p:nvSpPr>
        <p:spPr>
          <a:xfrm>
            <a:off x="1249680" y="394282"/>
            <a:ext cx="9692640" cy="810477"/>
          </a:xfrm>
        </p:spPr>
        <p:txBody>
          <a:bodyPr/>
          <a:lstStyle/>
          <a:p>
            <a:r>
              <a:rPr lang="en-IN" dirty="0"/>
              <a:t>Item Similarity </a:t>
            </a:r>
          </a:p>
        </p:txBody>
      </p:sp>
      <p:pic>
        <p:nvPicPr>
          <p:cNvPr id="5" name="Content Placeholder 4">
            <a:extLst>
              <a:ext uri="{FF2B5EF4-FFF2-40B4-BE49-F238E27FC236}">
                <a16:creationId xmlns:a16="http://schemas.microsoft.com/office/drawing/2014/main" id="{7FE6167E-E234-4122-B5DC-F4C1731C2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0219" y="1768932"/>
            <a:ext cx="4770360" cy="3675523"/>
          </a:xfrm>
        </p:spPr>
      </p:pic>
      <p:sp>
        <p:nvSpPr>
          <p:cNvPr id="6" name="TextBox 5">
            <a:extLst>
              <a:ext uri="{FF2B5EF4-FFF2-40B4-BE49-F238E27FC236}">
                <a16:creationId xmlns:a16="http://schemas.microsoft.com/office/drawing/2014/main" id="{C7B095F1-15C4-469E-B140-A448809C5F9D}"/>
              </a:ext>
            </a:extLst>
          </p:cNvPr>
          <p:cNvSpPr txBox="1"/>
          <p:nvPr/>
        </p:nvSpPr>
        <p:spPr>
          <a:xfrm>
            <a:off x="1249680" y="1768932"/>
            <a:ext cx="4563611"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cosine similarity measures the similarity between vector lists by calculating the cosine angle between the two vector lists. </a:t>
            </a:r>
          </a:p>
          <a:p>
            <a:pPr marL="285750" indent="-285750">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If you consider the cosine function, its value at 0 degrees is 1 and -1 at 180 degrees. This means for two overlapping vectors, the value of cosine will be maximum and minimum for two precisely opposite vectors.</a:t>
            </a:r>
            <a:endParaRPr lang="en-IN"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7B498F8E-60D0-4B7B-99E3-97C76B9E1E28}"/>
              </a:ext>
            </a:extLst>
          </p:cNvPr>
          <p:cNvSpPr>
            <a:spLocks noChangeArrowheads="1"/>
          </p:cNvSpPr>
          <p:nvPr/>
        </p:nvSpPr>
        <p:spPr bwMode="auto">
          <a:xfrm>
            <a:off x="838899" y="5221798"/>
            <a:ext cx="65" cy="5333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6C9536E-AC60-401C-B2EB-7BCDB10F7866}"/>
              </a:ext>
            </a:extLst>
          </p:cNvPr>
          <p:cNvSpPr txBox="1"/>
          <p:nvPr/>
        </p:nvSpPr>
        <p:spPr>
          <a:xfrm>
            <a:off x="1245485" y="5536355"/>
            <a:ext cx="9135611" cy="646331"/>
          </a:xfrm>
          <a:prstGeom prst="rect">
            <a:avLst/>
          </a:prstGeom>
          <a:noFill/>
        </p:spPr>
        <p:txBody>
          <a:bodyPr wrap="square" rtlCol="0">
            <a:spAutoFit/>
          </a:bodyPr>
          <a:lstStyle/>
          <a:p>
            <a:r>
              <a:rPr kumimoji="0" lang="en-US" altLang="en-US" sz="1800" b="0" i="0" u="none" strike="noStrike" cap="none" normalizeH="0" baseline="0" dirty="0">
                <a:ln>
                  <a:noFill/>
                </a:ln>
                <a:solidFill>
                  <a:srgbClr val="0077AA"/>
                </a:solidFill>
                <a:effectLst/>
                <a:latin typeface="Consolas" panose="020B0609020204030204" pitchFamily="49" charset="0"/>
              </a:rPr>
              <a:t>from</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sklearn</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metrics</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pairwise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import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cosine_similarity</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cosine_distances</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1" name="Graphic 10" descr="Checkmark">
            <a:extLst>
              <a:ext uri="{FF2B5EF4-FFF2-40B4-BE49-F238E27FC236}">
                <a16:creationId xmlns:a16="http://schemas.microsoft.com/office/drawing/2014/main" id="{DF585103-A5F4-47F6-B4CF-EBE367E119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2637" y="675314"/>
            <a:ext cx="421307" cy="421307"/>
          </a:xfrm>
          <a:prstGeom prst="rect">
            <a:avLst/>
          </a:prstGeom>
        </p:spPr>
      </p:pic>
    </p:spTree>
    <p:extLst>
      <p:ext uri="{BB962C8B-B14F-4D97-AF65-F5344CB8AC3E}">
        <p14:creationId xmlns:p14="http://schemas.microsoft.com/office/powerpoint/2010/main" val="252998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0E7B-B369-408E-8CD3-5BE867237DCE}"/>
              </a:ext>
            </a:extLst>
          </p:cNvPr>
          <p:cNvSpPr>
            <a:spLocks noGrp="1"/>
          </p:cNvSpPr>
          <p:nvPr>
            <p:ph type="title"/>
          </p:nvPr>
        </p:nvSpPr>
        <p:spPr/>
        <p:txBody>
          <a:bodyPr/>
          <a:lstStyle/>
          <a:p>
            <a:r>
              <a:rPr lang="en-IN" dirty="0"/>
              <a:t>Deployment </a:t>
            </a:r>
          </a:p>
        </p:txBody>
      </p:sp>
      <p:pic>
        <p:nvPicPr>
          <p:cNvPr id="5" name="Content Placeholder 4">
            <a:extLst>
              <a:ext uri="{FF2B5EF4-FFF2-40B4-BE49-F238E27FC236}">
                <a16:creationId xmlns:a16="http://schemas.microsoft.com/office/drawing/2014/main" id="{67E22DE8-23F7-4023-A774-83A73DE37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5208" y="4395831"/>
            <a:ext cx="4131146" cy="2158524"/>
          </a:xfrm>
        </p:spPr>
      </p:pic>
      <p:sp>
        <p:nvSpPr>
          <p:cNvPr id="8" name="TextBox 7">
            <a:extLst>
              <a:ext uri="{FF2B5EF4-FFF2-40B4-BE49-F238E27FC236}">
                <a16:creationId xmlns:a16="http://schemas.microsoft.com/office/drawing/2014/main" id="{DDDBE380-EFC0-4193-A679-7C74896F6B37}"/>
              </a:ext>
            </a:extLst>
          </p:cNvPr>
          <p:cNvSpPr txBox="1"/>
          <p:nvPr/>
        </p:nvSpPr>
        <p:spPr>
          <a:xfrm>
            <a:off x="1261872" y="1932960"/>
            <a:ext cx="8637137" cy="3139321"/>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Deployment is the mechanism through which applications, modules, updates, and patches are delivered from developers to users.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 The methods used by developers to build, test and deploy new code will impact how fast a product can respond to changes in customer preferences or requirements and the quality of each change.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err="1">
                <a:effectLst/>
                <a:latin typeface="Times New Roman" panose="02020603050405020304" pitchFamily="18" charset="0"/>
                <a:cs typeface="Times New Roman" panose="02020603050405020304" pitchFamily="18" charset="0"/>
              </a:rPr>
              <a:t>Streamlit</a:t>
            </a:r>
            <a:r>
              <a:rPr lang="en-US" i="0" dirty="0">
                <a:effectLst/>
                <a:latin typeface="Times New Roman" panose="02020603050405020304" pitchFamily="18" charset="0"/>
                <a:cs typeface="Times New Roman" panose="02020603050405020304" pitchFamily="18" charset="0"/>
              </a:rPr>
              <a:t> is an app framework to deploy machine learning apps built using Python.</a:t>
            </a:r>
            <a:r>
              <a:rPr lang="en-US" b="0" i="0" dirty="0">
                <a:effectLst/>
                <a:latin typeface="Times New Roman" panose="02020603050405020304" pitchFamily="18" charset="0"/>
                <a:cs typeface="Times New Roman" panose="02020603050405020304" pitchFamily="18" charset="0"/>
              </a:rPr>
              <a:t> you can immediately deploy your project using </a:t>
            </a:r>
            <a:r>
              <a:rPr lang="en-US" b="0" i="0" dirty="0" err="1">
                <a:effectLst/>
                <a:latin typeface="Times New Roman" panose="02020603050405020304" pitchFamily="18" charset="0"/>
                <a:cs typeface="Times New Roman" panose="02020603050405020304" pitchFamily="18" charset="0"/>
              </a:rPr>
              <a:t>Streamlit</a:t>
            </a:r>
            <a:r>
              <a:rPr lang="en-US" b="0" i="0" dirty="0">
                <a:effectLst/>
                <a:latin typeface="Times New Roman" panose="02020603050405020304" pitchFamily="18" charset="0"/>
                <a:cs typeface="Times New Roman" panose="02020603050405020304" pitchFamily="18" charset="0"/>
              </a:rPr>
              <a:t> Sharing</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0" name="Graphic 9" descr="Internet">
            <a:extLst>
              <a:ext uri="{FF2B5EF4-FFF2-40B4-BE49-F238E27FC236}">
                <a16:creationId xmlns:a16="http://schemas.microsoft.com/office/drawing/2014/main" id="{E9ECFC8F-1E6C-47BB-B7B9-F75E73B3E2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3578" y="907892"/>
            <a:ext cx="783430" cy="783430"/>
          </a:xfrm>
          <a:prstGeom prst="rect">
            <a:avLst/>
          </a:prstGeom>
        </p:spPr>
      </p:pic>
    </p:spTree>
    <p:extLst>
      <p:ext uri="{BB962C8B-B14F-4D97-AF65-F5344CB8AC3E}">
        <p14:creationId xmlns:p14="http://schemas.microsoft.com/office/powerpoint/2010/main" val="2839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98EC-3B98-4105-B719-5E2D576F5213}"/>
              </a:ext>
            </a:extLst>
          </p:cNvPr>
          <p:cNvSpPr>
            <a:spLocks noGrp="1"/>
          </p:cNvSpPr>
          <p:nvPr>
            <p:ph type="title"/>
          </p:nvPr>
        </p:nvSpPr>
        <p:spPr>
          <a:xfrm>
            <a:off x="1018591" y="369115"/>
            <a:ext cx="9692640" cy="869201"/>
          </a:xfrm>
        </p:spPr>
        <p:txBody>
          <a:bodyPr/>
          <a:lstStyle/>
          <a:p>
            <a:r>
              <a:rPr lang="en-IN" dirty="0"/>
              <a:t>Webpage </a:t>
            </a:r>
          </a:p>
        </p:txBody>
      </p:sp>
      <p:sp>
        <p:nvSpPr>
          <p:cNvPr id="13" name="Content Placeholder 12">
            <a:extLst>
              <a:ext uri="{FF2B5EF4-FFF2-40B4-BE49-F238E27FC236}">
                <a16:creationId xmlns:a16="http://schemas.microsoft.com/office/drawing/2014/main" id="{C06A5094-7EDE-4F58-ACB3-B38F4CCD7E32}"/>
              </a:ext>
            </a:extLst>
          </p:cNvPr>
          <p:cNvSpPr>
            <a:spLocks noGrp="1"/>
          </p:cNvSpPr>
          <p:nvPr>
            <p:ph idx="1"/>
          </p:nvPr>
        </p:nvSpPr>
        <p:spPr/>
        <p:txBody>
          <a:bodyPr/>
          <a:lstStyle/>
          <a:p>
            <a:endParaRPr lang="en-IN"/>
          </a:p>
        </p:txBody>
      </p:sp>
      <p:pic>
        <p:nvPicPr>
          <p:cNvPr id="15" name="Picture 14">
            <a:extLst>
              <a:ext uri="{FF2B5EF4-FFF2-40B4-BE49-F238E27FC236}">
                <a16:creationId xmlns:a16="http://schemas.microsoft.com/office/drawing/2014/main" id="{9B59A550-AD81-441F-97D0-BFC11EFB6983}"/>
              </a:ext>
            </a:extLst>
          </p:cNvPr>
          <p:cNvPicPr>
            <a:picLocks noChangeAspect="1"/>
          </p:cNvPicPr>
          <p:nvPr/>
        </p:nvPicPr>
        <p:blipFill>
          <a:blip r:embed="rId2"/>
          <a:stretch>
            <a:fillRect/>
          </a:stretch>
        </p:blipFill>
        <p:spPr>
          <a:xfrm>
            <a:off x="1150282" y="1493059"/>
            <a:ext cx="9411457" cy="4995826"/>
          </a:xfrm>
          <a:prstGeom prst="rect">
            <a:avLst/>
          </a:prstGeom>
        </p:spPr>
      </p:pic>
    </p:spTree>
    <p:extLst>
      <p:ext uri="{BB962C8B-B14F-4D97-AF65-F5344CB8AC3E}">
        <p14:creationId xmlns:p14="http://schemas.microsoft.com/office/powerpoint/2010/main" val="37726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0BB1-E62C-45CB-838D-A5115500C7B3}"/>
              </a:ext>
            </a:extLst>
          </p:cNvPr>
          <p:cNvSpPr>
            <a:spLocks noGrp="1"/>
          </p:cNvSpPr>
          <p:nvPr>
            <p:ph type="title"/>
          </p:nvPr>
        </p:nvSpPr>
        <p:spPr>
          <a:xfrm>
            <a:off x="792279" y="339755"/>
            <a:ext cx="9692640" cy="982452"/>
          </a:xfrm>
        </p:spPr>
        <p:txBody>
          <a:bodyPr/>
          <a:lstStyle/>
          <a:p>
            <a:r>
              <a:rPr lang="en-IN" dirty="0"/>
              <a:t>About &amp; Working of Webpage</a:t>
            </a:r>
          </a:p>
        </p:txBody>
      </p:sp>
      <p:pic>
        <p:nvPicPr>
          <p:cNvPr id="7" name="Content Placeholder 6">
            <a:extLst>
              <a:ext uri="{FF2B5EF4-FFF2-40B4-BE49-F238E27FC236}">
                <a16:creationId xmlns:a16="http://schemas.microsoft.com/office/drawing/2014/main" id="{6DBF3B05-C80D-4A0F-A2BF-CC6CCEB7BB96}"/>
              </a:ext>
            </a:extLst>
          </p:cNvPr>
          <p:cNvPicPr>
            <a:picLocks noGrp="1" noChangeAspect="1"/>
          </p:cNvPicPr>
          <p:nvPr>
            <p:ph idx="1"/>
          </p:nvPr>
        </p:nvPicPr>
        <p:blipFill>
          <a:blip r:embed="rId2"/>
          <a:stretch>
            <a:fillRect/>
          </a:stretch>
        </p:blipFill>
        <p:spPr>
          <a:xfrm>
            <a:off x="1245996" y="1610685"/>
            <a:ext cx="9238923" cy="4966283"/>
          </a:xfrm>
        </p:spPr>
      </p:pic>
    </p:spTree>
    <p:extLst>
      <p:ext uri="{BB962C8B-B14F-4D97-AF65-F5344CB8AC3E}">
        <p14:creationId xmlns:p14="http://schemas.microsoft.com/office/powerpoint/2010/main" val="4522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2FDF-4D3D-4827-BF52-955D9010EDE0}"/>
              </a:ext>
            </a:extLst>
          </p:cNvPr>
          <p:cNvSpPr>
            <a:spLocks noGrp="1"/>
          </p:cNvSpPr>
          <p:nvPr>
            <p:ph type="title"/>
          </p:nvPr>
        </p:nvSpPr>
        <p:spPr>
          <a:xfrm>
            <a:off x="1261872" y="377504"/>
            <a:ext cx="9692640" cy="1003425"/>
          </a:xfrm>
        </p:spPr>
        <p:txBody>
          <a:bodyPr/>
          <a:lstStyle/>
          <a:p>
            <a:r>
              <a:rPr lang="en-US" dirty="0"/>
              <a:t>All Tracks</a:t>
            </a:r>
            <a:endParaRPr lang="en-IN" dirty="0"/>
          </a:p>
        </p:txBody>
      </p:sp>
      <p:pic>
        <p:nvPicPr>
          <p:cNvPr id="5" name="Content Placeholder 4">
            <a:extLst>
              <a:ext uri="{FF2B5EF4-FFF2-40B4-BE49-F238E27FC236}">
                <a16:creationId xmlns:a16="http://schemas.microsoft.com/office/drawing/2014/main" id="{0E3481DA-0534-4E99-8B19-EB87F2E037DA}"/>
              </a:ext>
            </a:extLst>
          </p:cNvPr>
          <p:cNvPicPr>
            <a:picLocks noGrp="1" noChangeAspect="1"/>
          </p:cNvPicPr>
          <p:nvPr>
            <p:ph idx="1"/>
          </p:nvPr>
        </p:nvPicPr>
        <p:blipFill>
          <a:blip r:embed="rId2"/>
          <a:stretch>
            <a:fillRect/>
          </a:stretch>
        </p:blipFill>
        <p:spPr>
          <a:xfrm>
            <a:off x="1261871" y="1598103"/>
            <a:ext cx="9764003" cy="5259897"/>
          </a:xfrm>
        </p:spPr>
      </p:pic>
    </p:spTree>
    <p:extLst>
      <p:ext uri="{BB962C8B-B14F-4D97-AF65-F5344CB8AC3E}">
        <p14:creationId xmlns:p14="http://schemas.microsoft.com/office/powerpoint/2010/main" val="334054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10D5-AF51-4CF1-B6FA-C3A937B1408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E2CE285-ED26-45C0-B024-1DA273362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279" y="-671119"/>
            <a:ext cx="9692640" cy="8011485"/>
          </a:xfrm>
        </p:spPr>
      </p:pic>
    </p:spTree>
    <p:extLst>
      <p:ext uri="{BB962C8B-B14F-4D97-AF65-F5344CB8AC3E}">
        <p14:creationId xmlns:p14="http://schemas.microsoft.com/office/powerpoint/2010/main" val="155462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FF3F-216D-4E47-876C-19E8C3B4AF4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Music Recommendation System </a:t>
            </a:r>
          </a:p>
        </p:txBody>
      </p:sp>
      <p:sp>
        <p:nvSpPr>
          <p:cNvPr id="3" name="Content Placeholder 2">
            <a:extLst>
              <a:ext uri="{FF2B5EF4-FFF2-40B4-BE49-F238E27FC236}">
                <a16:creationId xmlns:a16="http://schemas.microsoft.com/office/drawing/2014/main" id="{36A46BF3-8037-4107-9F02-B3438053A9AD}"/>
              </a:ext>
            </a:extLst>
          </p:cNvPr>
          <p:cNvSpPr>
            <a:spLocks noGrp="1"/>
          </p:cNvSpPr>
          <p:nvPr>
            <p:ph idx="1"/>
          </p:nvPr>
        </p:nvSpPr>
        <p:spPr>
          <a:xfrm>
            <a:off x="1261872" y="1828801"/>
            <a:ext cx="5029871" cy="4320330"/>
          </a:xfrm>
        </p:spPr>
        <p:txBody>
          <a:bodyPr/>
          <a:lstStyle/>
          <a:p>
            <a:pPr algn="l"/>
            <a:endParaRPr lang="en-IN" sz="18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i="0" u="none" strike="noStrike" baseline="0" dirty="0">
                <a:latin typeface="Times New Roman" panose="02020603050405020304" pitchFamily="18" charset="0"/>
                <a:cs typeface="Times New Roman" panose="02020603050405020304" pitchFamily="18" charset="0"/>
              </a:rPr>
              <a:t>Music dataset is too big while life is short!!!! You need someone to teach you how to manage and give you wise suggestions according to your taste! </a:t>
            </a:r>
            <a:endParaRPr lang="en-IN" sz="18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i="0" u="none" strike="noStrike" baseline="0" dirty="0">
                <a:latin typeface="Times New Roman" panose="02020603050405020304" pitchFamily="18" charset="0"/>
                <a:cs typeface="Times New Roman" panose="02020603050405020304" pitchFamily="18" charset="0"/>
              </a:rPr>
              <a:t>Music service providers need a more efficient system to attraction their clients! </a:t>
            </a:r>
          </a:p>
          <a:p>
            <a:r>
              <a:rPr lang="en-US" i="0" dirty="0">
                <a:solidFill>
                  <a:srgbClr val="202124"/>
                </a:solidFill>
                <a:effectLst/>
                <a:latin typeface="Times New Roman" panose="02020603050405020304" pitchFamily="18" charset="0"/>
                <a:cs typeface="Times New Roman" panose="02020603050405020304" pitchFamily="18" charset="0"/>
              </a:rPr>
              <a:t>By using music recommender system, the music provider can predict and then offer the appropriate songs to their users based on the characteristics of the music that has been heard previously.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C9DD10-4DC9-494A-A226-804B86260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517" y="2800087"/>
            <a:ext cx="3784173" cy="1964859"/>
          </a:xfrm>
          <a:prstGeom prst="rect">
            <a:avLst/>
          </a:prstGeom>
        </p:spPr>
      </p:pic>
    </p:spTree>
    <p:extLst>
      <p:ext uri="{BB962C8B-B14F-4D97-AF65-F5344CB8AC3E}">
        <p14:creationId xmlns:p14="http://schemas.microsoft.com/office/powerpoint/2010/main" val="21627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560F-A7C4-4E80-B33D-45334F1FD200}"/>
              </a:ext>
            </a:extLst>
          </p:cNvPr>
          <p:cNvSpPr>
            <a:spLocks noGrp="1"/>
          </p:cNvSpPr>
          <p:nvPr>
            <p:ph type="title"/>
          </p:nvPr>
        </p:nvSpPr>
        <p:spPr>
          <a:xfrm>
            <a:off x="616619" y="377505"/>
            <a:ext cx="9692640" cy="827256"/>
          </a:xfrm>
        </p:spPr>
        <p:txBody>
          <a:bodyPr/>
          <a:lstStyle/>
          <a:p>
            <a:r>
              <a:rPr lang="en-IN" dirty="0"/>
              <a:t>Types of Recommendations Systems</a:t>
            </a:r>
          </a:p>
        </p:txBody>
      </p:sp>
      <p:pic>
        <p:nvPicPr>
          <p:cNvPr id="5" name="Content Placeholder 4">
            <a:extLst>
              <a:ext uri="{FF2B5EF4-FFF2-40B4-BE49-F238E27FC236}">
                <a16:creationId xmlns:a16="http://schemas.microsoft.com/office/drawing/2014/main" id="{66331379-249B-4ED2-92BB-3FAC0FDC7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422" y="1920844"/>
            <a:ext cx="6326249" cy="4677097"/>
          </a:xfrm>
        </p:spPr>
      </p:pic>
      <p:pic>
        <p:nvPicPr>
          <p:cNvPr id="7" name="Graphic 6" descr="User network">
            <a:extLst>
              <a:ext uri="{FF2B5EF4-FFF2-40B4-BE49-F238E27FC236}">
                <a16:creationId xmlns:a16="http://schemas.microsoft.com/office/drawing/2014/main" id="{7BB4F333-5785-4B45-A111-ABC82FFA2E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313" y="456273"/>
            <a:ext cx="669720" cy="669720"/>
          </a:xfrm>
          <a:prstGeom prst="rect">
            <a:avLst/>
          </a:prstGeom>
        </p:spPr>
      </p:pic>
    </p:spTree>
    <p:extLst>
      <p:ext uri="{BB962C8B-B14F-4D97-AF65-F5344CB8AC3E}">
        <p14:creationId xmlns:p14="http://schemas.microsoft.com/office/powerpoint/2010/main" val="281037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8862-E823-46EE-8706-652F3F114A85}"/>
              </a:ext>
            </a:extLst>
          </p:cNvPr>
          <p:cNvSpPr>
            <a:spLocks noGrp="1"/>
          </p:cNvSpPr>
          <p:nvPr>
            <p:ph type="title"/>
          </p:nvPr>
        </p:nvSpPr>
        <p:spPr>
          <a:xfrm>
            <a:off x="343949" y="287272"/>
            <a:ext cx="11031523" cy="692193"/>
          </a:xfrm>
        </p:spPr>
        <p:txBody>
          <a:bodyPr>
            <a:normAutofit fontScale="90000"/>
          </a:bodyPr>
          <a:lstStyle/>
          <a:p>
            <a:r>
              <a:rPr lang="en-IN" dirty="0"/>
              <a:t>Collaborative VS Content Based </a:t>
            </a:r>
            <a:r>
              <a:rPr lang="en-IN" dirty="0" err="1"/>
              <a:t>Flitering</a:t>
            </a:r>
            <a:endParaRPr lang="en-IN" dirty="0"/>
          </a:p>
        </p:txBody>
      </p:sp>
      <p:pic>
        <p:nvPicPr>
          <p:cNvPr id="5" name="Content Placeholder 4">
            <a:extLst>
              <a:ext uri="{FF2B5EF4-FFF2-40B4-BE49-F238E27FC236}">
                <a16:creationId xmlns:a16="http://schemas.microsoft.com/office/drawing/2014/main" id="{5045406A-B48C-4472-8297-F05E81FFF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698" y="1669409"/>
            <a:ext cx="8561414" cy="4555222"/>
          </a:xfrm>
        </p:spPr>
      </p:pic>
    </p:spTree>
    <p:extLst>
      <p:ext uri="{BB962C8B-B14F-4D97-AF65-F5344CB8AC3E}">
        <p14:creationId xmlns:p14="http://schemas.microsoft.com/office/powerpoint/2010/main" val="159586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E95C-7564-4081-8C44-E6ADA4F4F1C0}"/>
              </a:ext>
            </a:extLst>
          </p:cNvPr>
          <p:cNvSpPr>
            <a:spLocks noGrp="1"/>
          </p:cNvSpPr>
          <p:nvPr>
            <p:ph type="title"/>
          </p:nvPr>
        </p:nvSpPr>
        <p:spPr/>
        <p:txBody>
          <a:bodyPr/>
          <a:lstStyle/>
          <a:p>
            <a:r>
              <a:rPr lang="en-IN" dirty="0"/>
              <a:t>Content Based Model </a:t>
            </a:r>
          </a:p>
        </p:txBody>
      </p:sp>
      <p:sp>
        <p:nvSpPr>
          <p:cNvPr id="3" name="Content Placeholder 2">
            <a:extLst>
              <a:ext uri="{FF2B5EF4-FFF2-40B4-BE49-F238E27FC236}">
                <a16:creationId xmlns:a16="http://schemas.microsoft.com/office/drawing/2014/main" id="{263C4DFC-A43A-4DCF-ACCF-0B9170C13EF9}"/>
              </a:ext>
            </a:extLst>
          </p:cNvPr>
          <p:cNvSpPr>
            <a:spLocks noGrp="1"/>
          </p:cNvSpPr>
          <p:nvPr>
            <p:ph idx="1"/>
          </p:nvPr>
        </p:nvSpPr>
        <p:spPr>
          <a:xfrm>
            <a:off x="1261872" y="2206305"/>
            <a:ext cx="8595360" cy="4351337"/>
          </a:xfrm>
        </p:spPr>
        <p:txBody>
          <a:bodyPr/>
          <a:lstStyle/>
          <a:p>
            <a:pPr algn="l" rtl="0"/>
            <a:r>
              <a:rPr lang="en-US" b="0" i="0" dirty="0">
                <a:solidFill>
                  <a:srgbClr val="000000"/>
                </a:solidFill>
                <a:effectLst/>
                <a:latin typeface="Times New Roman" panose="02020603050405020304" pitchFamily="18" charset="0"/>
                <a:cs typeface="Times New Roman" panose="02020603050405020304" pitchFamily="18" charset="0"/>
              </a:rPr>
              <a:t>Content-based filtering is one popular technique of recommendation or recommender systems. The content or attributes of the things you like are referred to as "content." </a:t>
            </a:r>
          </a:p>
          <a:p>
            <a:pPr algn="l" rtl="0"/>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a:r>
              <a:rPr lang="en-US" b="0" i="0" dirty="0">
                <a:solidFill>
                  <a:srgbClr val="000000"/>
                </a:solidFill>
                <a:effectLst/>
                <a:latin typeface="Times New Roman" panose="02020603050405020304" pitchFamily="18" charset="0"/>
                <a:cs typeface="Times New Roman" panose="02020603050405020304" pitchFamily="18" charset="0"/>
              </a:rPr>
              <a:t>Here, the system uses your features and likes in order to recommend you with things that you might like. It uses the information provided by you over the internet and the ones they are able to gather and then they curate recommendations according to that.  </a:t>
            </a:r>
          </a:p>
          <a:p>
            <a:pPr algn="l" rtl="0"/>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a:r>
              <a:rPr lang="en-US" b="0" i="0" dirty="0">
                <a:solidFill>
                  <a:srgbClr val="000000"/>
                </a:solidFill>
                <a:effectLst/>
                <a:latin typeface="Times New Roman" panose="02020603050405020304" pitchFamily="18" charset="0"/>
                <a:cs typeface="Times New Roman" panose="02020603050405020304" pitchFamily="18" charset="0"/>
              </a:rPr>
              <a:t>The goal behind content-based filtering is to classify products with specific keywords, learn what the customer likes, look up those terms in the database, and then recommend similar things.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37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487F-0961-49E2-A56A-26D4900EB100}"/>
              </a:ext>
            </a:extLst>
          </p:cNvPr>
          <p:cNvSpPr>
            <a:spLocks noGrp="1"/>
          </p:cNvSpPr>
          <p:nvPr>
            <p:ph type="title"/>
          </p:nvPr>
        </p:nvSpPr>
        <p:spPr>
          <a:xfrm>
            <a:off x="1249680" y="234892"/>
            <a:ext cx="9692640" cy="1011814"/>
          </a:xfrm>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997EACA9-758D-4B5F-A3EE-B8C03F118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86" y="1828800"/>
            <a:ext cx="8356479" cy="4351338"/>
          </a:xfrm>
        </p:spPr>
      </p:pic>
    </p:spTree>
    <p:extLst>
      <p:ext uri="{BB962C8B-B14F-4D97-AF65-F5344CB8AC3E}">
        <p14:creationId xmlns:p14="http://schemas.microsoft.com/office/powerpoint/2010/main" val="206015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76EA-C37E-49CE-966E-BF77E48352AB}"/>
              </a:ext>
            </a:extLst>
          </p:cNvPr>
          <p:cNvSpPr>
            <a:spLocks noGrp="1"/>
          </p:cNvSpPr>
          <p:nvPr>
            <p:ph type="title"/>
          </p:nvPr>
        </p:nvSpPr>
        <p:spPr>
          <a:xfrm>
            <a:off x="1249680" y="335560"/>
            <a:ext cx="9692640" cy="911146"/>
          </a:xfrm>
        </p:spPr>
        <p:txBody>
          <a:bodyPr/>
          <a:lstStyle/>
          <a:p>
            <a:r>
              <a:rPr lang="en-IN" dirty="0"/>
              <a:t>Dataset </a:t>
            </a:r>
          </a:p>
        </p:txBody>
      </p:sp>
      <p:pic>
        <p:nvPicPr>
          <p:cNvPr id="7" name="Content Placeholder 6">
            <a:extLst>
              <a:ext uri="{FF2B5EF4-FFF2-40B4-BE49-F238E27FC236}">
                <a16:creationId xmlns:a16="http://schemas.microsoft.com/office/drawing/2014/main" id="{AE55C1BD-7D85-4EC9-A409-6F18359797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80" y="2449585"/>
            <a:ext cx="7813008" cy="4257142"/>
          </a:xfrm>
        </p:spPr>
      </p:pic>
      <p:sp>
        <p:nvSpPr>
          <p:cNvPr id="8" name="TextBox 7">
            <a:extLst>
              <a:ext uri="{FF2B5EF4-FFF2-40B4-BE49-F238E27FC236}">
                <a16:creationId xmlns:a16="http://schemas.microsoft.com/office/drawing/2014/main" id="{58ACEE51-0FC6-45B7-8A73-574A6883A2CF}"/>
              </a:ext>
            </a:extLst>
          </p:cNvPr>
          <p:cNvSpPr txBox="1"/>
          <p:nvPr/>
        </p:nvSpPr>
        <p:spPr>
          <a:xfrm>
            <a:off x="1249680" y="1378091"/>
            <a:ext cx="8028265"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Created a playlist in Spotify app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Extracted Spotify Playlist Tracks </a:t>
            </a:r>
          </a:p>
        </p:txBody>
      </p:sp>
    </p:spTree>
    <p:extLst>
      <p:ext uri="{BB962C8B-B14F-4D97-AF65-F5344CB8AC3E}">
        <p14:creationId xmlns:p14="http://schemas.microsoft.com/office/powerpoint/2010/main" val="267115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4D19-DFDB-466E-8065-9F6A7DCCA17F}"/>
              </a:ext>
            </a:extLst>
          </p:cNvPr>
          <p:cNvSpPr>
            <a:spLocks noGrp="1"/>
          </p:cNvSpPr>
          <p:nvPr>
            <p:ph type="title"/>
          </p:nvPr>
        </p:nvSpPr>
        <p:spPr>
          <a:xfrm>
            <a:off x="1249680" y="567095"/>
            <a:ext cx="9692640" cy="456361"/>
          </a:xfrm>
        </p:spPr>
        <p:txBody>
          <a:bodyPr>
            <a:normAutofit fontScale="90000"/>
          </a:bodyPr>
          <a:lstStyle/>
          <a:p>
            <a:r>
              <a:rPr lang="en-IN" dirty="0"/>
              <a:t>Understanding the Features</a:t>
            </a:r>
          </a:p>
        </p:txBody>
      </p:sp>
      <p:sp>
        <p:nvSpPr>
          <p:cNvPr id="4" name="TextBox 3">
            <a:extLst>
              <a:ext uri="{FF2B5EF4-FFF2-40B4-BE49-F238E27FC236}">
                <a16:creationId xmlns:a16="http://schemas.microsoft.com/office/drawing/2014/main" id="{96C09D8A-D90D-477E-B1CA-B8E78889EDD0}"/>
              </a:ext>
            </a:extLst>
          </p:cNvPr>
          <p:cNvSpPr txBox="1"/>
          <p:nvPr/>
        </p:nvSpPr>
        <p:spPr>
          <a:xfrm>
            <a:off x="6471380" y="1605346"/>
            <a:ext cx="3897358" cy="5047536"/>
          </a:xfrm>
          <a:prstGeom prst="rect">
            <a:avLst/>
          </a:prstGeom>
          <a:noFill/>
        </p:spPr>
        <p:txBody>
          <a:bodyPr wrap="square" rtlCol="0">
            <a:spAutoFit/>
          </a:bodyPr>
          <a:lstStyle/>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Energy: represents a perceptual measure of intensity and activity.</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Key: the track is in. Integers map to pitches using standard Pitch Class notation. Valence measures from 0.0 to 1.0 describing the musical positiveness conveyed by a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Loudness: Loudness of a track in decibels(dB).</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Mode: Mode indicates the modality(major or minor) of the song</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Speechiness</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Speechiness</a:t>
            </a:r>
            <a:r>
              <a:rPr lang="en-US" sz="1400" b="0" i="0" dirty="0">
                <a:solidFill>
                  <a:srgbClr val="000000"/>
                </a:solidFill>
                <a:effectLst/>
                <a:latin typeface="Times New Roman" panose="02020603050405020304" pitchFamily="18" charset="0"/>
                <a:cs typeface="Times New Roman" panose="02020603050405020304" pitchFamily="18" charset="0"/>
              </a:rPr>
              <a:t> detects the presence of spoken words in a track</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Acousticness</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Acosticness</a:t>
            </a:r>
            <a:r>
              <a:rPr lang="en-US" sz="1400" b="0" i="0" dirty="0">
                <a:solidFill>
                  <a:srgbClr val="000000"/>
                </a:solidFill>
                <a:effectLst/>
                <a:latin typeface="Times New Roman" panose="02020603050405020304" pitchFamily="18" charset="0"/>
                <a:cs typeface="Times New Roman" panose="02020603050405020304" pitchFamily="18" charset="0"/>
              </a:rPr>
              <a:t> confidence measure from 0.0 to 1.0 of whether the track is acoustic</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Instrumentalness</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Instrumentalness</a:t>
            </a:r>
            <a:r>
              <a:rPr lang="en-US" sz="1400" b="0" i="0" dirty="0">
                <a:solidFill>
                  <a:srgbClr val="000000"/>
                </a:solidFill>
                <a:effectLst/>
                <a:latin typeface="Times New Roman" panose="02020603050405020304" pitchFamily="18" charset="0"/>
                <a:cs typeface="Times New Roman" panose="02020603050405020304" pitchFamily="18" charset="0"/>
              </a:rPr>
              <a:t> predicts whether a track contains vocals or not</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Liveness: it detects the presence of an audience in the recording</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Valence: A measure from 0.0 to 1.0 describing the musical positiveness conveyed by a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Tempo: Tempo is in beats per minute (BPM)</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Time Signature: it is an estimated overall time signature of a track</a:t>
            </a:r>
          </a:p>
          <a:p>
            <a:pPr marL="285750" indent="-285750">
              <a:buFont typeface="Arial" panose="020B0604020202020204" pitchFamily="34" charset="0"/>
              <a:buChar char="•"/>
            </a:pPr>
            <a:endParaRPr lang="en-IN" sz="1400" dirty="0"/>
          </a:p>
        </p:txBody>
      </p:sp>
      <p:sp>
        <p:nvSpPr>
          <p:cNvPr id="5" name="TextBox 4">
            <a:extLst>
              <a:ext uri="{FF2B5EF4-FFF2-40B4-BE49-F238E27FC236}">
                <a16:creationId xmlns:a16="http://schemas.microsoft.com/office/drawing/2014/main" id="{240BBCAD-98AF-4E26-BDE3-DB437E27E1BB}"/>
              </a:ext>
            </a:extLst>
          </p:cNvPr>
          <p:cNvSpPr txBox="1"/>
          <p:nvPr/>
        </p:nvSpPr>
        <p:spPr>
          <a:xfrm>
            <a:off x="1341567" y="1174459"/>
            <a:ext cx="3897358" cy="5478423"/>
          </a:xfrm>
          <a:prstGeom prst="rect">
            <a:avLst/>
          </a:prstGeom>
          <a:noFill/>
        </p:spPr>
        <p:txBody>
          <a:bodyPr wrap="square" rtlCol="0">
            <a:spAutoFit/>
          </a:bodyPr>
          <a:lstStyle/>
          <a:p>
            <a:pPr algn="l" rtl="0"/>
            <a:r>
              <a:rPr lang="en-US" sz="1400" b="1" i="0" dirty="0">
                <a:solidFill>
                  <a:srgbClr val="000000"/>
                </a:solidFill>
                <a:effectLst/>
                <a:latin typeface="Times New Roman" panose="02020603050405020304" pitchFamily="18" charset="0"/>
                <a:cs typeface="Times New Roman" panose="02020603050405020304" pitchFamily="18" charset="0"/>
              </a:rPr>
              <a:t>In this dataset, we have 23 columns:</a:t>
            </a:r>
          </a:p>
          <a:p>
            <a:pPr algn="l" rtl="0"/>
            <a:endParaRPr lang="en-US" sz="1400" b="1"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user_id</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spotify</a:t>
            </a:r>
            <a:r>
              <a:rPr lang="en-US" sz="1400" b="0" i="0" dirty="0">
                <a:solidFill>
                  <a:srgbClr val="000000"/>
                </a:solidFill>
                <a:effectLst/>
                <a:latin typeface="Times New Roman" panose="02020603050405020304" pitchFamily="18" charset="0"/>
                <a:cs typeface="Times New Roman" panose="02020603050405020304" pitchFamily="18" charset="0"/>
              </a:rPr>
              <a:t> users unique id</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Track Name: Name of the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Artist Name(s): Artist name of the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Album Name: Track belongs to this album name</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Album Release Date: Releasing date of album</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Track Number: Unique track number of each song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Track Duration (</a:t>
            </a:r>
            <a:r>
              <a:rPr lang="en-US" sz="1400" b="0" i="0" dirty="0" err="1">
                <a:solidFill>
                  <a:srgbClr val="000000"/>
                </a:solidFill>
                <a:effectLst/>
                <a:latin typeface="Times New Roman" panose="02020603050405020304" pitchFamily="18" charset="0"/>
                <a:cs typeface="Times New Roman" panose="02020603050405020304" pitchFamily="18" charset="0"/>
              </a:rPr>
              <a:t>ms</a:t>
            </a:r>
            <a:r>
              <a:rPr lang="en-US" sz="1400" b="0" i="0" dirty="0">
                <a:solidFill>
                  <a:srgbClr val="000000"/>
                </a:solidFill>
                <a:effectLst/>
                <a:latin typeface="Times New Roman" panose="02020603050405020304" pitchFamily="18" charset="0"/>
                <a:cs typeface="Times New Roman" panose="02020603050405020304" pitchFamily="18" charset="0"/>
              </a:rPr>
              <a:t>):Duration of each song track</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Explicit:The</a:t>
            </a:r>
            <a:r>
              <a:rPr lang="en-US" sz="1400" b="0" i="0" dirty="0">
                <a:solidFill>
                  <a:srgbClr val="000000"/>
                </a:solidFill>
                <a:effectLst/>
                <a:latin typeface="Times New Roman" panose="02020603050405020304" pitchFamily="18" charset="0"/>
                <a:cs typeface="Times New Roman" panose="02020603050405020304" pitchFamily="18" charset="0"/>
              </a:rPr>
              <a:t> explicit logo is applied when the lyrics or content of a song or a music video contain one or more of the following criteria which could be considered offensive or unsuitable for children</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Popularity: For how many times song has been played</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Added By: who added the track in playlist</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Added At: Time at which a song added to the playlist</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Danceability: it measure describes how suitable a track is for dancing</a:t>
            </a:r>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187297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8697-B507-4C79-8678-D16ED324DFCB}"/>
              </a:ext>
            </a:extLst>
          </p:cNvPr>
          <p:cNvSpPr>
            <a:spLocks noGrp="1"/>
          </p:cNvSpPr>
          <p:nvPr>
            <p:ph type="title"/>
          </p:nvPr>
        </p:nvSpPr>
        <p:spPr>
          <a:xfrm>
            <a:off x="1144426" y="352337"/>
            <a:ext cx="9692640" cy="869201"/>
          </a:xfrm>
        </p:spPr>
        <p:txBody>
          <a:bodyPr/>
          <a:lstStyle/>
          <a:p>
            <a:r>
              <a:rPr lang="en-IN" dirty="0"/>
              <a:t>Complete Understanding of EDA</a:t>
            </a:r>
          </a:p>
        </p:txBody>
      </p:sp>
      <p:pic>
        <p:nvPicPr>
          <p:cNvPr id="7" name="Content Placeholder 6">
            <a:extLst>
              <a:ext uri="{FF2B5EF4-FFF2-40B4-BE49-F238E27FC236}">
                <a16:creationId xmlns:a16="http://schemas.microsoft.com/office/drawing/2014/main" id="{37F93967-A57F-4EDF-9D1E-C8F436661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426" y="1543573"/>
            <a:ext cx="8863640" cy="4570881"/>
          </a:xfrm>
        </p:spPr>
      </p:pic>
      <p:pic>
        <p:nvPicPr>
          <p:cNvPr id="9" name="Graphic 8" descr="Bar graph with upward trend">
            <a:extLst>
              <a:ext uri="{FF2B5EF4-FFF2-40B4-BE49-F238E27FC236}">
                <a16:creationId xmlns:a16="http://schemas.microsoft.com/office/drawing/2014/main" id="{7A3EC4C2-7438-40F8-BCDE-96D9D5BE6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83630" y="567847"/>
            <a:ext cx="569053" cy="569053"/>
          </a:xfrm>
          <a:prstGeom prst="rect">
            <a:avLst/>
          </a:prstGeom>
        </p:spPr>
      </p:pic>
    </p:spTree>
    <p:extLst>
      <p:ext uri="{BB962C8B-B14F-4D97-AF65-F5344CB8AC3E}">
        <p14:creationId xmlns:p14="http://schemas.microsoft.com/office/powerpoint/2010/main" val="41325974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964</TotalTime>
  <Words>728</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Schoolbook</vt:lpstr>
      <vt:lpstr>Consolas</vt:lpstr>
      <vt:lpstr>Times New Roman</vt:lpstr>
      <vt:lpstr>Wingdings 2</vt:lpstr>
      <vt:lpstr>View</vt:lpstr>
      <vt:lpstr>Music Recommendation System   </vt:lpstr>
      <vt:lpstr>Music Recommendation System </vt:lpstr>
      <vt:lpstr>Types of Recommendations Systems</vt:lpstr>
      <vt:lpstr>Collaborative VS Content Based Flitering</vt:lpstr>
      <vt:lpstr>Content Based Model </vt:lpstr>
      <vt:lpstr>Flowchart</vt:lpstr>
      <vt:lpstr>Dataset </vt:lpstr>
      <vt:lpstr>Understanding the Features</vt:lpstr>
      <vt:lpstr>Complete Understanding of EDA</vt:lpstr>
      <vt:lpstr>Item Similarity </vt:lpstr>
      <vt:lpstr>Deployment </vt:lpstr>
      <vt:lpstr>Webpage </vt:lpstr>
      <vt:lpstr>About &amp; Working of Webpage</vt:lpstr>
      <vt:lpstr>All Tracks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dc:title>
  <dc:creator>Samyuktha Patnaik</dc:creator>
  <cp:lastModifiedBy>Samyuktha Patnaik</cp:lastModifiedBy>
  <cp:revision>12</cp:revision>
  <dcterms:created xsi:type="dcterms:W3CDTF">2022-03-11T13:30:08Z</dcterms:created>
  <dcterms:modified xsi:type="dcterms:W3CDTF">2022-03-12T17:43:55Z</dcterms:modified>
</cp:coreProperties>
</file>