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2" r:id="rId58"/>
    <p:sldId id="313" r:id="rId59"/>
    <p:sldId id="314" r:id="rId60"/>
    <p:sldId id="315" r:id="rId61"/>
    <p:sldId id="316" r:id="rId62"/>
    <p:sldId id="317" r:id="rId63"/>
    <p:sldId id="318" r:id="rId64"/>
    <p:sldId id="319" r:id="rId65"/>
    <p:sldId id="320"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E74CA9-5449-4E3F-AA4A-EAAAF3B43CA4}" v="1" dt="2020-05-24T06:21:49.5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Priya. B" userId="S::16691a0243@mits.ac.in::7fe0c427-7b23-4b59-bc5f-58205fe1a2d3" providerId="AD" clId="Web-{0FE74CA9-5449-4E3F-AA4A-EAAAF3B43CA4}"/>
    <pc:docChg chg="delSld">
      <pc:chgData name="Sai Priya. B" userId="S::16691a0243@mits.ac.in::7fe0c427-7b23-4b59-bc5f-58205fe1a2d3" providerId="AD" clId="Web-{0FE74CA9-5449-4E3F-AA4A-EAAAF3B43CA4}" dt="2020-05-24T06:21:49.581" v="0"/>
      <pc:docMkLst>
        <pc:docMk/>
      </pc:docMkLst>
      <pc:sldChg chg="del">
        <pc:chgData name="Sai Priya. B" userId="S::16691a0243@mits.ac.in::7fe0c427-7b23-4b59-bc5f-58205fe1a2d3" providerId="AD" clId="Web-{0FE74CA9-5449-4E3F-AA4A-EAAAF3B43CA4}" dt="2020-05-24T06:21:49.581" v="0"/>
        <pc:sldMkLst>
          <pc:docMk/>
          <pc:sldMk cId="3405380316" sldId="28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E5F2958F-5640-47B3-91AD-07B790DA9E64}" type="datetimeFigureOut">
              <a:rPr lang="en-US" smtClean="0"/>
              <a:pPr/>
              <a:t>5/23/2020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C3E8C3F-1970-4A06-BE05-C83E6BE5ED6F}"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5F2958F-5640-47B3-91AD-07B790DA9E64}" type="datetimeFigureOut">
              <a:rPr lang="en-US" smtClean="0"/>
              <a:pPr/>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E8C3F-1970-4A06-BE05-C83E6BE5ED6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5F2958F-5640-47B3-91AD-07B790DA9E64}" type="datetimeFigureOut">
              <a:rPr lang="en-US" smtClean="0"/>
              <a:pPr/>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E8C3F-1970-4A06-BE05-C83E6BE5ED6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E5F2958F-5640-47B3-91AD-07B790DA9E64}" type="datetimeFigureOut">
              <a:rPr lang="en-US" smtClean="0"/>
              <a:pPr/>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E8C3F-1970-4A06-BE05-C83E6BE5ED6F}"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5F2958F-5640-47B3-91AD-07B790DA9E64}" type="datetimeFigureOut">
              <a:rPr lang="en-US" smtClean="0"/>
              <a:pPr/>
              <a:t>5/23/2020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C3E8C3F-1970-4A06-BE05-C83E6BE5ED6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5F2958F-5640-47B3-91AD-07B790DA9E64}" type="datetimeFigureOut">
              <a:rPr lang="en-US" smtClean="0"/>
              <a:pPr/>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E8C3F-1970-4A06-BE05-C83E6BE5ED6F}"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E5F2958F-5640-47B3-91AD-07B790DA9E64}" type="datetimeFigureOut">
              <a:rPr lang="en-US" smtClean="0"/>
              <a:pPr/>
              <a:t>5/23/2020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3E8C3F-1970-4A06-BE05-C83E6BE5ED6F}"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5F2958F-5640-47B3-91AD-07B790DA9E64}" type="datetimeFigureOut">
              <a:rPr lang="en-US" smtClean="0"/>
              <a:pPr/>
              <a:t>5/23/2020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3E8C3F-1970-4A06-BE05-C83E6BE5ED6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F2958F-5640-47B3-91AD-07B790DA9E64}" type="datetimeFigureOut">
              <a:rPr lang="en-US" smtClean="0"/>
              <a:pPr/>
              <a:t>5/23/2020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3E8C3F-1970-4A06-BE05-C83E6BE5ED6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5F2958F-5640-47B3-91AD-07B790DA9E64}" type="datetimeFigureOut">
              <a:rPr lang="en-US" smtClean="0"/>
              <a:pPr/>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E8C3F-1970-4A06-BE05-C83E6BE5ED6F}"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5F2958F-5640-47B3-91AD-07B790DA9E64}" type="datetimeFigureOut">
              <a:rPr lang="en-US" smtClean="0"/>
              <a:pPr/>
              <a:t>5/23/2020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7C3E8C3F-1970-4A06-BE05-C83E6BE5ED6F}"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5F2958F-5640-47B3-91AD-07B790DA9E64}" type="datetimeFigureOut">
              <a:rPr lang="en-US" smtClean="0"/>
              <a:pPr/>
              <a:t>5/23/2020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C3E8C3F-1970-4A06-BE05-C83E6BE5ED6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715" y="710536"/>
            <a:ext cx="7543800" cy="637692"/>
          </a:xfrm>
        </p:spPr>
        <p:txBody>
          <a:bodyPr>
            <a:normAutofit fontScale="90000"/>
          </a:bodyPr>
          <a:lstStyle/>
          <a:p>
            <a:pPr algn="ctr"/>
            <a:r>
              <a:rPr lang="en-US" u="sng" dirty="0">
                <a:solidFill>
                  <a:srgbClr val="C00000"/>
                </a:solidFill>
              </a:rPr>
              <a:t>Unit 3</a:t>
            </a:r>
          </a:p>
        </p:txBody>
      </p:sp>
      <p:sp>
        <p:nvSpPr>
          <p:cNvPr id="3" name="Content Placeholder 2"/>
          <p:cNvSpPr>
            <a:spLocks noGrp="1"/>
          </p:cNvSpPr>
          <p:nvPr>
            <p:ph sz="quarter" idx="1"/>
          </p:nvPr>
        </p:nvSpPr>
        <p:spPr>
          <a:xfrm>
            <a:off x="638715" y="1607536"/>
            <a:ext cx="7543800" cy="2995777"/>
          </a:xfrm>
        </p:spPr>
        <p:txBody>
          <a:bodyPr>
            <a:noAutofit/>
          </a:bodyPr>
          <a:lstStyle/>
          <a:p>
            <a:pPr algn="ctr">
              <a:lnSpc>
                <a:spcPct val="150000"/>
              </a:lnSpc>
              <a:buFont typeface="Wingdings" panose="05000000000000000000" pitchFamily="2" charset="2"/>
              <a:buChar char="Ø"/>
            </a:pPr>
            <a:r>
              <a:rPr lang="en-US" sz="2400" dirty="0"/>
              <a:t>Financing and Managing the new venture, </a:t>
            </a:r>
          </a:p>
          <a:p>
            <a:pPr algn="ctr">
              <a:lnSpc>
                <a:spcPct val="150000"/>
              </a:lnSpc>
              <a:buFont typeface="Wingdings" panose="05000000000000000000" pitchFamily="2" charset="2"/>
              <a:buChar char="Ø"/>
            </a:pPr>
            <a:r>
              <a:rPr lang="en-US" sz="2400" dirty="0"/>
              <a:t>Sources of capital, venture capital , angel investment, </a:t>
            </a:r>
          </a:p>
          <a:p>
            <a:pPr algn="ctr">
              <a:lnSpc>
                <a:spcPct val="150000"/>
              </a:lnSpc>
              <a:buFont typeface="Wingdings" panose="05000000000000000000" pitchFamily="2" charset="2"/>
              <a:buChar char="Ø"/>
            </a:pPr>
            <a:r>
              <a:rPr lang="en-US" sz="2400" dirty="0"/>
              <a:t>Record keeping, recruitment, motivating and leading teams, financial controls. Marketing and sales controls.</a:t>
            </a:r>
          </a:p>
          <a:p>
            <a:pPr algn="ctr">
              <a:lnSpc>
                <a:spcPct val="150000"/>
              </a:lnSpc>
              <a:buFont typeface="Wingdings" panose="05000000000000000000" pitchFamily="2" charset="2"/>
              <a:buChar char="Ø"/>
            </a:pPr>
            <a:r>
              <a:rPr lang="en-US" sz="2400" dirty="0"/>
              <a:t>Ecommerce and Entrepreneurship, Internet advertising. </a:t>
            </a:r>
          </a:p>
          <a:p>
            <a:pPr algn="ctr">
              <a:lnSpc>
                <a:spcPct val="150000"/>
              </a:lnSpc>
              <a:buFont typeface="Wingdings" panose="05000000000000000000" pitchFamily="2" charset="2"/>
              <a:buChar char="Ø"/>
            </a:pPr>
            <a:r>
              <a:rPr lang="en-US" sz="2400" dirty="0"/>
              <a:t>New venture Expansion Strategies and Issues, Features and evaluation of joint ventures, acquisitions, merges, franchising</a:t>
            </a:r>
          </a:p>
        </p:txBody>
      </p:sp>
    </p:spTree>
    <p:extLst>
      <p:ext uri="{BB962C8B-B14F-4D97-AF65-F5344CB8AC3E}">
        <p14:creationId xmlns:p14="http://schemas.microsoft.com/office/powerpoint/2010/main" val="2238737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rPr>
              <a:t>Sources of capital</a:t>
            </a:r>
            <a:endParaRPr lang="en-US" dirty="0">
              <a:solidFill>
                <a:srgbClr val="C00000"/>
              </a:solidFill>
            </a:endParaRPr>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1025996" y="1293962"/>
            <a:ext cx="7001285" cy="4779034"/>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34838"/>
            <a:ext cx="7772400" cy="5484962"/>
          </a:xfrm>
        </p:spPr>
        <p:txBody>
          <a:bodyPr>
            <a:normAutofit lnSpcReduction="10000"/>
          </a:bodyPr>
          <a:lstStyle/>
          <a:p>
            <a:pPr>
              <a:buNone/>
            </a:pPr>
            <a:r>
              <a:rPr lang="en-US" b="1" dirty="0"/>
              <a:t>Debt Financing </a:t>
            </a:r>
          </a:p>
          <a:p>
            <a:pPr>
              <a:buNone/>
            </a:pPr>
            <a:r>
              <a:rPr lang="en-US" sz="2400" dirty="0"/>
              <a:t>Debt financing is financing that must be paid back with interest. It is stated as a liability in a company’s balance sheet.</a:t>
            </a:r>
          </a:p>
          <a:p>
            <a:pPr>
              <a:buNone/>
            </a:pPr>
            <a:r>
              <a:rPr lang="en-US" sz="2400" b="1" dirty="0"/>
              <a:t>1.Bank Loans </a:t>
            </a:r>
          </a:p>
          <a:p>
            <a:r>
              <a:rPr lang="en-US" sz="2400" dirty="0"/>
              <a:t>The commercial banking system is always relied upon as a source of credit for small businesses. Short-term loan such as commercial loans and line of credit, and longer term loans such as </a:t>
            </a:r>
            <a:r>
              <a:rPr lang="en-US" sz="2400" dirty="0" err="1"/>
              <a:t>instalment</a:t>
            </a:r>
            <a:r>
              <a:rPr lang="en-US" sz="2400" dirty="0"/>
              <a:t> loans are but some of the products available for business funding.</a:t>
            </a:r>
          </a:p>
          <a:p>
            <a:r>
              <a:rPr lang="en-US" sz="2400" dirty="0"/>
              <a:t>When giving out loans, banks tend to rely upon provisions for instance, whether there is a market for the business, the value of the collateral, the credit record of the applicant, the ability of the business to repay the loan, the knowledge and capability of the business owner or manager, and of course the macro factors such as the general economic situation of the country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22694"/>
            <a:ext cx="7772400" cy="5597106"/>
          </a:xfrm>
        </p:spPr>
        <p:txBody>
          <a:bodyPr/>
          <a:lstStyle/>
          <a:p>
            <a:pPr>
              <a:buNone/>
            </a:pPr>
            <a:r>
              <a:rPr lang="en-US" b="1" dirty="0"/>
              <a:t>2. Government Financing </a:t>
            </a:r>
            <a:r>
              <a:rPr lang="en-US" b="1" dirty="0" err="1"/>
              <a:t>Programmes</a:t>
            </a:r>
            <a:r>
              <a:rPr lang="en-US" b="1" dirty="0"/>
              <a:t> </a:t>
            </a:r>
          </a:p>
          <a:p>
            <a:r>
              <a:rPr lang="en-US" dirty="0"/>
              <a:t>The government has a variety of financing </a:t>
            </a:r>
            <a:r>
              <a:rPr lang="en-US" dirty="0" err="1"/>
              <a:t>programmes</a:t>
            </a:r>
            <a:r>
              <a:rPr lang="en-US" dirty="0"/>
              <a:t> for small businesses. The range of financial assistance rendered aims to help SMEs improve their workforce, develop products or technology, promote their product or services and restructure their debts.</a:t>
            </a:r>
          </a:p>
          <a:p>
            <a:pPr>
              <a:buNone/>
            </a:pPr>
            <a:r>
              <a:rPr lang="en-US" b="1" dirty="0"/>
              <a:t>3. Finance Companies </a:t>
            </a:r>
          </a:p>
          <a:p>
            <a:r>
              <a:rPr lang="en-US" dirty="0"/>
              <a:t>Commercial finance companies are an alternative source of debt financing when loan applications of new ventures are rejected by commercial banks. Finance companies are primarily interested in financing high risk business ventures and tend to charge higher interest rates as compared to commercial banks.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buNone/>
            </a:pPr>
            <a:r>
              <a:rPr lang="en-US" sz="2400" b="1" dirty="0"/>
              <a:t>4. Other Sources of Debt Financing </a:t>
            </a:r>
          </a:p>
          <a:p>
            <a:r>
              <a:rPr lang="en-US" sz="2400" dirty="0"/>
              <a:t>There are several other options for debt financing which are not very popular. However, they may also be considered in times of need. For example, there are asset based lenders who are willing to provide loans to entrepreneurs with a condition that idle assets such as inventory or accounts receivables to be pledged as collaterals. </a:t>
            </a:r>
          </a:p>
          <a:p>
            <a:r>
              <a:rPr lang="en-US" sz="2400" b="1" dirty="0"/>
              <a:t>Trade credit </a:t>
            </a:r>
            <a:r>
              <a:rPr lang="en-US" sz="2400" dirty="0"/>
              <a:t>is another option with which entrepreneurs can extend their credit in the form of delayed payment. Entrepreneurs can also turn to </a:t>
            </a:r>
            <a:r>
              <a:rPr lang="en-US" sz="2400" b="1" dirty="0"/>
              <a:t>insurance companies, stock brokerage houses, or credit unions for loans</a:t>
            </a:r>
            <a:r>
              <a:rPr lang="en-US" sz="24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69343" y="783566"/>
            <a:ext cx="7772400" cy="5375694"/>
          </a:xfrm>
        </p:spPr>
        <p:txBody>
          <a:bodyPr/>
          <a:lstStyle/>
          <a:p>
            <a:pPr>
              <a:buNone/>
            </a:pPr>
            <a:r>
              <a:rPr lang="en-US" b="1" dirty="0"/>
              <a:t>Equity Financing </a:t>
            </a:r>
          </a:p>
          <a:p>
            <a:pPr>
              <a:buNone/>
            </a:pPr>
            <a:r>
              <a:rPr lang="en-US" dirty="0"/>
              <a:t>	</a:t>
            </a:r>
            <a:r>
              <a:rPr lang="en-US" sz="2400" dirty="0"/>
              <a:t>Equity financing is obtained through investment made by investors in exchange for ownership. Unlike debt financing, it does not have to be paid back with interest. Instead, investors receive dividends based on the company’s performance. Equity capital is also referred to as risk capital because the investors bear the risk of losing their investment if the business fails</a:t>
            </a:r>
          </a:p>
          <a:p>
            <a:pPr>
              <a:buNone/>
            </a:pPr>
            <a:r>
              <a:rPr lang="en-US" sz="2400" b="1" dirty="0"/>
              <a:t>1.Personal savings</a:t>
            </a:r>
          </a:p>
          <a:p>
            <a:r>
              <a:rPr lang="en-US" dirty="0"/>
              <a:t>Personal savings is a common form of equity financing and is usually the first place entrepreneurs look for funding. In fact, most investors and lenders would expect to see entrepreneurs devote some of their own money to the business before investing theirs.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32263"/>
            <a:ext cx="7772400" cy="5487537"/>
          </a:xfrm>
        </p:spPr>
        <p:txBody>
          <a:bodyPr>
            <a:normAutofit/>
          </a:bodyPr>
          <a:lstStyle/>
          <a:p>
            <a:pPr marL="0" indent="0">
              <a:buNone/>
            </a:pPr>
            <a:r>
              <a:rPr lang="en-US" sz="2400" b="1" dirty="0"/>
              <a:t>2. Private Investors</a:t>
            </a:r>
          </a:p>
          <a:p>
            <a:pPr marL="0" indent="0">
              <a:buNone/>
            </a:pPr>
            <a:r>
              <a:rPr lang="en-US" sz="2400" dirty="0"/>
              <a:t>Friends and family members are often more than willing to come forward to provide financial assistance. However, it is important to take note that failed business ventures may strain these relationships. It is always better to settle the details up front, create a written contract, and prepare a payment schedule that should go well with both parties.</a:t>
            </a:r>
          </a:p>
          <a:p>
            <a:pPr marL="0" indent="0">
              <a:buNone/>
            </a:pPr>
            <a:r>
              <a:rPr lang="en-US" sz="2400" b="1" dirty="0"/>
              <a:t>3. Angel investors</a:t>
            </a:r>
          </a:p>
          <a:p>
            <a:pPr marL="0" indent="0">
              <a:buNone/>
            </a:pPr>
            <a:r>
              <a:rPr lang="en-US" sz="2400" dirty="0"/>
              <a:t>Angels are another form of private investors. These wealthy individuals back up emerging entrepreneurial ventures with their own money and </a:t>
            </a:r>
            <a:r>
              <a:rPr lang="en-US" sz="2400" dirty="0" err="1"/>
              <a:t>harbour</a:t>
            </a:r>
            <a:r>
              <a:rPr lang="en-US" sz="2400" dirty="0"/>
              <a:t> hopes of earning high profits when the ventures become successful. The only challenge is finding them. Here, networks of resourceful contacts play an important role.</a:t>
            </a:r>
          </a:p>
        </p:txBody>
      </p:sp>
    </p:spTree>
    <p:extLst>
      <p:ext uri="{BB962C8B-B14F-4D97-AF65-F5344CB8AC3E}">
        <p14:creationId xmlns:p14="http://schemas.microsoft.com/office/powerpoint/2010/main" val="2180880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54842"/>
            <a:ext cx="7772400" cy="5664958"/>
          </a:xfrm>
        </p:spPr>
        <p:txBody>
          <a:bodyPr>
            <a:normAutofit fontScale="92500" lnSpcReduction="10000"/>
          </a:bodyPr>
          <a:lstStyle/>
          <a:p>
            <a:pPr marL="0" indent="0">
              <a:buNone/>
            </a:pPr>
            <a:r>
              <a:rPr lang="en-US" b="1" dirty="0"/>
              <a:t>3.Partners</a:t>
            </a:r>
          </a:p>
          <a:p>
            <a:pPr marL="0" indent="0">
              <a:buNone/>
            </a:pPr>
            <a:r>
              <a:rPr lang="en-US" dirty="0"/>
              <a:t>Forming partnerships allow accumulation of additional resources. Entrepreneurs who come together as partners will pledge to jointly contribute to their venture in terms of funding, knowledge or activities and share the risks and rewards of running a business. </a:t>
            </a:r>
          </a:p>
          <a:p>
            <a:pPr marL="0" indent="0">
              <a:buNone/>
            </a:pPr>
            <a:r>
              <a:rPr lang="en-US" dirty="0"/>
              <a:t>There are two types of partners  active partners and sleeping partners. </a:t>
            </a:r>
          </a:p>
          <a:p>
            <a:pPr marL="571500" indent="-571500">
              <a:buAutoNum type="romanLcParenBoth"/>
            </a:pPr>
            <a:r>
              <a:rPr lang="en-US" dirty="0"/>
              <a:t>Active partners are dynamically involved in managing the business and have unlimited liability, meaning that their personal assets are subject to attachment and liquidation to pay for the business debts.  </a:t>
            </a:r>
          </a:p>
          <a:p>
            <a:pPr marL="571500" indent="-571500">
              <a:buAutoNum type="romanLcParenBoth"/>
            </a:pPr>
            <a:r>
              <a:rPr lang="en-US" dirty="0"/>
              <a:t> Sleeping partners (also known as silent partners) contribute capital for a business but relinquish any management responsibility, and unlike active  partners, sleeping partners shares of losses are limited to the amount of their invested capital. </a:t>
            </a:r>
          </a:p>
        </p:txBody>
      </p:sp>
    </p:spTree>
    <p:extLst>
      <p:ext uri="{BB962C8B-B14F-4D97-AF65-F5344CB8AC3E}">
        <p14:creationId xmlns:p14="http://schemas.microsoft.com/office/powerpoint/2010/main" val="3287601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95785"/>
            <a:ext cx="7772400" cy="5624015"/>
          </a:xfrm>
        </p:spPr>
        <p:txBody>
          <a:bodyPr>
            <a:normAutofit lnSpcReduction="10000"/>
          </a:bodyPr>
          <a:lstStyle/>
          <a:p>
            <a:pPr marL="0" indent="0">
              <a:buNone/>
            </a:pPr>
            <a:r>
              <a:rPr lang="en-US" sz="2400" b="1" dirty="0"/>
              <a:t>4. Venture Capital Firms</a:t>
            </a:r>
          </a:p>
          <a:p>
            <a:pPr marL="0" indent="0">
              <a:buNone/>
            </a:pPr>
            <a:r>
              <a:rPr lang="en-US" sz="2400" dirty="0"/>
              <a:t>Venture capital firms are companies that invest money in small businesses operating in particular industries, in which they are familiar with and have high growth and profit potentials. Venture capital firms also look for business with competent management and competitive edge. In return, they expect a significant ownership interest in the business, which is typically 20 to 40 percent of a company. </a:t>
            </a:r>
          </a:p>
          <a:p>
            <a:pPr marL="0" indent="0">
              <a:buNone/>
            </a:pPr>
            <a:r>
              <a:rPr lang="en-US" sz="2400" b="1" dirty="0"/>
              <a:t>5. Public Stock Sales</a:t>
            </a:r>
          </a:p>
          <a:p>
            <a:pPr marL="0" indent="0">
              <a:buNone/>
            </a:pPr>
            <a:r>
              <a:rPr lang="en-US" sz="2400" dirty="0"/>
              <a:t>A company can also raise capital by selling shares of its stock to the public. Stock sales can be public (stocks sold to everyone through the stock market) or private (stocks sold to specific individuals). Going public paves the path for large amount of capital. However, the founder must be prepared to accept dilution of ownership and loss of control</a:t>
            </a:r>
            <a:endParaRPr lang="en-US" sz="2400" b="1" dirty="0"/>
          </a:p>
          <a:p>
            <a:endParaRPr lang="en-US" dirty="0"/>
          </a:p>
        </p:txBody>
      </p:sp>
    </p:spTree>
    <p:extLst>
      <p:ext uri="{BB962C8B-B14F-4D97-AF65-F5344CB8AC3E}">
        <p14:creationId xmlns:p14="http://schemas.microsoft.com/office/powerpoint/2010/main" val="3491504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23081"/>
            <a:ext cx="7772400" cy="5596719"/>
          </a:xfrm>
        </p:spPr>
        <p:txBody>
          <a:bodyPr>
            <a:normAutofit fontScale="92500" lnSpcReduction="10000"/>
          </a:bodyPr>
          <a:lstStyle/>
          <a:p>
            <a:pPr marL="0" indent="0">
              <a:buNone/>
            </a:pPr>
            <a:r>
              <a:rPr lang="en-US" b="1" dirty="0"/>
              <a:t>Other Methods </a:t>
            </a:r>
          </a:p>
          <a:p>
            <a:pPr marL="0" indent="0">
              <a:buNone/>
            </a:pPr>
            <a:r>
              <a:rPr lang="en-US" dirty="0"/>
              <a:t>Below are the other sources of funding.</a:t>
            </a:r>
          </a:p>
          <a:p>
            <a:pPr marL="0" indent="0">
              <a:buNone/>
            </a:pPr>
            <a:r>
              <a:rPr lang="en-US" b="1" dirty="0"/>
              <a:t>(a) Factoring  </a:t>
            </a:r>
          </a:p>
          <a:p>
            <a:pPr marL="0" indent="0">
              <a:buNone/>
            </a:pPr>
            <a:r>
              <a:rPr lang="en-US" dirty="0"/>
              <a:t>In most cases, a company’s cash is trapped in the form of accounts receivable-credit extended to customers for purchases made. These are assets as the money will be received in the future. </a:t>
            </a:r>
          </a:p>
          <a:p>
            <a:pPr marL="0" indent="0">
              <a:buNone/>
            </a:pPr>
            <a:r>
              <a:rPr lang="en-US" dirty="0"/>
              <a:t>Factoring involves the selling of account receivables at a lower price than the face value of the account.</a:t>
            </a:r>
          </a:p>
          <a:p>
            <a:pPr marL="0" indent="0">
              <a:buNone/>
            </a:pPr>
            <a:r>
              <a:rPr lang="en-US" b="1" dirty="0"/>
              <a:t>(b) Leasing  </a:t>
            </a:r>
          </a:p>
          <a:p>
            <a:pPr marL="0" indent="0">
              <a:buNone/>
            </a:pPr>
            <a:r>
              <a:rPr lang="en-US" dirty="0"/>
              <a:t>Purchasing assets such as equipment or machinery are expensive and most new start-ups may not have the necessary funds to do so. Therefore, new start-ups can resort to leasing these assets at the initial stages to reduce the need for additional funding. In analogy, this is similar to finding a house to live in. If you cannot afford to purchase a house, you can rent one instead. </a:t>
            </a:r>
          </a:p>
        </p:txBody>
      </p:sp>
    </p:spTree>
    <p:extLst>
      <p:ext uri="{BB962C8B-B14F-4D97-AF65-F5344CB8AC3E}">
        <p14:creationId xmlns:p14="http://schemas.microsoft.com/office/powerpoint/2010/main" val="2979564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23081"/>
            <a:ext cx="7772400" cy="5596719"/>
          </a:xfrm>
        </p:spPr>
        <p:txBody>
          <a:bodyPr>
            <a:normAutofit/>
          </a:bodyPr>
          <a:lstStyle/>
          <a:p>
            <a:pPr marL="0" indent="0">
              <a:buNone/>
            </a:pPr>
            <a:r>
              <a:rPr lang="en-US" sz="2400" b="1" dirty="0"/>
              <a:t>(c) Credit cards </a:t>
            </a:r>
          </a:p>
          <a:p>
            <a:pPr marL="0" indent="0">
              <a:buNone/>
            </a:pPr>
            <a:r>
              <a:rPr lang="en-US" sz="2400" dirty="0"/>
              <a:t>Small businesses also rely on credit cards to finance their business. It is becoming a popular alternative as credit card companies are usually not concerned about how you spend your money, as long as the bills are settled. </a:t>
            </a:r>
          </a:p>
        </p:txBody>
      </p:sp>
    </p:spTree>
    <p:extLst>
      <p:ext uri="{BB962C8B-B14F-4D97-AF65-F5344CB8AC3E}">
        <p14:creationId xmlns:p14="http://schemas.microsoft.com/office/powerpoint/2010/main" val="4171176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C00000"/>
                </a:solidFill>
              </a:rPr>
              <a:t>Financing and Managing the new venture</a:t>
            </a:r>
            <a:endParaRPr lang="en-US" dirty="0">
              <a:solidFill>
                <a:srgbClr val="C00000"/>
              </a:solidFill>
            </a:endParaRPr>
          </a:p>
        </p:txBody>
      </p:sp>
      <p:sp>
        <p:nvSpPr>
          <p:cNvPr id="3" name="Content Placeholder 2"/>
          <p:cNvSpPr>
            <a:spLocks noGrp="1"/>
          </p:cNvSpPr>
          <p:nvPr>
            <p:ph sz="quarter" idx="1"/>
          </p:nvPr>
        </p:nvSpPr>
        <p:spPr/>
        <p:txBody>
          <a:bodyPr/>
          <a:lstStyle/>
          <a:p>
            <a:r>
              <a:rPr lang="en-US" dirty="0"/>
              <a:t>New ventures need financing.</a:t>
            </a:r>
          </a:p>
          <a:p>
            <a:r>
              <a:rPr lang="en-US" dirty="0"/>
              <a:t>Without sufficient funding, many brilliant ideas have met stumbling blocks and come to a sad end despite holding great potential.</a:t>
            </a:r>
          </a:p>
          <a:p>
            <a:r>
              <a:rPr lang="en-US" dirty="0"/>
              <a:t>this topic intends to shed some light on start-up costs, and alternative funding sources available to finance new start-ups</a:t>
            </a:r>
          </a:p>
        </p:txBody>
      </p:sp>
    </p:spTree>
    <p:extLst>
      <p:ext uri="{BB962C8B-B14F-4D97-AF65-F5344CB8AC3E}">
        <p14:creationId xmlns:p14="http://schemas.microsoft.com/office/powerpoint/2010/main" val="2121329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73162"/>
          </a:xfrm>
        </p:spPr>
        <p:txBody>
          <a:bodyPr>
            <a:noAutofit/>
          </a:bodyPr>
          <a:lstStyle/>
          <a:p>
            <a:r>
              <a:rPr lang="en-US" sz="3600" dirty="0">
                <a:solidFill>
                  <a:srgbClr val="C00000"/>
                </a:solidFill>
              </a:rPr>
              <a:t>Angel Investors</a:t>
            </a:r>
            <a:br>
              <a:rPr lang="en-US" sz="3600" dirty="0">
                <a:solidFill>
                  <a:srgbClr val="C00000"/>
                </a:solidFill>
              </a:rPr>
            </a:br>
            <a:endParaRPr lang="en-US" sz="3600" dirty="0">
              <a:solidFill>
                <a:srgbClr val="C00000"/>
              </a:solidFill>
            </a:endParaRPr>
          </a:p>
        </p:txBody>
      </p:sp>
      <p:sp>
        <p:nvSpPr>
          <p:cNvPr id="3" name="Content Placeholder 2"/>
          <p:cNvSpPr>
            <a:spLocks noGrp="1"/>
          </p:cNvSpPr>
          <p:nvPr>
            <p:ph sz="quarter" idx="1"/>
          </p:nvPr>
        </p:nvSpPr>
        <p:spPr>
          <a:xfrm>
            <a:off x="914400" y="697446"/>
            <a:ext cx="7772400" cy="5498638"/>
          </a:xfrm>
        </p:spPr>
        <p:txBody>
          <a:bodyPr>
            <a:noAutofit/>
          </a:bodyPr>
          <a:lstStyle/>
          <a:p>
            <a:pPr marL="0" indent="0">
              <a:lnSpc>
                <a:spcPct val="120000"/>
              </a:lnSpc>
              <a:buNone/>
            </a:pPr>
            <a:r>
              <a:rPr lang="en-US" sz="2300" dirty="0"/>
              <a:t>An angel investor is an individual who provides capital for a business start-up, in exchange for convertible debt or ownership equity. The capital provided by Angel Investors may be a one-time investment, or it may fund money during initial stage to support and carry the company through its early stages.</a:t>
            </a:r>
          </a:p>
          <a:p>
            <a:pPr marL="0" indent="0">
              <a:lnSpc>
                <a:spcPct val="120000"/>
              </a:lnSpc>
              <a:buNone/>
            </a:pPr>
            <a:r>
              <a:rPr lang="en-US" sz="2300" b="1" dirty="0"/>
              <a:t>Advantages of Angel Investors</a:t>
            </a:r>
          </a:p>
          <a:p>
            <a:pPr marL="0" indent="0">
              <a:lnSpc>
                <a:spcPct val="120000"/>
              </a:lnSpc>
              <a:buNone/>
            </a:pPr>
            <a:r>
              <a:rPr lang="en-US" sz="2300" b="1" dirty="0"/>
              <a:t>1. Availability of Funding </a:t>
            </a:r>
            <a:r>
              <a:rPr lang="en-US" sz="2300" dirty="0"/>
              <a:t>- Angel Investors bear high risks and provide funding to new avenues. They invest their funds, unlike others. One can get loans from angel investors when banks and other financial institutions are not ready to offer a loan. </a:t>
            </a:r>
            <a:br>
              <a:rPr lang="en-US" sz="2300" dirty="0"/>
            </a:br>
            <a:r>
              <a:rPr lang="en-US" sz="2300" b="1" dirty="0"/>
              <a:t>2. Flexibility </a:t>
            </a:r>
            <a:r>
              <a:rPr lang="en-US" sz="2300" dirty="0"/>
              <a:t>- Banks and financial institutions are very strict about the criteria that the companies have to meet to obtain a loan. But Angel Investors are more flexible</a:t>
            </a:r>
            <a:br>
              <a:rPr lang="en-US" sz="2300" dirty="0"/>
            </a:br>
            <a:br>
              <a:rPr lang="en-US" sz="2300" dirty="0"/>
            </a:br>
            <a:endParaRPr lang="en-US" sz="2300" dirty="0"/>
          </a:p>
        </p:txBody>
      </p:sp>
    </p:spTree>
    <p:extLst>
      <p:ext uri="{BB962C8B-B14F-4D97-AF65-F5344CB8AC3E}">
        <p14:creationId xmlns:p14="http://schemas.microsoft.com/office/powerpoint/2010/main" val="3007183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272955"/>
            <a:ext cx="7772400" cy="5746845"/>
          </a:xfrm>
        </p:spPr>
        <p:txBody>
          <a:bodyPr>
            <a:normAutofit fontScale="92500" lnSpcReduction="20000"/>
          </a:bodyPr>
          <a:lstStyle/>
          <a:p>
            <a:pPr marL="0" indent="0">
              <a:buNone/>
            </a:pPr>
            <a:r>
              <a:rPr lang="en-US" b="1" dirty="0"/>
              <a:t>3. Expertise and Contacts- </a:t>
            </a:r>
            <a:r>
              <a:rPr lang="en-US" dirty="0"/>
              <a:t>Apart from providing funds, angel investors also provides business expertise and contacts for a startup firm. </a:t>
            </a:r>
          </a:p>
          <a:p>
            <a:pPr marL="0" indent="0">
              <a:buNone/>
            </a:pPr>
            <a:r>
              <a:rPr lang="en-US" b="1" dirty="0"/>
              <a:t>4. Better Success Rate- </a:t>
            </a:r>
            <a:r>
              <a:rPr lang="en-US" dirty="0"/>
              <a:t>The firms which got funding from angel investors have higher survival rates, faster growth rates as compared with others.</a:t>
            </a:r>
          </a:p>
          <a:p>
            <a:pPr marL="0" indent="0">
              <a:buNone/>
            </a:pPr>
            <a:r>
              <a:rPr lang="en-US" b="1" dirty="0"/>
              <a:t>Disadvantages of Angel Investors </a:t>
            </a:r>
          </a:p>
          <a:p>
            <a:pPr marL="514350" indent="-514350">
              <a:buAutoNum type="arabicPeriod"/>
            </a:pPr>
            <a:r>
              <a:rPr lang="en-US" b="1" dirty="0"/>
              <a:t>Investor Expectations </a:t>
            </a:r>
            <a:r>
              <a:rPr lang="en-US" dirty="0"/>
              <a:t>- Angels take more risk while investing money and they expect high returns on their investments. They expect profits around ten times of their initial investment. </a:t>
            </a:r>
          </a:p>
          <a:p>
            <a:pPr marL="514350" indent="-514350">
              <a:buFont typeface="Wingdings 2"/>
              <a:buAutoNum type="arabicPeriod"/>
            </a:pPr>
            <a:r>
              <a:rPr lang="en-US" b="1" dirty="0"/>
              <a:t>Loss of Control </a:t>
            </a:r>
            <a:r>
              <a:rPr lang="en-US" dirty="0"/>
              <a:t>- After the investment in a business, angel investors almost become part-owners of a business. They have some control over the business, and they have their influence on the strategic decisions. So the entrepreneur will feel that there is a loss of control over the business.</a:t>
            </a:r>
            <a:br>
              <a:rPr lang="en-US" dirty="0"/>
            </a:br>
            <a:br>
              <a:rPr lang="en-US" dirty="0"/>
            </a:br>
            <a:endParaRPr lang="en-US" dirty="0"/>
          </a:p>
        </p:txBody>
      </p:sp>
    </p:spTree>
    <p:extLst>
      <p:ext uri="{BB962C8B-B14F-4D97-AF65-F5344CB8AC3E}">
        <p14:creationId xmlns:p14="http://schemas.microsoft.com/office/powerpoint/2010/main" val="3852476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50627" y="860946"/>
            <a:ext cx="7772400" cy="4572000"/>
          </a:xfrm>
        </p:spPr>
        <p:txBody>
          <a:bodyPr>
            <a:noAutofit/>
          </a:bodyPr>
          <a:lstStyle/>
          <a:p>
            <a:pPr marL="0" indent="0">
              <a:lnSpc>
                <a:spcPct val="120000"/>
              </a:lnSpc>
              <a:buNone/>
            </a:pPr>
            <a:r>
              <a:rPr lang="en-US" sz="2400" b="1" dirty="0"/>
              <a:t>3. Limited Funds </a:t>
            </a:r>
            <a:r>
              <a:rPr lang="en-US" sz="2400" dirty="0"/>
              <a:t>- After the initial investment in the business, the angel investor will not fund again until the company shows strong profitability.</a:t>
            </a:r>
          </a:p>
          <a:p>
            <a:pPr marL="0" indent="0">
              <a:lnSpc>
                <a:spcPct val="120000"/>
              </a:lnSpc>
              <a:buNone/>
            </a:pPr>
            <a:endParaRPr lang="en-US" sz="2400" dirty="0"/>
          </a:p>
          <a:p>
            <a:pPr marL="0" indent="0">
              <a:lnSpc>
                <a:spcPct val="120000"/>
              </a:lnSpc>
              <a:buNone/>
            </a:pPr>
            <a:r>
              <a:rPr lang="en-US" sz="2400" b="1" dirty="0"/>
              <a:t>Angel Investors in India </a:t>
            </a:r>
          </a:p>
          <a:p>
            <a:pPr marL="0" indent="0">
              <a:lnSpc>
                <a:spcPct val="120000"/>
              </a:lnSpc>
              <a:buNone/>
            </a:pPr>
            <a:r>
              <a:rPr lang="en-US" sz="2400" dirty="0"/>
              <a:t>There are many angel investors in the country at present. A few active angel investors are </a:t>
            </a:r>
            <a:r>
              <a:rPr lang="en-US" sz="2400" dirty="0" err="1"/>
              <a:t>Ratan</a:t>
            </a:r>
            <a:r>
              <a:rPr lang="en-US" sz="2400" dirty="0"/>
              <a:t> Tata, Sunil </a:t>
            </a:r>
            <a:r>
              <a:rPr lang="en-US" sz="2400" dirty="0" err="1"/>
              <a:t>Kalra</a:t>
            </a:r>
            <a:r>
              <a:rPr lang="en-US" sz="2400" dirty="0"/>
              <a:t>, </a:t>
            </a:r>
            <a:r>
              <a:rPr lang="en-US" sz="2400" dirty="0" err="1"/>
              <a:t>Sharad</a:t>
            </a:r>
            <a:r>
              <a:rPr lang="en-US" sz="2400" dirty="0"/>
              <a:t> Sharma, </a:t>
            </a:r>
            <a:r>
              <a:rPr lang="en-US" sz="2400" dirty="0" err="1"/>
              <a:t>Rajan</a:t>
            </a:r>
            <a:r>
              <a:rPr lang="en-US" sz="2400" dirty="0"/>
              <a:t> </a:t>
            </a:r>
            <a:r>
              <a:rPr lang="en-US" sz="2400" dirty="0" err="1"/>
              <a:t>Anandan</a:t>
            </a:r>
            <a:r>
              <a:rPr lang="en-US" sz="2400" dirty="0"/>
              <a:t>, Krishnan Ganesh, </a:t>
            </a:r>
            <a:r>
              <a:rPr lang="en-US" sz="2400" dirty="0" err="1"/>
              <a:t>Meena</a:t>
            </a:r>
            <a:r>
              <a:rPr lang="en-US" sz="2400" dirty="0"/>
              <a:t> Ganesh, </a:t>
            </a:r>
            <a:r>
              <a:rPr lang="en-US" sz="2400" dirty="0" err="1"/>
              <a:t>Anupam</a:t>
            </a:r>
            <a:r>
              <a:rPr lang="en-US" sz="2400" dirty="0"/>
              <a:t> Mittal </a:t>
            </a:r>
            <a:br>
              <a:rPr lang="en-US" sz="2400" dirty="0"/>
            </a:br>
            <a:br>
              <a:rPr lang="en-US" sz="2400" dirty="0"/>
            </a:br>
            <a:endParaRPr lang="en-US" sz="2400" dirty="0"/>
          </a:p>
        </p:txBody>
      </p:sp>
    </p:spTree>
    <p:extLst>
      <p:ext uri="{BB962C8B-B14F-4D97-AF65-F5344CB8AC3E}">
        <p14:creationId xmlns:p14="http://schemas.microsoft.com/office/powerpoint/2010/main" val="819498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41194"/>
            <a:ext cx="7772400" cy="5678606"/>
          </a:xfrm>
        </p:spPr>
        <p:txBody>
          <a:bodyPr>
            <a:normAutofit/>
          </a:bodyPr>
          <a:lstStyle/>
          <a:p>
            <a:pPr marL="0" indent="0">
              <a:buNone/>
            </a:pPr>
            <a:r>
              <a:rPr lang="en-US" sz="3600" dirty="0">
                <a:solidFill>
                  <a:srgbClr val="C00000"/>
                </a:solidFill>
                <a:latin typeface="+mj-lt"/>
                <a:ea typeface="+mj-ea"/>
                <a:cs typeface="+mj-cs"/>
              </a:rPr>
              <a:t>Venture capital</a:t>
            </a:r>
          </a:p>
          <a:p>
            <a:pPr marL="0" indent="0">
              <a:buNone/>
            </a:pPr>
            <a:r>
              <a:rPr lang="en-US" sz="2400" dirty="0"/>
              <a:t>Venture capital is money provided by professionals who alongside management  invest in young, rapidly growing companies that have the potential to develop into significant economic contributors.</a:t>
            </a:r>
          </a:p>
          <a:p>
            <a:pPr>
              <a:spcBef>
                <a:spcPct val="0"/>
              </a:spcBef>
              <a:buNone/>
            </a:pPr>
            <a:endParaRPr lang="en-US" sz="2400" dirty="0"/>
          </a:p>
          <a:p>
            <a:pPr>
              <a:spcBef>
                <a:spcPct val="0"/>
              </a:spcBef>
              <a:buNone/>
            </a:pPr>
            <a:r>
              <a:rPr lang="en-US" sz="2400" b="1" dirty="0"/>
              <a:t>Venture Capitalists generally:</a:t>
            </a:r>
          </a:p>
          <a:p>
            <a:pPr>
              <a:spcBef>
                <a:spcPct val="0"/>
              </a:spcBef>
            </a:pPr>
            <a:endParaRPr lang="en-US" sz="2400" dirty="0"/>
          </a:p>
          <a:p>
            <a:pPr>
              <a:spcBef>
                <a:spcPct val="0"/>
              </a:spcBef>
            </a:pPr>
            <a:r>
              <a:rPr lang="en-US" sz="2400" dirty="0"/>
              <a:t>Finance new and rapidly growing companies</a:t>
            </a:r>
          </a:p>
          <a:p>
            <a:pPr>
              <a:spcBef>
                <a:spcPct val="0"/>
              </a:spcBef>
            </a:pPr>
            <a:endParaRPr lang="en-US" sz="2400" dirty="0"/>
          </a:p>
          <a:p>
            <a:pPr>
              <a:spcBef>
                <a:spcPct val="0"/>
              </a:spcBef>
            </a:pPr>
            <a:r>
              <a:rPr lang="en-US" sz="2400" dirty="0"/>
              <a:t>Purchase equity securities</a:t>
            </a:r>
          </a:p>
          <a:p>
            <a:pPr>
              <a:spcBef>
                <a:spcPct val="0"/>
              </a:spcBef>
            </a:pPr>
            <a:endParaRPr lang="en-US" sz="2400" dirty="0"/>
          </a:p>
          <a:p>
            <a:pPr>
              <a:spcBef>
                <a:spcPct val="0"/>
              </a:spcBef>
            </a:pPr>
            <a:r>
              <a:rPr lang="en-US" sz="2400" dirty="0"/>
              <a:t>Assist in the development of new products or services</a:t>
            </a:r>
          </a:p>
          <a:p>
            <a:pPr>
              <a:spcBef>
                <a:spcPct val="0"/>
              </a:spcBef>
            </a:pPr>
            <a:endParaRPr lang="en-US" sz="2400" dirty="0"/>
          </a:p>
          <a:p>
            <a:pPr>
              <a:spcBef>
                <a:spcPct val="0"/>
              </a:spcBef>
            </a:pPr>
            <a:r>
              <a:rPr lang="en-US" sz="2400" dirty="0"/>
              <a:t>Add value to the company through active participation.</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473885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00752" y="518615"/>
            <a:ext cx="7772400" cy="5377218"/>
          </a:xfrm>
        </p:spPr>
        <p:txBody>
          <a:bodyPr>
            <a:normAutofit/>
          </a:bodyPr>
          <a:lstStyle/>
          <a:p>
            <a:pPr marL="0" indent="0">
              <a:spcBef>
                <a:spcPct val="0"/>
              </a:spcBef>
              <a:buNone/>
            </a:pPr>
            <a:r>
              <a:rPr lang="en-US" sz="2400" b="1" dirty="0"/>
              <a:t>Advantages</a:t>
            </a:r>
          </a:p>
          <a:p>
            <a:pPr>
              <a:spcBef>
                <a:spcPct val="0"/>
              </a:spcBef>
            </a:pPr>
            <a:r>
              <a:rPr lang="en-US" sz="2400" dirty="0"/>
              <a:t>It injects long term equity finance which provides a solid capital base for future growth.</a:t>
            </a:r>
          </a:p>
          <a:p>
            <a:pPr>
              <a:spcBef>
                <a:spcPct val="0"/>
              </a:spcBef>
            </a:pPr>
            <a:r>
              <a:rPr lang="en-US" sz="2400" dirty="0"/>
              <a:t>The venture capitalist is a business partner, sharing both the risks and rewards. Venture capitalists are rewarded by business success and the capital gain. </a:t>
            </a:r>
          </a:p>
          <a:p>
            <a:pPr>
              <a:spcBef>
                <a:spcPct val="0"/>
              </a:spcBef>
            </a:pPr>
            <a:r>
              <a:rPr lang="en-US" sz="2400" dirty="0"/>
              <a:t>The venture capitalist is able to provide practical advice and assistance to the company based on past experience with other companies which were in similar situations. </a:t>
            </a:r>
          </a:p>
          <a:p>
            <a:pPr>
              <a:spcBef>
                <a:spcPct val="0"/>
              </a:spcBef>
            </a:pPr>
            <a:r>
              <a:rPr lang="en-US" sz="2400" dirty="0"/>
              <a:t>The venture capitalist also has a network of contacts in many areas that can add value to the company.</a:t>
            </a:r>
          </a:p>
          <a:p>
            <a:pPr>
              <a:spcBef>
                <a:spcPct val="0"/>
              </a:spcBef>
            </a:pPr>
            <a:r>
              <a:rPr lang="en-US" sz="2400" dirty="0"/>
              <a:t>The venture capitalist may be capable of providing additional rounds of funding should it be required to finance growth.</a:t>
            </a:r>
          </a:p>
        </p:txBody>
      </p:sp>
    </p:spTree>
    <p:extLst>
      <p:ext uri="{BB962C8B-B14F-4D97-AF65-F5344CB8AC3E}">
        <p14:creationId xmlns:p14="http://schemas.microsoft.com/office/powerpoint/2010/main" val="388845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32263"/>
            <a:ext cx="7772400" cy="5991367"/>
          </a:xfrm>
        </p:spPr>
        <p:txBody>
          <a:bodyPr>
            <a:normAutofit lnSpcReduction="10000"/>
          </a:bodyPr>
          <a:lstStyle/>
          <a:p>
            <a:pPr marL="137160" indent="0">
              <a:spcBef>
                <a:spcPts val="0"/>
              </a:spcBef>
              <a:buNone/>
              <a:defRPr/>
            </a:pPr>
            <a:endParaRPr lang="en-US" sz="2400" dirty="0"/>
          </a:p>
          <a:p>
            <a:pPr marL="411480">
              <a:spcBef>
                <a:spcPts val="0"/>
              </a:spcBef>
              <a:buFont typeface="Wingdings"/>
              <a:buChar char=""/>
              <a:defRPr/>
            </a:pPr>
            <a:r>
              <a:rPr lang="en-US" sz="2400" dirty="0"/>
              <a:t>Venture capitalists are experienced in the process of preparing a company for an initial public offering (IPO) of its shares onto the stock exchanges or overseas stock exchange such as NASDAQ.</a:t>
            </a:r>
          </a:p>
          <a:p>
            <a:pPr marL="0" indent="0">
              <a:spcBef>
                <a:spcPct val="0"/>
              </a:spcBef>
              <a:buNone/>
            </a:pPr>
            <a:r>
              <a:rPr lang="en-US" sz="2400" b="1" u="sng" dirty="0"/>
              <a:t>Venture capital funds in India-</a:t>
            </a:r>
            <a:r>
              <a:rPr lang="en-US" sz="2400" dirty="0"/>
              <a:t> can be categorized into following five groups</a:t>
            </a:r>
            <a:endParaRPr lang="en-US" sz="2400" b="1" u="sng" dirty="0"/>
          </a:p>
          <a:p>
            <a:pPr marL="0" indent="0">
              <a:spcBef>
                <a:spcPts val="0"/>
              </a:spcBef>
              <a:buNone/>
              <a:defRPr/>
            </a:pPr>
            <a:r>
              <a:rPr lang="en-US" sz="2400" dirty="0"/>
              <a:t>1. Those promoted by the Central Government controlled development finance institutions. For example:</a:t>
            </a:r>
          </a:p>
          <a:p>
            <a:pPr marL="514350" indent="-514350">
              <a:spcBef>
                <a:spcPts val="0"/>
              </a:spcBef>
              <a:buNone/>
              <a:defRPr/>
            </a:pPr>
            <a:r>
              <a:rPr lang="en-US" sz="2400" dirty="0"/>
              <a:t>      - ICICI Venture Funds Ltd.</a:t>
            </a:r>
          </a:p>
          <a:p>
            <a:pPr marL="514350" indent="-514350">
              <a:spcBef>
                <a:spcPts val="0"/>
              </a:spcBef>
              <a:buNone/>
              <a:defRPr/>
            </a:pPr>
            <a:r>
              <a:rPr lang="en-US" sz="2400" dirty="0"/>
              <a:t>      - IFCI Venture Capital Funds Ltd (IVCF)</a:t>
            </a:r>
          </a:p>
          <a:p>
            <a:pPr marL="514350" indent="-514350">
              <a:spcBef>
                <a:spcPts val="0"/>
              </a:spcBef>
              <a:buNone/>
              <a:defRPr/>
            </a:pPr>
            <a:r>
              <a:rPr lang="en-US" sz="2400" dirty="0"/>
              <a:t>      - SIDBI Venture Capital Ltd (SVCL)</a:t>
            </a:r>
          </a:p>
          <a:p>
            <a:pPr marL="514350" indent="-514350">
              <a:spcBef>
                <a:spcPct val="0"/>
              </a:spcBef>
              <a:buNone/>
            </a:pPr>
            <a:r>
              <a:rPr lang="en-US" sz="2400" dirty="0"/>
              <a:t>2. Those promoted by State Government controlled development finance institutions.</a:t>
            </a:r>
          </a:p>
          <a:p>
            <a:pPr marL="514350" indent="-514350">
              <a:spcBef>
                <a:spcPct val="0"/>
              </a:spcBef>
              <a:buNone/>
            </a:pPr>
            <a:r>
              <a:rPr lang="en-US" sz="2400" dirty="0"/>
              <a:t>	For example:</a:t>
            </a:r>
          </a:p>
          <a:p>
            <a:pPr marL="514350" indent="-514350">
              <a:spcBef>
                <a:spcPct val="0"/>
              </a:spcBef>
              <a:buNone/>
            </a:pPr>
            <a:r>
              <a:rPr lang="en-US" sz="2400" dirty="0"/>
              <a:t>      - Punjab </a:t>
            </a:r>
            <a:r>
              <a:rPr lang="en-US" sz="2400" dirty="0" err="1"/>
              <a:t>Infotech</a:t>
            </a:r>
            <a:r>
              <a:rPr lang="en-US" sz="2400" dirty="0"/>
              <a:t> Venture Fund</a:t>
            </a:r>
          </a:p>
          <a:p>
            <a:pPr marL="514350" indent="-514350">
              <a:spcBef>
                <a:spcPct val="0"/>
              </a:spcBef>
              <a:buNone/>
            </a:pPr>
            <a:r>
              <a:rPr lang="en-US" sz="2400" dirty="0"/>
              <a:t>      - Gujarat Venture Finance Ltd (GVFL)</a:t>
            </a:r>
          </a:p>
          <a:p>
            <a:pPr marL="514350" indent="-514350">
              <a:spcBef>
                <a:spcPct val="0"/>
              </a:spcBef>
              <a:buNone/>
            </a:pPr>
            <a:r>
              <a:rPr lang="en-US" sz="2400" dirty="0"/>
              <a:t>      - Kerala Venture Capital Fund </a:t>
            </a:r>
            <a:r>
              <a:rPr lang="en-US" sz="2400" dirty="0" err="1"/>
              <a:t>Pvt</a:t>
            </a:r>
            <a:r>
              <a:rPr lang="en-US" sz="2400" dirty="0"/>
              <a:t> Ltd.</a:t>
            </a:r>
          </a:p>
          <a:p>
            <a:pPr marL="514350" indent="-514350">
              <a:spcBef>
                <a:spcPct val="0"/>
              </a:spcBef>
              <a:buNone/>
            </a:pPr>
            <a:endParaRPr lang="en-US" sz="2400" dirty="0"/>
          </a:p>
          <a:p>
            <a:pPr marL="514350" indent="-514350">
              <a:spcBef>
                <a:spcPct val="0"/>
              </a:spcBef>
              <a:buNone/>
            </a:pPr>
            <a:endParaRPr lang="en-US" sz="2400" dirty="0"/>
          </a:p>
          <a:p>
            <a:pPr marL="514350" indent="-514350">
              <a:spcBef>
                <a:spcPct val="0"/>
              </a:spcBef>
              <a:buNone/>
            </a:pPr>
            <a:endParaRPr lang="en-US" sz="2400" dirty="0"/>
          </a:p>
          <a:p>
            <a:pPr marL="514350" indent="-514350">
              <a:spcBef>
                <a:spcPct val="0"/>
              </a:spcBef>
              <a:buNone/>
            </a:pPr>
            <a:endParaRPr lang="en-US" sz="2400" dirty="0"/>
          </a:p>
          <a:p>
            <a:pPr marL="514350" indent="-514350">
              <a:spcBef>
                <a:spcPct val="0"/>
              </a:spcBef>
              <a:buNone/>
            </a:pPr>
            <a:endParaRPr lang="en-US" sz="2400" dirty="0"/>
          </a:p>
          <a:p>
            <a:pPr marL="514350" indent="-514350">
              <a:spcBef>
                <a:spcPct val="0"/>
              </a:spcBef>
              <a:buNone/>
            </a:pPr>
            <a:endParaRPr lang="en-US" sz="2400" dirty="0"/>
          </a:p>
          <a:p>
            <a:pPr marL="514350" indent="-514350">
              <a:spcBef>
                <a:spcPct val="0"/>
              </a:spcBef>
              <a:buNone/>
            </a:pPr>
            <a:endParaRPr lang="en-US" sz="2400" dirty="0"/>
          </a:p>
          <a:p>
            <a:pPr marL="514350" indent="-514350">
              <a:spcBef>
                <a:spcPts val="0"/>
              </a:spcBef>
              <a:buNone/>
              <a:defRPr/>
            </a:pPr>
            <a:endParaRPr lang="en-US" sz="2400" dirty="0"/>
          </a:p>
          <a:p>
            <a:endParaRPr lang="en-US" dirty="0"/>
          </a:p>
          <a:p>
            <a:pPr marL="0" indent="0">
              <a:buNone/>
            </a:pPr>
            <a:endParaRPr lang="en-US" dirty="0"/>
          </a:p>
        </p:txBody>
      </p:sp>
    </p:spTree>
    <p:extLst>
      <p:ext uri="{BB962C8B-B14F-4D97-AF65-F5344CB8AC3E}">
        <p14:creationId xmlns:p14="http://schemas.microsoft.com/office/powerpoint/2010/main" val="1471269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04967"/>
            <a:ext cx="7772400" cy="5514833"/>
          </a:xfrm>
        </p:spPr>
        <p:txBody>
          <a:bodyPr>
            <a:normAutofit fontScale="92500" lnSpcReduction="10000"/>
          </a:bodyPr>
          <a:lstStyle/>
          <a:p>
            <a:pPr marL="514350" indent="-514350">
              <a:spcBef>
                <a:spcPct val="0"/>
              </a:spcBef>
              <a:buNone/>
            </a:pPr>
            <a:r>
              <a:rPr lang="en-US" dirty="0"/>
              <a:t>3. Those promoted by public banks.</a:t>
            </a:r>
          </a:p>
          <a:p>
            <a:pPr marL="514350" indent="-514350">
              <a:spcBef>
                <a:spcPct val="0"/>
              </a:spcBef>
              <a:buNone/>
            </a:pPr>
            <a:r>
              <a:rPr lang="en-US" dirty="0"/>
              <a:t>	For example:</a:t>
            </a:r>
          </a:p>
          <a:p>
            <a:pPr marL="514350" indent="-514350">
              <a:spcBef>
                <a:spcPct val="0"/>
              </a:spcBef>
              <a:buNone/>
            </a:pPr>
            <a:r>
              <a:rPr lang="en-US" dirty="0"/>
              <a:t>     - </a:t>
            </a:r>
            <a:r>
              <a:rPr lang="en-US" dirty="0" err="1"/>
              <a:t>Canbank</a:t>
            </a:r>
            <a:r>
              <a:rPr lang="en-US" dirty="0"/>
              <a:t> Venture Capital Fund</a:t>
            </a:r>
          </a:p>
          <a:p>
            <a:pPr marL="514350" indent="-514350">
              <a:spcBef>
                <a:spcPct val="0"/>
              </a:spcBef>
              <a:buNone/>
            </a:pPr>
            <a:r>
              <a:rPr lang="en-US" dirty="0"/>
              <a:t>     - SBI Capital Market Ltd.</a:t>
            </a:r>
          </a:p>
          <a:p>
            <a:pPr marL="411480">
              <a:spcBef>
                <a:spcPts val="0"/>
              </a:spcBef>
              <a:buNone/>
              <a:defRPr/>
            </a:pPr>
            <a:endParaRPr lang="en-US" dirty="0"/>
          </a:p>
          <a:p>
            <a:pPr marL="411480">
              <a:spcBef>
                <a:spcPts val="0"/>
              </a:spcBef>
              <a:buNone/>
              <a:defRPr/>
            </a:pPr>
            <a:r>
              <a:rPr lang="en-US" dirty="0"/>
              <a:t>4. Those promoted by private sector</a:t>
            </a:r>
          </a:p>
          <a:p>
            <a:pPr marL="411480">
              <a:spcBef>
                <a:spcPts val="0"/>
              </a:spcBef>
              <a:buNone/>
              <a:defRPr/>
            </a:pPr>
            <a:r>
              <a:rPr lang="en-US" dirty="0"/>
              <a:t>	companies.</a:t>
            </a:r>
          </a:p>
          <a:p>
            <a:pPr marL="411480">
              <a:spcBef>
                <a:spcPts val="0"/>
              </a:spcBef>
              <a:buNone/>
              <a:defRPr/>
            </a:pPr>
            <a:r>
              <a:rPr lang="en-US" dirty="0"/>
              <a:t>	For example:</a:t>
            </a:r>
          </a:p>
          <a:p>
            <a:pPr marL="411480">
              <a:spcBef>
                <a:spcPts val="0"/>
              </a:spcBef>
              <a:buNone/>
              <a:defRPr/>
            </a:pPr>
            <a:r>
              <a:rPr lang="en-US" dirty="0"/>
              <a:t>    	- IL&amp;FS Trust Company Ltd</a:t>
            </a:r>
          </a:p>
          <a:p>
            <a:pPr marL="411480">
              <a:spcBef>
                <a:spcPts val="0"/>
              </a:spcBef>
              <a:buNone/>
              <a:defRPr/>
            </a:pPr>
            <a:r>
              <a:rPr lang="en-US" dirty="0"/>
              <a:t>    	- Infinity Venture India Fund</a:t>
            </a:r>
          </a:p>
          <a:p>
            <a:pPr marL="411480">
              <a:spcBef>
                <a:spcPts val="0"/>
              </a:spcBef>
              <a:buNone/>
              <a:defRPr/>
            </a:pPr>
            <a:endParaRPr lang="en-US" dirty="0"/>
          </a:p>
          <a:p>
            <a:pPr marL="411480">
              <a:spcBef>
                <a:spcPts val="0"/>
              </a:spcBef>
              <a:buNone/>
              <a:defRPr/>
            </a:pPr>
            <a:r>
              <a:rPr lang="en-US" dirty="0"/>
              <a:t>5. Those established as an overseas venture capital fund.</a:t>
            </a:r>
          </a:p>
          <a:p>
            <a:pPr marL="411480">
              <a:spcBef>
                <a:spcPts val="0"/>
              </a:spcBef>
              <a:buNone/>
              <a:defRPr/>
            </a:pPr>
            <a:r>
              <a:rPr lang="en-US" dirty="0"/>
              <a:t>	For example:</a:t>
            </a:r>
          </a:p>
          <a:p>
            <a:pPr marL="411480">
              <a:spcBef>
                <a:spcPts val="0"/>
              </a:spcBef>
              <a:buNone/>
              <a:defRPr/>
            </a:pPr>
            <a:r>
              <a:rPr lang="en-US" dirty="0"/>
              <a:t>	- Walden International Investment Group</a:t>
            </a:r>
          </a:p>
          <a:p>
            <a:pPr marL="411480">
              <a:spcBef>
                <a:spcPts val="0"/>
              </a:spcBef>
              <a:buNone/>
              <a:defRPr/>
            </a:pPr>
            <a:r>
              <a:rPr lang="en-US" dirty="0"/>
              <a:t>    	- HSBC Private Equity management Mauritius Ltd </a:t>
            </a:r>
            <a:br>
              <a:rPr lang="en-US" dirty="0"/>
            </a:br>
            <a:endParaRPr lang="en-US" dirty="0"/>
          </a:p>
        </p:txBody>
      </p:sp>
    </p:spTree>
    <p:extLst>
      <p:ext uri="{BB962C8B-B14F-4D97-AF65-F5344CB8AC3E}">
        <p14:creationId xmlns:p14="http://schemas.microsoft.com/office/powerpoint/2010/main" val="826236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C00000"/>
                </a:solidFill>
              </a:rPr>
              <a:t>Record keeping</a:t>
            </a:r>
          </a:p>
        </p:txBody>
      </p:sp>
      <p:sp>
        <p:nvSpPr>
          <p:cNvPr id="3" name="Content Placeholder 2"/>
          <p:cNvSpPr>
            <a:spLocks noGrp="1"/>
          </p:cNvSpPr>
          <p:nvPr>
            <p:ph sz="quarter" idx="1"/>
          </p:nvPr>
        </p:nvSpPr>
        <p:spPr/>
        <p:txBody>
          <a:bodyPr/>
          <a:lstStyle/>
          <a:p>
            <a:pPr marL="0" indent="0">
              <a:buNone/>
            </a:pPr>
            <a:r>
              <a:rPr lang="en-US" dirty="0"/>
              <a:t>Record keeping is important in a business for it is the only way to inform the entrepreneur how the business is doing. In order to analyze the ‘health’ of your business you need data! Therefore, a systematic process of gathering data and recording it should be set up. The following documents should be kept:</a:t>
            </a:r>
          </a:p>
          <a:p>
            <a:r>
              <a:rPr lang="en-US" dirty="0"/>
              <a:t>Production records;</a:t>
            </a:r>
          </a:p>
          <a:p>
            <a:r>
              <a:rPr lang="en-US" dirty="0"/>
              <a:t>Operation records such as </a:t>
            </a:r>
            <a:r>
              <a:rPr lang="en-US" dirty="0" err="1"/>
              <a:t>labour</a:t>
            </a:r>
            <a:r>
              <a:rPr lang="en-US" dirty="0"/>
              <a:t>, farm inputs, tools and equipment costs;</a:t>
            </a:r>
          </a:p>
          <a:p>
            <a:r>
              <a:rPr lang="en-US" dirty="0"/>
              <a:t>Cash transactions.</a:t>
            </a:r>
          </a:p>
        </p:txBody>
      </p:sp>
    </p:spTree>
    <p:extLst>
      <p:ext uri="{BB962C8B-B14F-4D97-AF65-F5344CB8AC3E}">
        <p14:creationId xmlns:p14="http://schemas.microsoft.com/office/powerpoint/2010/main" val="2614940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2514" y="1038367"/>
            <a:ext cx="7772400" cy="4572000"/>
          </a:xfrm>
        </p:spPr>
        <p:txBody>
          <a:bodyPr/>
          <a:lstStyle/>
          <a:p>
            <a:pPr marL="0" indent="0">
              <a:buNone/>
            </a:pPr>
            <a:r>
              <a:rPr lang="en-US" b="1" dirty="0"/>
              <a:t>Importance of Record Keeping</a:t>
            </a:r>
          </a:p>
          <a:p>
            <a:pPr marL="0" indent="0">
              <a:buNone/>
            </a:pPr>
            <a:r>
              <a:rPr lang="en-US" dirty="0"/>
              <a:t>It is important to keep records for the following reasons:</a:t>
            </a:r>
          </a:p>
          <a:p>
            <a:pPr>
              <a:buFont typeface="Wingdings" panose="05000000000000000000" pitchFamily="2" charset="2"/>
              <a:buChar char="Ø"/>
            </a:pPr>
            <a:r>
              <a:rPr lang="en-US" dirty="0"/>
              <a:t>Future reference;</a:t>
            </a:r>
          </a:p>
          <a:p>
            <a:pPr>
              <a:buFont typeface="Wingdings" panose="05000000000000000000" pitchFamily="2" charset="2"/>
              <a:buChar char="Ø"/>
            </a:pPr>
            <a:r>
              <a:rPr lang="en-US" dirty="0"/>
              <a:t>Keeping track of business transactions;</a:t>
            </a:r>
          </a:p>
          <a:p>
            <a:pPr>
              <a:buFont typeface="Wingdings" panose="05000000000000000000" pitchFamily="2" charset="2"/>
              <a:buChar char="Ø"/>
            </a:pPr>
            <a:r>
              <a:rPr lang="en-US" dirty="0"/>
              <a:t>Filing of taxes;</a:t>
            </a:r>
          </a:p>
          <a:p>
            <a:pPr>
              <a:buFont typeface="Wingdings" panose="05000000000000000000" pitchFamily="2" charset="2"/>
              <a:buChar char="Ø"/>
            </a:pPr>
            <a:r>
              <a:rPr lang="en-US" dirty="0"/>
              <a:t>Compiling final accounts.</a:t>
            </a:r>
          </a:p>
          <a:p>
            <a:pPr marL="0" indent="0">
              <a:buNone/>
            </a:pPr>
            <a:r>
              <a:rPr lang="en-US" dirty="0"/>
              <a:t>	In order to fulfil the needs identified above you will need different sets of records. An entrepreneur should maintain records to meet his or her business requirements. </a:t>
            </a:r>
          </a:p>
        </p:txBody>
      </p:sp>
    </p:spTree>
    <p:extLst>
      <p:ext uri="{BB962C8B-B14F-4D97-AF65-F5344CB8AC3E}">
        <p14:creationId xmlns:p14="http://schemas.microsoft.com/office/powerpoint/2010/main" val="913324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C00000"/>
                </a:solidFill>
              </a:rPr>
              <a:t>Recruitment</a:t>
            </a:r>
          </a:p>
        </p:txBody>
      </p:sp>
      <p:sp>
        <p:nvSpPr>
          <p:cNvPr id="3" name="Content Placeholder 2"/>
          <p:cNvSpPr>
            <a:spLocks noGrp="1"/>
          </p:cNvSpPr>
          <p:nvPr>
            <p:ph sz="quarter" idx="1"/>
          </p:nvPr>
        </p:nvSpPr>
        <p:spPr/>
        <p:txBody>
          <a:bodyPr>
            <a:normAutofit/>
          </a:bodyPr>
          <a:lstStyle/>
          <a:p>
            <a:pPr marL="0" indent="0">
              <a:buNone/>
            </a:pPr>
            <a:r>
              <a:rPr lang="en-US" dirty="0"/>
              <a:t>	Recruitment is the process of searching for prospective employees and stimulating </a:t>
            </a:r>
            <a:r>
              <a:rPr lang="en-US"/>
              <a:t>and encouraging </a:t>
            </a:r>
            <a:r>
              <a:rPr lang="en-US" dirty="0"/>
              <a:t>for the job.” – </a:t>
            </a:r>
            <a:r>
              <a:rPr lang="en-US" b="1" dirty="0"/>
              <a:t>(</a:t>
            </a:r>
            <a:r>
              <a:rPr lang="en-US" b="1" dirty="0" err="1"/>
              <a:t>Flippo</a:t>
            </a:r>
            <a:r>
              <a:rPr lang="en-US" b="1" dirty="0"/>
              <a:t> EB,1980)</a:t>
            </a:r>
          </a:p>
          <a:p>
            <a:pPr marL="0" indent="0">
              <a:buNone/>
            </a:pPr>
            <a:r>
              <a:rPr lang="en-US" dirty="0"/>
              <a:t>	“Recruitment is a process to discover the sources of manpower to meet the requirements of the staffing schedule and to employ effective measures for attracting that manpower in adequate numbers to facilitate effective selection of an efficient working force.” – </a:t>
            </a:r>
            <a:r>
              <a:rPr lang="en-US" b="1" dirty="0"/>
              <a:t>(Yoder D, et al 1972)</a:t>
            </a:r>
            <a:endParaRPr lang="en-US" dirty="0"/>
          </a:p>
        </p:txBody>
      </p:sp>
    </p:spTree>
    <p:extLst>
      <p:ext uri="{BB962C8B-B14F-4D97-AF65-F5344CB8AC3E}">
        <p14:creationId xmlns:p14="http://schemas.microsoft.com/office/powerpoint/2010/main" val="2830025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C00000"/>
                </a:solidFill>
              </a:rPr>
              <a:t>Financing and Managing the new venture</a:t>
            </a:r>
            <a:endParaRPr lang="en-US" dirty="0">
              <a:solidFill>
                <a:srgbClr val="C00000"/>
              </a:solidFill>
            </a:endParaRPr>
          </a:p>
        </p:txBody>
      </p:sp>
      <p:pic>
        <p:nvPicPr>
          <p:cNvPr id="4" name="Content Placeholder 3"/>
          <p:cNvPicPr>
            <a:picLocks noGrp="1" noChangeAspect="1"/>
          </p:cNvPicPr>
          <p:nvPr>
            <p:ph sz="quarter" idx="1"/>
          </p:nvPr>
        </p:nvPicPr>
        <p:blipFill>
          <a:blip r:embed="rId2" cstate="print"/>
          <a:stretch>
            <a:fillRect/>
          </a:stretch>
        </p:blipFill>
        <p:spPr>
          <a:xfrm>
            <a:off x="2683277" y="1303586"/>
            <a:ext cx="3286125" cy="3048000"/>
          </a:xfrm>
          <a:prstGeom prst="rect">
            <a:avLst/>
          </a:prstGeom>
        </p:spPr>
      </p:pic>
      <p:sp>
        <p:nvSpPr>
          <p:cNvPr id="5" name="TextBox 4"/>
          <p:cNvSpPr txBox="1"/>
          <p:nvPr/>
        </p:nvSpPr>
        <p:spPr>
          <a:xfrm>
            <a:off x="1160060" y="5049672"/>
            <a:ext cx="735529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Estimating your start-up costs will help you answer this question. </a:t>
            </a:r>
          </a:p>
          <a:p>
            <a:pPr marL="342900" indent="-342900">
              <a:buFont typeface="Arial" panose="020B0604020202020204" pitchFamily="34" charset="0"/>
              <a:buChar char="•"/>
            </a:pPr>
            <a:r>
              <a:rPr lang="en-US" sz="2000" dirty="0"/>
              <a:t>Start-up costs are costs incurred in setting up a new venture. </a:t>
            </a:r>
          </a:p>
          <a:p>
            <a:pPr marL="342900" indent="-342900">
              <a:buFont typeface="Arial" panose="020B0604020202020204" pitchFamily="34" charset="0"/>
              <a:buChar char="•"/>
            </a:pPr>
            <a:r>
              <a:rPr lang="en-US" sz="2000" dirty="0"/>
              <a:t>It may vary depending on the industry and the type of business</a:t>
            </a:r>
          </a:p>
        </p:txBody>
      </p:sp>
    </p:spTree>
    <p:extLst>
      <p:ext uri="{BB962C8B-B14F-4D97-AF65-F5344CB8AC3E}">
        <p14:creationId xmlns:p14="http://schemas.microsoft.com/office/powerpoint/2010/main" val="2579809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2137" y="286603"/>
            <a:ext cx="8052179" cy="6748817"/>
          </a:xfrm>
        </p:spPr>
        <p:txBody>
          <a:bodyPr>
            <a:noAutofit/>
          </a:bodyPr>
          <a:lstStyle/>
          <a:p>
            <a:pPr marL="0" indent="0">
              <a:buNone/>
            </a:pPr>
            <a:r>
              <a:rPr lang="en-US" sz="2400" b="1" dirty="0"/>
              <a:t>Recruitment types:</a:t>
            </a:r>
          </a:p>
          <a:p>
            <a:r>
              <a:rPr lang="en-US" sz="2400" dirty="0"/>
              <a:t>Planned: Arises from changes in organization an retirement policy.</a:t>
            </a:r>
          </a:p>
          <a:p>
            <a:r>
              <a:rPr lang="en-US" sz="2400" dirty="0"/>
              <a:t>Unexpected: Arises during resignations, deaths, accidents and illness.</a:t>
            </a:r>
          </a:p>
          <a:p>
            <a:r>
              <a:rPr lang="en-US" sz="2400" dirty="0"/>
              <a:t>Anticipated: Refers to those movements in personnel which an organization can predict by studying trends in the internal and external environments.</a:t>
            </a:r>
          </a:p>
          <a:p>
            <a:pPr marL="0" indent="0">
              <a:buNone/>
            </a:pPr>
            <a:r>
              <a:rPr lang="en-US" sz="2400" b="1" dirty="0"/>
              <a:t>Features of Recruitment:</a:t>
            </a:r>
          </a:p>
          <a:p>
            <a:r>
              <a:rPr lang="en-US" sz="2400" dirty="0"/>
              <a:t>It is a process rather than a single act or </a:t>
            </a:r>
            <a:r>
              <a:rPr lang="en-US" sz="2400" dirty="0" err="1"/>
              <a:t>event.Positive</a:t>
            </a:r>
            <a:r>
              <a:rPr lang="en-US" sz="2400" dirty="0"/>
              <a:t> activity to seek out eligible persons from which suitable ones are selected.</a:t>
            </a:r>
          </a:p>
          <a:p>
            <a:r>
              <a:rPr lang="en-US" sz="2400" dirty="0"/>
              <a:t>To locate the sources of people required to meet job requirements.</a:t>
            </a:r>
          </a:p>
          <a:p>
            <a:r>
              <a:rPr lang="en-US" sz="2400" dirty="0"/>
              <a:t>Ability to match jobs to suitable candidates.</a:t>
            </a:r>
          </a:p>
          <a:p>
            <a:r>
              <a:rPr lang="en-US" sz="2400" dirty="0"/>
              <a:t>A two way process between recruiter and recruited.</a:t>
            </a:r>
          </a:p>
          <a:p>
            <a:r>
              <a:rPr lang="en-US" sz="2400" dirty="0"/>
              <a:t>A complex job that involves lots of factors like  image of the company, nature of jobs offered, organizational policies, working conditions etc.</a:t>
            </a:r>
          </a:p>
        </p:txBody>
      </p:sp>
    </p:spTree>
    <p:extLst>
      <p:ext uri="{BB962C8B-B14F-4D97-AF65-F5344CB8AC3E}">
        <p14:creationId xmlns:p14="http://schemas.microsoft.com/office/powerpoint/2010/main" val="2980724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77672" y="354842"/>
            <a:ext cx="8209128" cy="6045958"/>
          </a:xfrm>
        </p:spPr>
        <p:txBody>
          <a:bodyPr>
            <a:normAutofit/>
          </a:bodyPr>
          <a:lstStyle/>
          <a:p>
            <a:pPr marL="0" indent="0">
              <a:buNone/>
            </a:pPr>
            <a:r>
              <a:rPr lang="en-US" sz="2400" b="1" dirty="0"/>
              <a:t>Methods of Recruitment</a:t>
            </a:r>
          </a:p>
          <a:p>
            <a:pPr marL="0" indent="0">
              <a:buNone/>
            </a:pPr>
            <a:r>
              <a:rPr lang="en-US" sz="2400" dirty="0"/>
              <a:t>Recruitment methods are the means by which and organization attempts to establishes contact with potential candidates, provides them necessary</a:t>
            </a:r>
          </a:p>
          <a:p>
            <a:pPr marL="0" indent="0">
              <a:buNone/>
            </a:pPr>
            <a:r>
              <a:rPr lang="en-US" sz="2400" dirty="0"/>
              <a:t>information and encourages them to apply for jobs.</a:t>
            </a:r>
          </a:p>
          <a:p>
            <a:pPr marL="0" indent="0">
              <a:buNone/>
            </a:pPr>
            <a:r>
              <a:rPr lang="en-US" sz="2400" b="1" u="sng" dirty="0"/>
              <a:t>1. Direct Methods:</a:t>
            </a:r>
          </a:p>
          <a:p>
            <a:pPr marL="0" indent="0">
              <a:buNone/>
            </a:pPr>
            <a:r>
              <a:rPr lang="en-US" sz="2400" dirty="0"/>
              <a:t>Under this method scouting, manned exhibits and waiting lists are used. </a:t>
            </a:r>
            <a:r>
              <a:rPr lang="en-US" sz="2400" b="1" dirty="0"/>
              <a:t>Scouting</a:t>
            </a:r>
            <a:r>
              <a:rPr lang="en-US" sz="2400" dirty="0"/>
              <a:t>-where an company representatives may be sent to educational and training institutions. </a:t>
            </a:r>
          </a:p>
          <a:p>
            <a:pPr marL="0" indent="0">
              <a:buNone/>
            </a:pPr>
            <a:r>
              <a:rPr lang="en-US" sz="2400" b="1" dirty="0"/>
              <a:t>Manned exhibits- </a:t>
            </a:r>
            <a:r>
              <a:rPr lang="en-US" sz="2400" dirty="0"/>
              <a:t>Where representatives sent to seminars and conventions where they can establish their mobile offices to go to desired centers.</a:t>
            </a:r>
          </a:p>
          <a:p>
            <a:pPr marL="0" indent="0">
              <a:buNone/>
            </a:pPr>
            <a:r>
              <a:rPr lang="en-US" sz="2400" b="1" dirty="0"/>
              <a:t>Waiting lists </a:t>
            </a:r>
            <a:r>
              <a:rPr lang="en-US" sz="2400" dirty="0"/>
              <a:t>of candidates who have indicated their interest in jobs in person through mail over phone.</a:t>
            </a:r>
          </a:p>
          <a:p>
            <a:pPr marL="0" indent="0">
              <a:buNone/>
            </a:pPr>
            <a:endParaRPr lang="en-US" sz="2400" dirty="0"/>
          </a:p>
        </p:txBody>
      </p:sp>
    </p:spTree>
    <p:extLst>
      <p:ext uri="{BB962C8B-B14F-4D97-AF65-F5344CB8AC3E}">
        <p14:creationId xmlns:p14="http://schemas.microsoft.com/office/powerpoint/2010/main" val="3888595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buNone/>
            </a:pPr>
            <a:r>
              <a:rPr lang="en-US" b="1" dirty="0"/>
              <a:t>2) Indirect method</a:t>
            </a:r>
          </a:p>
          <a:p>
            <a:pPr marL="0" indent="0">
              <a:buNone/>
            </a:pPr>
            <a:r>
              <a:rPr lang="en-US" dirty="0"/>
              <a:t>Advertisements in newspapers and journals, radio, television used to publicize vacancies. This helps to enable the candidates to assess their suitability so that only those possessing the requisite qualifications will apply.</a:t>
            </a:r>
          </a:p>
          <a:p>
            <a:pPr marL="0" indent="0">
              <a:buNone/>
            </a:pPr>
            <a:r>
              <a:rPr lang="en-US" b="1" dirty="0"/>
              <a:t>3) Third party methods</a:t>
            </a:r>
          </a:p>
          <a:p>
            <a:pPr marL="0" indent="0">
              <a:buNone/>
            </a:pPr>
            <a:r>
              <a:rPr lang="en-US" dirty="0"/>
              <a:t>Various agencies, public employment exchanges and private consulting firms are used to recruit personnel. In addition friends and relations of existing staff deputation can be used.</a:t>
            </a:r>
          </a:p>
        </p:txBody>
      </p:sp>
    </p:spTree>
    <p:extLst>
      <p:ext uri="{BB962C8B-B14F-4D97-AF65-F5344CB8AC3E}">
        <p14:creationId xmlns:p14="http://schemas.microsoft.com/office/powerpoint/2010/main" val="886170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8364" y="218365"/>
            <a:ext cx="8775511" cy="6332560"/>
          </a:xfrm>
        </p:spPr>
        <p:txBody>
          <a:bodyPr>
            <a:normAutofit lnSpcReduction="10000"/>
          </a:bodyPr>
          <a:lstStyle/>
          <a:p>
            <a:pPr marL="0" indent="0">
              <a:buNone/>
            </a:pPr>
            <a:r>
              <a:rPr lang="en-US" sz="3600" dirty="0">
                <a:solidFill>
                  <a:srgbClr val="C00000"/>
                </a:solidFill>
                <a:latin typeface="+mj-lt"/>
                <a:ea typeface="+mj-ea"/>
                <a:cs typeface="+mj-cs"/>
              </a:rPr>
              <a:t>Motivating and leading teams</a:t>
            </a:r>
          </a:p>
          <a:p>
            <a:pPr marL="0" indent="0">
              <a:buNone/>
            </a:pPr>
            <a:r>
              <a:rPr lang="en-US" sz="2400" dirty="0"/>
              <a:t>When you combine the energy, knowledge, and skills of a motivated group of people, then you and your team can accomplish anything. There are 9 powerful ways to keep the members of your team motivated and giving their very best on the job.</a:t>
            </a:r>
          </a:p>
          <a:p>
            <a:pPr marL="0" indent="0">
              <a:buNone/>
            </a:pPr>
            <a:r>
              <a:rPr lang="en-US" sz="2400" b="1" dirty="0"/>
              <a:t>1. Foster collaboration within the team</a:t>
            </a:r>
          </a:p>
          <a:p>
            <a:pPr marL="0" indent="0">
              <a:buNone/>
            </a:pPr>
            <a:r>
              <a:rPr lang="en-US" sz="2400" dirty="0"/>
              <a:t>39 percent of employees don't feel that their input is appreciated. Encourage the members of your team to fully participate by inviting their input and suggestions on how to do things better. Ask questions, listen to their answers, and, whenever possible, implement their solutions.</a:t>
            </a:r>
          </a:p>
          <a:p>
            <a:pPr marL="0" indent="0">
              <a:buNone/>
            </a:pPr>
            <a:r>
              <a:rPr lang="en-US" sz="2400" b="1" dirty="0"/>
              <a:t>2. Avoid useless meetings</a:t>
            </a:r>
          </a:p>
          <a:p>
            <a:pPr marL="0" indent="0">
              <a:buNone/>
            </a:pPr>
            <a:r>
              <a:rPr lang="en-US" sz="2400" dirty="0"/>
              <a:t>Meetings can be an incredible waste of time--the average professional wastes 3.8 hours in unproductive meetings each and every week. Create an agenda for your meetings and distribute it in advance. Invite only the people who really need to attend, start the meeting on time, and then end it as quickly as you possibly can.</a:t>
            </a:r>
          </a:p>
        </p:txBody>
      </p:sp>
    </p:spTree>
    <p:extLst>
      <p:ext uri="{BB962C8B-B14F-4D97-AF65-F5344CB8AC3E}">
        <p14:creationId xmlns:p14="http://schemas.microsoft.com/office/powerpoint/2010/main" val="3550232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2137" y="286603"/>
            <a:ext cx="8304663" cy="5733197"/>
          </a:xfrm>
        </p:spPr>
        <p:txBody>
          <a:bodyPr>
            <a:normAutofit/>
          </a:bodyPr>
          <a:lstStyle/>
          <a:p>
            <a:pPr marL="0" indent="0">
              <a:buNone/>
            </a:pPr>
            <a:r>
              <a:rPr lang="en-US" sz="2400" b="1" dirty="0"/>
              <a:t>3. Set clear goals</a:t>
            </a:r>
          </a:p>
          <a:p>
            <a:pPr marL="0" indent="0">
              <a:buNone/>
            </a:pPr>
            <a:r>
              <a:rPr lang="en-US" sz="2400" dirty="0"/>
              <a:t>In one study, 63 percent of employees reported that they wasted time at work because they weren't aware of what work was a priority, and what wasn't. As a leader, it's your job to work with the members of your team to set clear goals. And once you do that, make sure everyone knows exactly what those goals are, what their relative priority is, and what the team's role is in reaching them.</a:t>
            </a:r>
          </a:p>
          <a:p>
            <a:pPr marL="0" indent="0">
              <a:buNone/>
            </a:pPr>
            <a:r>
              <a:rPr lang="en-US" sz="2400" b="1" dirty="0"/>
              <a:t>4. Don't micromanage</a:t>
            </a:r>
          </a:p>
          <a:p>
            <a:pPr marL="0" indent="0">
              <a:buNone/>
            </a:pPr>
            <a:r>
              <a:rPr lang="en-US" sz="2400" dirty="0"/>
              <a:t>No one likes a boss who is constantly looking over her shoulder and second-guessing her every decision. In fact, 38 percent of employees in one survey reported that they would rather take on unpleasant activities than sit next to a micromanaging boss. Provide your people with clear goals, and then let them figure out the best way to achieve them.</a:t>
            </a:r>
          </a:p>
          <a:p>
            <a:pPr marL="0" indent="0">
              <a:buNone/>
            </a:pPr>
            <a:endParaRPr lang="en-US" dirty="0"/>
          </a:p>
          <a:p>
            <a:endParaRPr lang="en-US" dirty="0"/>
          </a:p>
        </p:txBody>
      </p:sp>
    </p:spTree>
    <p:extLst>
      <p:ext uri="{BB962C8B-B14F-4D97-AF65-F5344CB8AC3E}">
        <p14:creationId xmlns:p14="http://schemas.microsoft.com/office/powerpoint/2010/main" val="9739935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77922" y="532262"/>
            <a:ext cx="7779224" cy="5569424"/>
          </a:xfrm>
        </p:spPr>
        <p:txBody>
          <a:bodyPr/>
          <a:lstStyle/>
          <a:p>
            <a:pPr marL="0" indent="0">
              <a:buNone/>
            </a:pPr>
            <a:r>
              <a:rPr lang="en-US" sz="2400" b="1" dirty="0"/>
              <a:t>5. Pay your people what they are worth</a:t>
            </a:r>
          </a:p>
          <a:p>
            <a:pPr marL="0" indent="0">
              <a:buNone/>
            </a:pPr>
            <a:r>
              <a:rPr lang="en-US" sz="2400" dirty="0"/>
              <a:t>When you set your employees' salaries, be sure that their pay is consistent with what other companies in your industry and geographic area are paying. Remember: 26 percent of engaged employees say that they would leave their current job for just a 5 percent increase in pay. Don't lose great people because you're underpaying them.</a:t>
            </a:r>
          </a:p>
          <a:p>
            <a:pPr marL="0" indent="0">
              <a:buNone/>
            </a:pPr>
            <a:r>
              <a:rPr lang="en-US" sz="2400" b="1" dirty="0"/>
              <a:t>6. Provide them with a pleasant place to work</a:t>
            </a:r>
          </a:p>
          <a:p>
            <a:pPr marL="0" indent="0">
              <a:buNone/>
            </a:pPr>
            <a:r>
              <a:rPr lang="en-US" sz="2400" dirty="0"/>
              <a:t>Everyone wants to work in an office environment that is clean and stimulating, and that makes them feel good instead of bad. You don't have to spend a lot of money to make an office a more pleasant place to be.</a:t>
            </a:r>
          </a:p>
          <a:p>
            <a:endParaRPr lang="en-US" dirty="0"/>
          </a:p>
        </p:txBody>
      </p:sp>
    </p:spTree>
    <p:extLst>
      <p:ext uri="{BB962C8B-B14F-4D97-AF65-F5344CB8AC3E}">
        <p14:creationId xmlns:p14="http://schemas.microsoft.com/office/powerpoint/2010/main" val="3883974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785" y="354842"/>
            <a:ext cx="8488907" cy="6155140"/>
          </a:xfrm>
        </p:spPr>
        <p:txBody>
          <a:bodyPr>
            <a:normAutofit fontScale="92500"/>
          </a:bodyPr>
          <a:lstStyle/>
          <a:p>
            <a:pPr marL="0" indent="0">
              <a:buNone/>
            </a:pPr>
            <a:r>
              <a:rPr lang="en-US" b="1" dirty="0"/>
              <a:t>7. Encourage happiness</a:t>
            </a:r>
          </a:p>
          <a:p>
            <a:pPr marL="0" indent="0">
              <a:buNone/>
            </a:pPr>
            <a:r>
              <a:rPr lang="en-US" dirty="0"/>
              <a:t>Happy employees are enthusiastic and positive members of the team, and their attitude is infectious. Keep an eye on whether or not your people are happy with their work, their employer, and you. If they're not, you can count on this unhappiness to spread.</a:t>
            </a:r>
          </a:p>
          <a:p>
            <a:pPr marL="0" indent="0">
              <a:buNone/>
            </a:pPr>
            <a:r>
              <a:rPr lang="en-US" b="1" dirty="0"/>
              <a:t>8. Don't punish failure</a:t>
            </a:r>
          </a:p>
          <a:p>
            <a:pPr marL="0" indent="0">
              <a:buNone/>
            </a:pPr>
            <a:r>
              <a:rPr lang="en-US" dirty="0"/>
              <a:t>We all make mistakes. It's part of being human. The key is to learn valuable lessons from those mistakes so we don't make them again. When members of your team make honest mistakes, don't punish them--instead, encourage them to try again.</a:t>
            </a:r>
          </a:p>
          <a:p>
            <a:pPr marL="0" indent="0">
              <a:buNone/>
            </a:pPr>
            <a:r>
              <a:rPr lang="en-US" b="1" dirty="0"/>
              <a:t>9. Offer opportunities for self-development</a:t>
            </a:r>
          </a:p>
          <a:p>
            <a:pPr marL="0" indent="0">
              <a:buNone/>
            </a:pPr>
            <a:r>
              <a:rPr lang="en-US" dirty="0"/>
              <a:t>The members of your team will be more valuable to your organization, and to themselves, when they have opportunities to learn new skills. Provide your team with the training they need to advance in their careers and to become knowledgeable about the latest technologies and industry news.</a:t>
            </a:r>
          </a:p>
          <a:p>
            <a:pPr marL="0" indent="0">
              <a:buNone/>
            </a:pPr>
            <a:endParaRPr lang="en-US" dirty="0"/>
          </a:p>
        </p:txBody>
      </p:sp>
    </p:spTree>
    <p:extLst>
      <p:ext uri="{BB962C8B-B14F-4D97-AF65-F5344CB8AC3E}">
        <p14:creationId xmlns:p14="http://schemas.microsoft.com/office/powerpoint/2010/main" val="27410807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C00000"/>
                </a:solidFill>
              </a:rPr>
              <a:t>Financial controls. Marketing and sales controls</a:t>
            </a:r>
          </a:p>
        </p:txBody>
      </p:sp>
      <p:sp>
        <p:nvSpPr>
          <p:cNvPr id="3" name="Content Placeholder 2"/>
          <p:cNvSpPr>
            <a:spLocks noGrp="1"/>
          </p:cNvSpPr>
          <p:nvPr>
            <p:ph sz="quarter" idx="1"/>
          </p:nvPr>
        </p:nvSpPr>
        <p:spPr>
          <a:xfrm>
            <a:off x="518615" y="1447800"/>
            <a:ext cx="8393373" cy="5171364"/>
          </a:xfrm>
        </p:spPr>
        <p:txBody>
          <a:bodyPr>
            <a:normAutofit fontScale="92500" lnSpcReduction="20000"/>
          </a:bodyPr>
          <a:lstStyle/>
          <a:p>
            <a:pPr marL="0" indent="0">
              <a:buNone/>
            </a:pPr>
            <a:r>
              <a:rPr lang="en-US" dirty="0"/>
              <a:t>Financial, sales and marketing control techniques are used in companies to evaluate their strategies and accordingly make the much needed alterations to their sales goals.</a:t>
            </a:r>
          </a:p>
          <a:p>
            <a:pPr marL="0" indent="0">
              <a:buNone/>
            </a:pPr>
            <a:r>
              <a:rPr lang="en-US" dirty="0"/>
              <a:t>To help your company grow consistently, you would want your team to get the right amount of feedback to stay on track.</a:t>
            </a:r>
          </a:p>
          <a:p>
            <a:pPr marL="0" indent="0">
              <a:buNone/>
            </a:pPr>
            <a:r>
              <a:rPr lang="en-US" dirty="0"/>
              <a:t>There financial, sales and marketing controlling techniques can be implemented to grow your company.</a:t>
            </a:r>
          </a:p>
          <a:p>
            <a:pPr marL="0" indent="0">
              <a:buNone/>
            </a:pPr>
            <a:r>
              <a:rPr lang="en-US" b="1" dirty="0"/>
              <a:t>1. Cost analysis</a:t>
            </a:r>
          </a:p>
          <a:p>
            <a:pPr marL="0" indent="0">
              <a:buNone/>
            </a:pPr>
            <a:r>
              <a:rPr lang="en-US" dirty="0"/>
              <a:t>Business owners use cost analysis to </a:t>
            </a:r>
            <a:r>
              <a:rPr lang="en-US" dirty="0" err="1"/>
              <a:t>analyse</a:t>
            </a:r>
            <a:r>
              <a:rPr lang="en-US" dirty="0"/>
              <a:t> the cost of marketing strategies and those that didn’t work. Based on that, the budget is forecasted.</a:t>
            </a:r>
          </a:p>
          <a:p>
            <a:pPr marL="0" indent="0">
              <a:buNone/>
            </a:pPr>
            <a:r>
              <a:rPr lang="en-US" dirty="0"/>
              <a:t>A cost analysis should have the current costs, total costs of marketing, inventory costs, a breakdown of the return on investments and distribution costs. After that a comparison is made between the previous and current costs.</a:t>
            </a:r>
          </a:p>
          <a:p>
            <a:pPr marL="0" indent="0">
              <a:buNone/>
            </a:pPr>
            <a:endParaRPr lang="en-US" dirty="0"/>
          </a:p>
        </p:txBody>
      </p:sp>
    </p:spTree>
    <p:extLst>
      <p:ext uri="{BB962C8B-B14F-4D97-AF65-F5344CB8AC3E}">
        <p14:creationId xmlns:p14="http://schemas.microsoft.com/office/powerpoint/2010/main" val="24884065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09683" y="970127"/>
            <a:ext cx="7772400" cy="4939353"/>
          </a:xfrm>
        </p:spPr>
        <p:txBody>
          <a:bodyPr>
            <a:normAutofit fontScale="92500" lnSpcReduction="20000"/>
          </a:bodyPr>
          <a:lstStyle/>
          <a:p>
            <a:pPr marL="0" indent="0">
              <a:buNone/>
            </a:pPr>
            <a:r>
              <a:rPr lang="en-US" b="1" dirty="0"/>
              <a:t>2. Performance levels</a:t>
            </a:r>
          </a:p>
          <a:p>
            <a:pPr marL="0" indent="0">
              <a:buNone/>
            </a:pPr>
            <a:r>
              <a:rPr lang="en-US" dirty="0"/>
              <a:t>The performance levels of the sales team should be monitored from time to time. Also ensure that you revise the expected performance levels, and ensure that the sales team is informed about this well in advance.</a:t>
            </a:r>
          </a:p>
          <a:p>
            <a:pPr marL="0" indent="0">
              <a:buNone/>
            </a:pPr>
            <a:r>
              <a:rPr lang="en-US" b="1" dirty="0"/>
              <a:t>3. Database control</a:t>
            </a:r>
          </a:p>
          <a:p>
            <a:pPr marL="0" indent="0">
              <a:buNone/>
            </a:pPr>
            <a:r>
              <a:rPr lang="en-US" dirty="0"/>
              <a:t>Keep a track of who has access to your database and who doesn’t. Also make sure whether it is confidential or not. All the data should be protected and company controlled. Personal information shouldn’t be shared unless and until it is through the company.</a:t>
            </a:r>
          </a:p>
          <a:p>
            <a:pPr marL="0" indent="0">
              <a:buNone/>
            </a:pPr>
            <a:r>
              <a:rPr lang="en-US" b="1" dirty="0"/>
              <a:t>4. Social media</a:t>
            </a:r>
          </a:p>
          <a:p>
            <a:pPr marL="0" indent="0">
              <a:buNone/>
            </a:pPr>
            <a:r>
              <a:rPr lang="en-US" dirty="0"/>
              <a:t>Business accounts for social media should be owned by the company. The email addresses, passwords, and written policies should be taken care of as well</a:t>
            </a:r>
          </a:p>
        </p:txBody>
      </p:sp>
    </p:spTree>
    <p:extLst>
      <p:ext uri="{BB962C8B-B14F-4D97-AF65-F5344CB8AC3E}">
        <p14:creationId xmlns:p14="http://schemas.microsoft.com/office/powerpoint/2010/main" val="7834545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14149"/>
            <a:ext cx="7772400" cy="5405651"/>
          </a:xfrm>
        </p:spPr>
        <p:txBody>
          <a:bodyPr>
            <a:normAutofit fontScale="92500" lnSpcReduction="20000"/>
          </a:bodyPr>
          <a:lstStyle/>
          <a:p>
            <a:pPr marL="0" indent="0">
              <a:buNone/>
            </a:pPr>
            <a:r>
              <a:rPr lang="en-US" b="1" dirty="0"/>
              <a:t>5. Efficiency control</a:t>
            </a:r>
          </a:p>
          <a:p>
            <a:pPr marL="0" indent="0">
              <a:buNone/>
            </a:pPr>
            <a:r>
              <a:rPr lang="en-US" dirty="0"/>
              <a:t>Efficiency control is basically improving the efficiency of various marketing elements like sales force, promotion, and distribution. It majorly deals with profits earned.</a:t>
            </a:r>
          </a:p>
          <a:p>
            <a:pPr marL="0" indent="0">
              <a:buNone/>
            </a:pPr>
            <a:r>
              <a:rPr lang="en-US" b="1" dirty="0"/>
              <a:t>6. Sales contracts</a:t>
            </a:r>
          </a:p>
          <a:p>
            <a:pPr marL="0" indent="0">
              <a:buNone/>
            </a:pPr>
            <a:r>
              <a:rPr lang="en-US" dirty="0"/>
              <a:t>Several disputes tend to arise with sales team members. To avoid glitches, ensure that the contracts and agreements are cross checked well in advance with your attorney. It is better to keep things clear rather than entering a conflict at a later stage.</a:t>
            </a:r>
          </a:p>
          <a:p>
            <a:pPr marL="0" indent="0">
              <a:buNone/>
            </a:pPr>
            <a:r>
              <a:rPr lang="en-US" b="1" dirty="0"/>
              <a:t>7. Competitor analysis</a:t>
            </a:r>
          </a:p>
          <a:p>
            <a:pPr marL="0" indent="0">
              <a:buNone/>
            </a:pPr>
            <a:r>
              <a:rPr lang="en-US" dirty="0"/>
              <a:t>To retain customers and welcome new ones, business owners need to know how their services are compared to the competitors at a regional, national, and probably international level. Knowing this, various market segments can be looked into. It also helps in avoiding similar mistakes made by others in a similar industry</a:t>
            </a:r>
          </a:p>
          <a:p>
            <a:pPr marL="0" indent="0">
              <a:buNone/>
            </a:pPr>
            <a:endParaRPr lang="en-US" dirty="0"/>
          </a:p>
        </p:txBody>
      </p:sp>
    </p:spTree>
    <p:extLst>
      <p:ext uri="{BB962C8B-B14F-4D97-AF65-F5344CB8AC3E}">
        <p14:creationId xmlns:p14="http://schemas.microsoft.com/office/powerpoint/2010/main" val="3615035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cstate="print"/>
          <a:stretch>
            <a:fillRect/>
          </a:stretch>
        </p:blipFill>
        <p:spPr>
          <a:xfrm>
            <a:off x="1740715" y="1512167"/>
            <a:ext cx="5169043" cy="4626681"/>
          </a:xfrm>
          <a:prstGeom prst="rect">
            <a:avLst/>
          </a:prstGeom>
        </p:spPr>
      </p:pic>
      <p:sp>
        <p:nvSpPr>
          <p:cNvPr id="7" name="TextBox 6"/>
          <p:cNvSpPr txBox="1"/>
          <p:nvPr/>
        </p:nvSpPr>
        <p:spPr>
          <a:xfrm>
            <a:off x="698740" y="830968"/>
            <a:ext cx="7281772" cy="461665"/>
          </a:xfrm>
          <a:prstGeom prst="rect">
            <a:avLst/>
          </a:prstGeom>
          <a:noFill/>
        </p:spPr>
        <p:txBody>
          <a:bodyPr wrap="square" rtlCol="0">
            <a:spAutoFit/>
          </a:bodyPr>
          <a:lstStyle/>
          <a:p>
            <a:r>
              <a:rPr lang="en-US" sz="2400" dirty="0">
                <a:solidFill>
                  <a:srgbClr val="C00000"/>
                </a:solidFill>
              </a:rPr>
              <a:t>Nine categories of Financing needed in new ventures</a:t>
            </a:r>
          </a:p>
        </p:txBody>
      </p:sp>
    </p:spTree>
    <p:extLst>
      <p:ext uri="{BB962C8B-B14F-4D97-AF65-F5344CB8AC3E}">
        <p14:creationId xmlns:p14="http://schemas.microsoft.com/office/powerpoint/2010/main" val="573203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10000"/>
          </a:bodyPr>
          <a:lstStyle/>
          <a:p>
            <a:pPr marL="0" indent="0">
              <a:buNone/>
            </a:pPr>
            <a:r>
              <a:rPr lang="en-US" b="1" dirty="0"/>
              <a:t>8 Feedback</a:t>
            </a:r>
          </a:p>
          <a:p>
            <a:pPr marL="0" indent="0">
              <a:buNone/>
            </a:pPr>
            <a:r>
              <a:rPr lang="en-US" dirty="0"/>
              <a:t>Both qualitative and quantitative feedback will give insights into customers’ needs. Customer feedback is a marketing control used to evaluate customers' opinions of existing products or services. An </a:t>
            </a:r>
            <a:r>
              <a:rPr lang="en-US" dirty="0" err="1"/>
              <a:t>organisation</a:t>
            </a:r>
            <a:r>
              <a:rPr lang="en-US" dirty="0"/>
              <a:t> can conduct surveys and use focus groups to engage in a feedback exercise.</a:t>
            </a:r>
          </a:p>
          <a:p>
            <a:pPr marL="0" indent="0">
              <a:buNone/>
            </a:pPr>
            <a:r>
              <a:rPr lang="en-US" b="1" dirty="0"/>
              <a:t>9 Lead quality</a:t>
            </a:r>
          </a:p>
          <a:p>
            <a:pPr marL="0" indent="0">
              <a:buNone/>
            </a:pPr>
            <a:r>
              <a:rPr lang="en-US" dirty="0"/>
              <a:t>Strong leads lead to strong sales. Lead generation activities should be taken up for the right marketing methods. Finally the conversion potential of leads can be checked.</a:t>
            </a:r>
          </a:p>
          <a:p>
            <a:pPr marL="0" indent="0">
              <a:buNone/>
            </a:pPr>
            <a:r>
              <a:rPr lang="en-US" dirty="0"/>
              <a:t>These methods are sure to help your team and company grow and improve simultaneously.</a:t>
            </a:r>
          </a:p>
          <a:p>
            <a:endParaRPr lang="en-US" dirty="0"/>
          </a:p>
        </p:txBody>
      </p:sp>
    </p:spTree>
    <p:extLst>
      <p:ext uri="{BB962C8B-B14F-4D97-AF65-F5344CB8AC3E}">
        <p14:creationId xmlns:p14="http://schemas.microsoft.com/office/powerpoint/2010/main" val="3118238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C00000"/>
                </a:solidFill>
              </a:rPr>
              <a:t>Ecommerce</a:t>
            </a:r>
          </a:p>
        </p:txBody>
      </p:sp>
      <p:sp>
        <p:nvSpPr>
          <p:cNvPr id="3" name="Content Placeholder 2"/>
          <p:cNvSpPr>
            <a:spLocks noGrp="1"/>
          </p:cNvSpPr>
          <p:nvPr>
            <p:ph sz="quarter" idx="1"/>
          </p:nvPr>
        </p:nvSpPr>
        <p:spPr/>
        <p:txBody>
          <a:bodyPr>
            <a:normAutofit/>
          </a:bodyPr>
          <a:lstStyle/>
          <a:p>
            <a:pPr marL="0" indent="0">
              <a:buNone/>
            </a:pPr>
            <a:r>
              <a:rPr lang="en-US" sz="2400" dirty="0"/>
              <a:t>Ecommerce, also known as electronic commerce or internet commerce. It refers to the buying and selling of goods or services using the internet, and the transfer of money and data to execute these transactions.</a:t>
            </a:r>
          </a:p>
          <a:p>
            <a:pPr marL="0" indent="0">
              <a:buNone/>
            </a:pPr>
            <a:r>
              <a:rPr lang="en-US" sz="2400" b="1" dirty="0"/>
              <a:t>Types of Ecommerce Models</a:t>
            </a:r>
          </a:p>
          <a:p>
            <a:pPr marL="0" indent="0">
              <a:buNone/>
            </a:pPr>
            <a:r>
              <a:rPr lang="en-US" sz="2400" dirty="0"/>
              <a:t>There are four main types of ecommerce models that can describe almost every transaction that takes place between consumers and businesses.</a:t>
            </a:r>
          </a:p>
          <a:p>
            <a:pPr marL="0" indent="0">
              <a:buNone/>
            </a:pPr>
            <a:r>
              <a:rPr lang="en-US" sz="2400" b="1" dirty="0"/>
              <a:t>1. Business to Consumer (B2C):</a:t>
            </a:r>
            <a:r>
              <a:rPr lang="en-US" sz="2400" dirty="0"/>
              <a:t> </a:t>
            </a:r>
            <a:br>
              <a:rPr lang="en-US" sz="2400" dirty="0"/>
            </a:br>
            <a:r>
              <a:rPr lang="en-US" sz="2400" dirty="0"/>
              <a:t>When a business sells a good or service to an individual consumer (e.g. You buy a pair of shoes from an online retailer).</a:t>
            </a:r>
          </a:p>
          <a:p>
            <a:pPr marL="0" indent="0">
              <a:buNone/>
            </a:pPr>
            <a:endParaRPr lang="en-US" dirty="0"/>
          </a:p>
        </p:txBody>
      </p:sp>
    </p:spTree>
    <p:extLst>
      <p:ext uri="{BB962C8B-B14F-4D97-AF65-F5344CB8AC3E}">
        <p14:creationId xmlns:p14="http://schemas.microsoft.com/office/powerpoint/2010/main" val="21172193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846161"/>
            <a:ext cx="7772400" cy="5173639"/>
          </a:xfrm>
        </p:spPr>
        <p:txBody>
          <a:bodyPr>
            <a:normAutofit lnSpcReduction="10000"/>
          </a:bodyPr>
          <a:lstStyle/>
          <a:p>
            <a:pPr marL="0" indent="0">
              <a:buNone/>
            </a:pPr>
            <a:r>
              <a:rPr lang="en-US" b="1" dirty="0"/>
              <a:t>2. Business to Business (B2B):</a:t>
            </a:r>
            <a:r>
              <a:rPr lang="en-US" dirty="0"/>
              <a:t> </a:t>
            </a:r>
            <a:br>
              <a:rPr lang="en-US" dirty="0"/>
            </a:br>
            <a:r>
              <a:rPr lang="en-US" dirty="0"/>
              <a:t>When a business sells a good or service to another business (e.g. A business sells software-as-a-service for other businesses to use)  </a:t>
            </a:r>
            <a:br>
              <a:rPr lang="en-US" dirty="0"/>
            </a:br>
            <a:br>
              <a:rPr lang="en-US" dirty="0"/>
            </a:br>
            <a:r>
              <a:rPr lang="en-US" b="1" dirty="0"/>
              <a:t>3. Consumer to Consumer (C2C):</a:t>
            </a:r>
            <a:r>
              <a:rPr lang="en-US" dirty="0"/>
              <a:t> </a:t>
            </a:r>
            <a:br>
              <a:rPr lang="en-US" dirty="0"/>
            </a:br>
            <a:r>
              <a:rPr lang="en-US" dirty="0"/>
              <a:t>When a consumer sells a good or service to another consumer (e.g. You sell your old furniture on eBay to another consumer).</a:t>
            </a:r>
            <a:br>
              <a:rPr lang="en-US" dirty="0"/>
            </a:br>
            <a:br>
              <a:rPr lang="en-US" dirty="0"/>
            </a:br>
            <a:r>
              <a:rPr lang="en-US" b="1" dirty="0"/>
              <a:t>4. Consumer to Business (C2B):</a:t>
            </a:r>
            <a:r>
              <a:rPr lang="en-US" dirty="0"/>
              <a:t> </a:t>
            </a:r>
            <a:br>
              <a:rPr lang="en-US" dirty="0"/>
            </a:br>
            <a:r>
              <a:rPr lang="en-US" dirty="0"/>
              <a:t>When a consumer sells their own products or services to a business or organization (e.g. An influencer offers exposure to their online audience in exchange for a fee, or a photographer licenses their photo for a business to use).</a:t>
            </a:r>
          </a:p>
        </p:txBody>
      </p:sp>
    </p:spTree>
    <p:extLst>
      <p:ext uri="{BB962C8B-B14F-4D97-AF65-F5344CB8AC3E}">
        <p14:creationId xmlns:p14="http://schemas.microsoft.com/office/powerpoint/2010/main" val="36194255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0501" y="504967"/>
            <a:ext cx="8086299" cy="5827594"/>
          </a:xfrm>
        </p:spPr>
        <p:txBody>
          <a:bodyPr>
            <a:normAutofit fontScale="92500" lnSpcReduction="20000"/>
          </a:bodyPr>
          <a:lstStyle/>
          <a:p>
            <a:pPr marL="0" indent="0">
              <a:buNone/>
            </a:pPr>
            <a:r>
              <a:rPr lang="en-US" b="1" u="sng" dirty="0"/>
              <a:t>Examples of Ecommerce</a:t>
            </a:r>
            <a:br>
              <a:rPr lang="en-US" dirty="0"/>
            </a:br>
            <a:r>
              <a:rPr lang="en-US" dirty="0" err="1"/>
              <a:t>Ecommerce</a:t>
            </a:r>
            <a:r>
              <a:rPr lang="en-US" dirty="0"/>
              <a:t> can take on a variety of forms involving different transactional relationships between businesses and consumers, as well as different objects being exchanged as part of these transactions.</a:t>
            </a:r>
          </a:p>
          <a:p>
            <a:pPr marL="0" indent="0">
              <a:buNone/>
            </a:pPr>
            <a:r>
              <a:rPr lang="en-US" b="1" dirty="0"/>
              <a:t>1. Retail:</a:t>
            </a:r>
            <a:r>
              <a:rPr lang="en-US" dirty="0"/>
              <a:t> </a:t>
            </a:r>
            <a:br>
              <a:rPr lang="en-US" dirty="0"/>
            </a:br>
            <a:r>
              <a:rPr lang="en-US" dirty="0"/>
              <a:t>The sale of a product by a business directly to a customer without any intermediary.</a:t>
            </a:r>
            <a:br>
              <a:rPr lang="en-US" dirty="0"/>
            </a:br>
            <a:br>
              <a:rPr lang="en-US" dirty="0"/>
            </a:br>
            <a:r>
              <a:rPr lang="en-US" b="1" dirty="0"/>
              <a:t>2. Wholesale:</a:t>
            </a:r>
            <a:r>
              <a:rPr lang="en-US" dirty="0"/>
              <a:t> </a:t>
            </a:r>
            <a:br>
              <a:rPr lang="en-US" dirty="0"/>
            </a:br>
            <a:r>
              <a:rPr lang="en-US" dirty="0"/>
              <a:t>The sale of products in bulk, often to a retailer that then sells them directly to consumers.</a:t>
            </a:r>
            <a:br>
              <a:rPr lang="en-US" dirty="0"/>
            </a:br>
            <a:br>
              <a:rPr lang="en-US" dirty="0"/>
            </a:br>
            <a:r>
              <a:rPr lang="en-US" b="1" dirty="0"/>
              <a:t>3. Drop shipping:</a:t>
            </a:r>
            <a:r>
              <a:rPr lang="en-US" dirty="0"/>
              <a:t> </a:t>
            </a:r>
            <a:br>
              <a:rPr lang="en-US" dirty="0"/>
            </a:br>
            <a:r>
              <a:rPr lang="en-US" dirty="0"/>
              <a:t>The sale of a product, which is manufactured and shipped to the consumer by a third party.</a:t>
            </a:r>
          </a:p>
          <a:p>
            <a:pPr marL="0" indent="0">
              <a:buNone/>
            </a:pPr>
            <a:r>
              <a:rPr lang="en-US" b="1" dirty="0"/>
              <a:t>4. Crowd funding:</a:t>
            </a:r>
            <a:r>
              <a:rPr lang="en-US" dirty="0"/>
              <a:t> </a:t>
            </a:r>
            <a:br>
              <a:rPr lang="en-US" dirty="0"/>
            </a:br>
            <a:r>
              <a:rPr lang="en-US" dirty="0"/>
              <a:t>The collection of money from consumers in advance of a product being available in order to raise the startup capital necessary to bring it to market.</a:t>
            </a:r>
          </a:p>
          <a:p>
            <a:endParaRPr lang="en-US" dirty="0"/>
          </a:p>
        </p:txBody>
      </p:sp>
    </p:spTree>
    <p:extLst>
      <p:ext uri="{BB962C8B-B14F-4D97-AF65-F5344CB8AC3E}">
        <p14:creationId xmlns:p14="http://schemas.microsoft.com/office/powerpoint/2010/main" val="17430595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68740"/>
            <a:ext cx="7772400" cy="5351060"/>
          </a:xfrm>
        </p:spPr>
        <p:txBody>
          <a:bodyPr>
            <a:normAutofit fontScale="92500" lnSpcReduction="20000"/>
          </a:bodyPr>
          <a:lstStyle/>
          <a:p>
            <a:pPr marL="0" indent="0">
              <a:buNone/>
            </a:pPr>
            <a:br>
              <a:rPr lang="en-US" dirty="0"/>
            </a:br>
            <a:r>
              <a:rPr lang="en-US" b="1" dirty="0"/>
              <a:t>5. Subscription:</a:t>
            </a:r>
            <a:r>
              <a:rPr lang="en-US" dirty="0"/>
              <a:t> </a:t>
            </a:r>
            <a:br>
              <a:rPr lang="en-US" dirty="0"/>
            </a:br>
            <a:r>
              <a:rPr lang="en-US" dirty="0"/>
              <a:t>The automatic recurring purchase of a product or service on a regular basis until the subscriber chooses to cancel. </a:t>
            </a:r>
            <a:br>
              <a:rPr lang="en-US" dirty="0"/>
            </a:br>
            <a:br>
              <a:rPr lang="en-US" dirty="0"/>
            </a:br>
            <a:r>
              <a:rPr lang="en-US" b="1" dirty="0"/>
              <a:t>6. Physical products:</a:t>
            </a:r>
            <a:r>
              <a:rPr lang="en-US" dirty="0"/>
              <a:t> </a:t>
            </a:r>
            <a:br>
              <a:rPr lang="en-US" dirty="0"/>
            </a:br>
            <a:r>
              <a:rPr lang="en-US" dirty="0"/>
              <a:t>Any physical good that requires inventory to be refilled and orders to be physically shipped to customers as sales are made.</a:t>
            </a:r>
            <a:br>
              <a:rPr lang="en-US" dirty="0"/>
            </a:br>
            <a:br>
              <a:rPr lang="en-US" dirty="0"/>
            </a:br>
            <a:r>
              <a:rPr lang="en-US" b="1" dirty="0"/>
              <a:t>7. Digital products:</a:t>
            </a:r>
            <a:r>
              <a:rPr lang="en-US" dirty="0"/>
              <a:t> </a:t>
            </a:r>
            <a:br>
              <a:rPr lang="en-US" dirty="0"/>
            </a:br>
            <a:r>
              <a:rPr lang="en-US" dirty="0"/>
              <a:t>Downloadable digital goods, templates, and courses, or media that must be purchased for consumption or licensed for use. </a:t>
            </a:r>
            <a:br>
              <a:rPr lang="en-US" dirty="0"/>
            </a:br>
            <a:br>
              <a:rPr lang="en-US" dirty="0"/>
            </a:br>
            <a:r>
              <a:rPr lang="en-US" b="1" dirty="0"/>
              <a:t>8. Services:</a:t>
            </a:r>
            <a:r>
              <a:rPr lang="en-US" dirty="0"/>
              <a:t> </a:t>
            </a:r>
            <a:br>
              <a:rPr lang="en-US" dirty="0"/>
            </a:br>
            <a:r>
              <a:rPr lang="en-US" dirty="0"/>
              <a:t>A skill or set of skills provided in exchange for compensation. The service provider’s time can be purchased for a fee.</a:t>
            </a:r>
            <a:br>
              <a:rPr lang="en-US" dirty="0"/>
            </a:br>
            <a:endParaRPr lang="en-US" dirty="0"/>
          </a:p>
        </p:txBody>
      </p:sp>
    </p:spTree>
    <p:extLst>
      <p:ext uri="{BB962C8B-B14F-4D97-AF65-F5344CB8AC3E}">
        <p14:creationId xmlns:p14="http://schemas.microsoft.com/office/powerpoint/2010/main" val="1013471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842" y="27296"/>
            <a:ext cx="7772400" cy="1143000"/>
          </a:xfrm>
        </p:spPr>
        <p:txBody>
          <a:bodyPr>
            <a:normAutofit/>
          </a:bodyPr>
          <a:lstStyle/>
          <a:p>
            <a:r>
              <a:rPr lang="en-US" sz="3600" dirty="0">
                <a:solidFill>
                  <a:srgbClr val="C00000"/>
                </a:solidFill>
              </a:rPr>
              <a:t>Internet Advertising</a:t>
            </a:r>
          </a:p>
        </p:txBody>
      </p:sp>
      <p:sp>
        <p:nvSpPr>
          <p:cNvPr id="3" name="Content Placeholder 2"/>
          <p:cNvSpPr>
            <a:spLocks noGrp="1"/>
          </p:cNvSpPr>
          <p:nvPr>
            <p:ph sz="quarter" idx="1"/>
          </p:nvPr>
        </p:nvSpPr>
        <p:spPr>
          <a:xfrm>
            <a:off x="354842" y="1143000"/>
            <a:ext cx="8639033" cy="5462516"/>
          </a:xfrm>
        </p:spPr>
        <p:txBody>
          <a:bodyPr>
            <a:normAutofit lnSpcReduction="10000"/>
          </a:bodyPr>
          <a:lstStyle/>
          <a:p>
            <a:pPr marL="0" indent="0">
              <a:buNone/>
            </a:pPr>
            <a:r>
              <a:rPr lang="en-US" sz="2400" dirty="0"/>
              <a:t>Online advertising, also called online marketing or Internet advertising or web advertising, is a form of marketing and advertising which uses the Internet to deliver promotional marketing messages to consumers.</a:t>
            </a:r>
          </a:p>
          <a:p>
            <a:pPr marL="0" indent="0">
              <a:buNone/>
            </a:pPr>
            <a:r>
              <a:rPr lang="en-US" sz="2400" b="1" dirty="0"/>
              <a:t>Advantages of internet advertising</a:t>
            </a:r>
          </a:p>
          <a:p>
            <a:pPr marL="0" indent="0">
              <a:buNone/>
            </a:pPr>
            <a:r>
              <a:rPr lang="en-US" sz="2400" b="1" dirty="0"/>
              <a:t>1. Global reach</a:t>
            </a:r>
          </a:p>
          <a:p>
            <a:pPr marL="0" indent="0">
              <a:buNone/>
            </a:pPr>
            <a:r>
              <a:rPr lang="en-US" sz="2400" dirty="0"/>
              <a:t>Advertising online allows to go far beyond geography. You can find customers all over the world. All you need is well coordinated and 24/7 work of you support team.</a:t>
            </a:r>
          </a:p>
          <a:p>
            <a:pPr marL="0" indent="0">
              <a:buNone/>
            </a:pPr>
            <a:r>
              <a:rPr lang="en-US" sz="2400" b="1" dirty="0"/>
              <a:t>2. Targeting</a:t>
            </a:r>
          </a:p>
          <a:p>
            <a:pPr marL="0" indent="0">
              <a:buNone/>
            </a:pPr>
            <a:r>
              <a:rPr lang="en-US" sz="2400" dirty="0"/>
              <a:t>With the help of this advertising mechanism, you can create tailored offers, relevant to every client. It implies dividing the users into segments according to geographic, demographic, psychographic and other criteria. Thus, you'll increase your marketing campaign performance due to high user engagement.</a:t>
            </a:r>
          </a:p>
          <a:p>
            <a:pPr marL="0" indent="0">
              <a:buNone/>
            </a:pPr>
            <a:endParaRPr lang="en-US" sz="2400" dirty="0"/>
          </a:p>
        </p:txBody>
      </p:sp>
    </p:spTree>
    <p:extLst>
      <p:ext uri="{BB962C8B-B14F-4D97-AF65-F5344CB8AC3E}">
        <p14:creationId xmlns:p14="http://schemas.microsoft.com/office/powerpoint/2010/main" val="37744885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27797" y="395785"/>
            <a:ext cx="8059003" cy="5624015"/>
          </a:xfrm>
        </p:spPr>
        <p:txBody>
          <a:bodyPr>
            <a:noAutofit/>
          </a:bodyPr>
          <a:lstStyle/>
          <a:p>
            <a:pPr marL="0" indent="0">
              <a:buNone/>
            </a:pPr>
            <a:r>
              <a:rPr lang="en-US" sz="2400" b="1" dirty="0"/>
              <a:t>3. High brand awareness</a:t>
            </a:r>
          </a:p>
          <a:p>
            <a:pPr marL="0" indent="0">
              <a:buNone/>
            </a:pPr>
            <a:r>
              <a:rPr lang="en-US" sz="2400" dirty="0"/>
              <a:t>Online presence is crucial for any brand as it contributes a lot to its popularity. Companies greatly benefit from the buzz around their name. When users come across the same brand more than once through different platforms, they unconsciously consider it to be a trustworthy one.</a:t>
            </a:r>
          </a:p>
          <a:p>
            <a:pPr marL="0" indent="0">
              <a:buNone/>
            </a:pPr>
            <a:r>
              <a:rPr lang="en-US" sz="2400" b="1" dirty="0"/>
              <a:t>4. Easily measurable</a:t>
            </a:r>
          </a:p>
          <a:p>
            <a:pPr marL="0" indent="0">
              <a:buNone/>
            </a:pPr>
            <a:r>
              <a:rPr lang="en-US" sz="2400" dirty="0"/>
              <a:t>Internet advertising is easy to measure if compared to traditional. For any type of online advertising, you can find lots of special analytics tools that enable tracking campaign performance in real time. It helps marketers discover the most effective techniques and correct mistakes in their strategy.</a:t>
            </a:r>
          </a:p>
          <a:p>
            <a:pPr marL="0" indent="0">
              <a:buNone/>
            </a:pPr>
            <a:r>
              <a:rPr lang="en-US" sz="2400" dirty="0"/>
              <a:t>These advantages are common for all internet marketing types. Each of them has its list of benefits and reasons to implement. Everything depends on the industry.</a:t>
            </a:r>
          </a:p>
          <a:p>
            <a:endParaRPr lang="en-US" sz="2400" dirty="0"/>
          </a:p>
        </p:txBody>
      </p:sp>
    </p:spTree>
    <p:extLst>
      <p:ext uri="{BB962C8B-B14F-4D97-AF65-F5344CB8AC3E}">
        <p14:creationId xmlns:p14="http://schemas.microsoft.com/office/powerpoint/2010/main" val="15326783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28048" y="491319"/>
            <a:ext cx="7983940" cy="5528481"/>
          </a:xfrm>
        </p:spPr>
        <p:txBody>
          <a:bodyPr/>
          <a:lstStyle/>
          <a:p>
            <a:pPr marL="0" indent="0">
              <a:buNone/>
            </a:pPr>
            <a:r>
              <a:rPr lang="en-US" sz="2400" b="1" dirty="0"/>
              <a:t>Types of internet advertising</a:t>
            </a:r>
          </a:p>
          <a:p>
            <a:pPr marL="0" indent="0">
              <a:buNone/>
            </a:pPr>
            <a:r>
              <a:rPr lang="en-US" sz="2400" b="1" dirty="0"/>
              <a:t>Banner advertising</a:t>
            </a:r>
          </a:p>
          <a:p>
            <a:pPr marL="0" indent="0">
              <a:buNone/>
            </a:pPr>
            <a:r>
              <a:rPr lang="en-US" sz="2400" dirty="0"/>
              <a:t>The most famous online advertising form ever. Banners of different sizes, formats, and design are placed on thematic websites for a price. Their aim is to attract the attention of potential clients. Being interested in the offer, users click the banner and are taken to the website. </a:t>
            </a:r>
          </a:p>
          <a:p>
            <a:pPr marL="0" indent="0">
              <a:buNone/>
            </a:pPr>
            <a:r>
              <a:rPr lang="en-US" sz="2400" b="1" dirty="0"/>
              <a:t>Search engine optimization</a:t>
            </a:r>
          </a:p>
          <a:p>
            <a:pPr marL="0" indent="0">
              <a:buNone/>
            </a:pPr>
            <a:r>
              <a:rPr lang="en-US" sz="2400" dirty="0"/>
              <a:t>Its goal is to manipulate search engine results to get high rankings. Attempting to be on the top, marketers neglect the quality of the content simply trying to cover all the algorithms. And they get penalties. So, it's important to create valuable and useful content for a user.</a:t>
            </a:r>
          </a:p>
          <a:p>
            <a:pPr marL="0" indent="0">
              <a:buNone/>
            </a:pPr>
            <a:endParaRPr lang="en-US" dirty="0"/>
          </a:p>
        </p:txBody>
      </p:sp>
    </p:spTree>
    <p:extLst>
      <p:ext uri="{BB962C8B-B14F-4D97-AF65-F5344CB8AC3E}">
        <p14:creationId xmlns:p14="http://schemas.microsoft.com/office/powerpoint/2010/main" val="35285370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23332" y="491319"/>
            <a:ext cx="7772400" cy="5746845"/>
          </a:xfrm>
        </p:spPr>
        <p:txBody>
          <a:bodyPr>
            <a:normAutofit fontScale="92500" lnSpcReduction="20000"/>
          </a:bodyPr>
          <a:lstStyle/>
          <a:p>
            <a:pPr marL="0" indent="0">
              <a:buNone/>
            </a:pPr>
            <a:r>
              <a:rPr lang="en-US" b="1" dirty="0"/>
              <a:t>Social media marketing</a:t>
            </a:r>
          </a:p>
          <a:p>
            <a:pPr marL="0" indent="0">
              <a:buNone/>
            </a:pPr>
            <a:r>
              <a:rPr lang="en-US" dirty="0"/>
              <a:t>It means promoting a brand in social networks. The effectiveness of this internet advertising type depends on your target audience. Its great benefit lies in the fact that you can use segmentation and create tailored offers in socials as well.</a:t>
            </a:r>
          </a:p>
          <a:p>
            <a:pPr marL="0" indent="0">
              <a:buNone/>
            </a:pPr>
            <a:r>
              <a:rPr lang="en-US" b="1" dirty="0"/>
              <a:t>Mobile advertising</a:t>
            </a:r>
          </a:p>
          <a:p>
            <a:pPr marL="0" indent="0">
              <a:buNone/>
            </a:pPr>
            <a:r>
              <a:rPr lang="en-US" dirty="0"/>
              <a:t>It shouldn't be an afterthought as everything is going mobile. More users all over the world check their inboxes on the go, that's why creating and optimizing content for it is an A-list task. To cope with it, make sure your ad is adapted for the smallest screen resolutions and the loading speed is high. Don't forget about eye-grabbing banners with bright CTA buttons.</a:t>
            </a:r>
          </a:p>
          <a:p>
            <a:pPr marL="0" indent="0">
              <a:buNone/>
            </a:pPr>
            <a:r>
              <a:rPr lang="en-US" b="1" dirty="0"/>
              <a:t>Email marketing</a:t>
            </a:r>
          </a:p>
          <a:p>
            <a:pPr marL="0" indent="0">
              <a:buNone/>
            </a:pPr>
            <a:r>
              <a:rPr lang="en-US" dirty="0"/>
              <a:t>Email marketing remains the most profitable tool of internet advertising as every $1 spent brings $40 ROI. It helps businesses to generate leads, nurture prospects, increase both customer retention and brand awareness, raise client loyalty.</a:t>
            </a:r>
          </a:p>
          <a:p>
            <a:pPr marL="0" indent="0">
              <a:buNone/>
            </a:pPr>
            <a:endParaRPr lang="en-US" dirty="0"/>
          </a:p>
        </p:txBody>
      </p:sp>
    </p:spTree>
    <p:extLst>
      <p:ext uri="{BB962C8B-B14F-4D97-AF65-F5344CB8AC3E}">
        <p14:creationId xmlns:p14="http://schemas.microsoft.com/office/powerpoint/2010/main" val="3621439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C00000"/>
                </a:solidFill>
              </a:rPr>
              <a:t>Features and evaluation of joint ventures</a:t>
            </a:r>
          </a:p>
        </p:txBody>
      </p:sp>
      <p:sp>
        <p:nvSpPr>
          <p:cNvPr id="3" name="Content Placeholder 2"/>
          <p:cNvSpPr>
            <a:spLocks noGrp="1"/>
          </p:cNvSpPr>
          <p:nvPr>
            <p:ph sz="quarter" idx="1"/>
          </p:nvPr>
        </p:nvSpPr>
        <p:spPr/>
        <p:txBody>
          <a:bodyPr>
            <a:normAutofit/>
          </a:bodyPr>
          <a:lstStyle/>
          <a:p>
            <a:r>
              <a:rPr lang="en-US" sz="2400" dirty="0"/>
              <a:t>Joint Venture can be described as a business arrangement, wherein two or more independent firms come together to form a legally independent undertaking, for a stipulated period, to fulfil a specific purpose such as accomplishing a task, activity or project. In other words, it is a </a:t>
            </a:r>
            <a:r>
              <a:rPr lang="en-US" sz="2400" b="1" dirty="0"/>
              <a:t>temporary partnership, established for a definite purpose</a:t>
            </a:r>
            <a:r>
              <a:rPr lang="en-US" sz="2400" dirty="0"/>
              <a:t>, which may or may not uses a specific firm name.</a:t>
            </a:r>
          </a:p>
          <a:p>
            <a:r>
              <a:rPr lang="en-US" sz="2400" b="1" dirty="0"/>
              <a:t>For example</a:t>
            </a:r>
            <a:r>
              <a:rPr lang="en-US" sz="2400" dirty="0"/>
              <a:t>, </a:t>
            </a:r>
            <a:r>
              <a:rPr lang="en-US" sz="2400" dirty="0" err="1"/>
              <a:t>Maruti</a:t>
            </a:r>
            <a:r>
              <a:rPr lang="en-US" sz="2400" dirty="0"/>
              <a:t> Ltd. of India and Suzuki Ltd. of Japan come together to set up </a:t>
            </a:r>
            <a:r>
              <a:rPr lang="en-US" sz="2400" dirty="0" err="1"/>
              <a:t>Maruti</a:t>
            </a:r>
            <a:r>
              <a:rPr lang="en-US" sz="2400" dirty="0"/>
              <a:t> Suzuki India Ltd.</a:t>
            </a:r>
          </a:p>
        </p:txBody>
      </p:sp>
    </p:spTree>
    <p:extLst>
      <p:ext uri="{BB962C8B-B14F-4D97-AF65-F5344CB8AC3E}">
        <p14:creationId xmlns:p14="http://schemas.microsoft.com/office/powerpoint/2010/main" val="175696712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42297" y="542734"/>
            <a:ext cx="7886700" cy="5639701"/>
          </a:xfrm>
        </p:spPr>
        <p:txBody>
          <a:bodyPr>
            <a:noAutofit/>
          </a:bodyPr>
          <a:lstStyle/>
          <a:p>
            <a:pPr marL="457200" indent="-457200">
              <a:buFont typeface="+mj-lt"/>
              <a:buAutoNum type="arabicPeriod"/>
            </a:pPr>
            <a:r>
              <a:rPr lang="en-US" sz="2200" b="1" dirty="0"/>
              <a:t>Security Deposits</a:t>
            </a:r>
          </a:p>
          <a:p>
            <a:r>
              <a:rPr lang="en-US" sz="2200" dirty="0"/>
              <a:t>Lease deposits and utility deposits are common forms of security </a:t>
            </a:r>
            <a:r>
              <a:rPr lang="en-US" sz="2200" dirty="0" err="1"/>
              <a:t>deposits.If</a:t>
            </a:r>
            <a:r>
              <a:rPr lang="en-US" sz="2200" dirty="0"/>
              <a:t> you are renting a building for your new venture, you will be required to place a lease deposit with the landlord (usually amounting to two months rent). </a:t>
            </a:r>
          </a:p>
          <a:p>
            <a:r>
              <a:rPr lang="en-US" sz="2200" dirty="0"/>
              <a:t>On the contrary, if you purchase the building instead, at least 10 percent of its price is required as a down payment for the purchase. </a:t>
            </a:r>
          </a:p>
          <a:p>
            <a:r>
              <a:rPr lang="en-US" sz="2200" dirty="0"/>
              <a:t>In addition, utility service providers (electricity, water, telephone and so forth) also require you to put up deposits before service is connected</a:t>
            </a:r>
          </a:p>
          <a:p>
            <a:pPr marL="0" indent="0">
              <a:buNone/>
            </a:pPr>
            <a:r>
              <a:rPr lang="en-US" sz="2200" dirty="0"/>
              <a:t>2</a:t>
            </a:r>
            <a:r>
              <a:rPr lang="en-US" sz="2200" b="1" dirty="0"/>
              <a:t>.   Machinery and Equipment </a:t>
            </a:r>
          </a:p>
          <a:p>
            <a:r>
              <a:rPr lang="en-US" sz="2200" dirty="0"/>
              <a:t>Depending on the type of business, the list of equipment required may vary. </a:t>
            </a:r>
          </a:p>
          <a:p>
            <a:r>
              <a:rPr lang="en-US" sz="2200" dirty="0"/>
              <a:t>Computers, cash registers, fax machines and manufacturing machineries are some of the equipment a new company may need to invest in. </a:t>
            </a:r>
          </a:p>
        </p:txBody>
      </p:sp>
    </p:spTree>
    <p:extLst>
      <p:ext uri="{BB962C8B-B14F-4D97-AF65-F5344CB8AC3E}">
        <p14:creationId xmlns:p14="http://schemas.microsoft.com/office/powerpoint/2010/main" val="5012465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2388" y="545911"/>
            <a:ext cx="8072651" cy="5745707"/>
          </a:xfrm>
        </p:spPr>
        <p:txBody>
          <a:bodyPr>
            <a:normAutofit/>
          </a:bodyPr>
          <a:lstStyle/>
          <a:p>
            <a:r>
              <a:rPr lang="en-US" sz="2400" dirty="0"/>
              <a:t>The firms joining hands in a joint venture are called </a:t>
            </a:r>
            <a:r>
              <a:rPr lang="en-US" sz="2400" b="1" dirty="0"/>
              <a:t>Co-</a:t>
            </a:r>
            <a:r>
              <a:rPr lang="en-US" sz="2400" b="1" dirty="0" err="1"/>
              <a:t>venturers</a:t>
            </a:r>
            <a:r>
              <a:rPr lang="en-US" sz="2400" dirty="0"/>
              <a:t>, which can be a private company, government company or foreign company. The co-</a:t>
            </a:r>
            <a:r>
              <a:rPr lang="en-US" sz="2400" dirty="0" err="1"/>
              <a:t>venturers</a:t>
            </a:r>
            <a:r>
              <a:rPr lang="en-US" sz="2400" dirty="0"/>
              <a:t> come to a contractual agreement for carrying out an economic activity, which has </a:t>
            </a:r>
            <a:r>
              <a:rPr lang="en-US" sz="2400" b="1" dirty="0"/>
              <a:t>shared ownership and control</a:t>
            </a:r>
            <a:r>
              <a:rPr lang="en-US" sz="2400" dirty="0"/>
              <a:t>. They contribute capital, pooling the financial, physical, intellectual and managerial resources, participating in the operations and sharing the risks and returns in the predetermined ratio.</a:t>
            </a:r>
          </a:p>
          <a:p>
            <a:pPr marL="0" indent="0">
              <a:buNone/>
            </a:pPr>
            <a:r>
              <a:rPr lang="en-US" sz="2400" b="1" dirty="0"/>
              <a:t>Salient Features of Joint Venture</a:t>
            </a:r>
          </a:p>
          <a:p>
            <a:pPr marL="457200" indent="-457200">
              <a:buAutoNum type="arabicPeriod"/>
            </a:pPr>
            <a:r>
              <a:rPr lang="en-US" sz="2400" b="1" dirty="0"/>
              <a:t>Agreement</a:t>
            </a:r>
            <a:r>
              <a:rPr lang="en-US" sz="2400" dirty="0"/>
              <a:t>: Two or more firms come to an agreement, to undertake a business, for a definite purpose and are bound by it.</a:t>
            </a:r>
          </a:p>
          <a:p>
            <a:pPr marL="457200" indent="-457200">
              <a:buAutoNum type="arabicPeriod"/>
            </a:pPr>
            <a:r>
              <a:rPr lang="en-US" sz="2400" b="1" dirty="0"/>
              <a:t>Joint Control</a:t>
            </a:r>
            <a:r>
              <a:rPr lang="en-US" sz="2400" dirty="0"/>
              <a:t>: There exist a joint control of the co-</a:t>
            </a:r>
            <a:r>
              <a:rPr lang="en-US" sz="2400" dirty="0" err="1"/>
              <a:t>venturers</a:t>
            </a:r>
            <a:r>
              <a:rPr lang="en-US" sz="2400" dirty="0"/>
              <a:t> over business assets, operations, administration and even the venture.</a:t>
            </a:r>
          </a:p>
          <a:p>
            <a:pPr marL="0" indent="0">
              <a:buNone/>
            </a:pPr>
            <a:endParaRPr lang="en-US" dirty="0"/>
          </a:p>
        </p:txBody>
      </p:sp>
    </p:spTree>
    <p:extLst>
      <p:ext uri="{BB962C8B-B14F-4D97-AF65-F5344CB8AC3E}">
        <p14:creationId xmlns:p14="http://schemas.microsoft.com/office/powerpoint/2010/main" val="25091697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9433"/>
            <a:ext cx="7772400" cy="5610367"/>
          </a:xfrm>
        </p:spPr>
        <p:txBody>
          <a:bodyPr>
            <a:normAutofit fontScale="92500" lnSpcReduction="10000"/>
          </a:bodyPr>
          <a:lstStyle/>
          <a:p>
            <a:pPr marL="0" indent="0">
              <a:buNone/>
            </a:pPr>
            <a:r>
              <a:rPr lang="en-US" b="1" dirty="0"/>
              <a:t>3. Pooling of resources and expertise</a:t>
            </a:r>
            <a:r>
              <a:rPr lang="en-US" dirty="0"/>
              <a:t>: Firms pool their resources like capital, manpower, technical know-how, and expertise, which helps in large-scale production.</a:t>
            </a:r>
          </a:p>
          <a:p>
            <a:pPr marL="0" indent="0">
              <a:buNone/>
            </a:pPr>
            <a:r>
              <a:rPr lang="en-US" b="1" dirty="0"/>
              <a:t>4. Sharing of profit and loss</a:t>
            </a:r>
            <a:r>
              <a:rPr lang="en-US" dirty="0"/>
              <a:t>: The co-</a:t>
            </a:r>
            <a:r>
              <a:rPr lang="en-US" dirty="0" err="1"/>
              <a:t>venturers</a:t>
            </a:r>
            <a:r>
              <a:rPr lang="en-US" dirty="0"/>
              <a:t> agree to share the profits and losses of the business in an agreed ratio. The computation of the profit and loss is usually done at the end of the venture, however, when it continues for the long duration, the profit and loss is calculated annually.</a:t>
            </a:r>
          </a:p>
          <a:p>
            <a:pPr marL="0" indent="0">
              <a:buNone/>
            </a:pPr>
            <a:r>
              <a:rPr lang="en-US" b="1" dirty="0"/>
              <a:t>5. Access to advanced technology</a:t>
            </a:r>
            <a:r>
              <a:rPr lang="en-US" dirty="0"/>
              <a:t>: By entering into joint venture firms get access to various techniques of production, marketing and doing business, which decreases the overall cost and also improves quality.</a:t>
            </a:r>
          </a:p>
          <a:p>
            <a:pPr marL="0" indent="0">
              <a:buNone/>
            </a:pPr>
            <a:r>
              <a:rPr lang="en-US" b="1" dirty="0"/>
              <a:t>6. Dissolution</a:t>
            </a:r>
            <a:r>
              <a:rPr lang="en-US" dirty="0"/>
              <a:t>: Once the term or purpose of the joint venture is complete, the agreement comes to an end, and the accounts of the </a:t>
            </a:r>
            <a:r>
              <a:rPr lang="en-US" dirty="0" err="1"/>
              <a:t>coventurers</a:t>
            </a:r>
            <a:r>
              <a:rPr lang="en-US" dirty="0"/>
              <a:t>, are settled, as and when it is dissolved.</a:t>
            </a:r>
          </a:p>
          <a:p>
            <a:pPr marL="0" indent="0">
              <a:buNone/>
            </a:pPr>
            <a:endParaRPr lang="en-US" dirty="0"/>
          </a:p>
        </p:txBody>
      </p:sp>
    </p:spTree>
    <p:extLst>
      <p:ext uri="{BB962C8B-B14F-4D97-AF65-F5344CB8AC3E}">
        <p14:creationId xmlns:p14="http://schemas.microsoft.com/office/powerpoint/2010/main" val="18926033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05218" y="751764"/>
            <a:ext cx="7772400" cy="4572000"/>
          </a:xfrm>
        </p:spPr>
        <p:txBody>
          <a:bodyPr/>
          <a:lstStyle/>
          <a:p>
            <a:pPr marL="0" indent="0">
              <a:buNone/>
            </a:pPr>
            <a:r>
              <a:rPr lang="en-US" b="1" dirty="0"/>
              <a:t>Objectives of Joint Venture</a:t>
            </a:r>
          </a:p>
          <a:p>
            <a:r>
              <a:rPr lang="en-US" dirty="0"/>
              <a:t>To enter foreign market and even new or emerging market.</a:t>
            </a:r>
          </a:p>
          <a:p>
            <a:r>
              <a:rPr lang="en-US" dirty="0"/>
              <a:t>To reduce the risk factor for heavy investment.</a:t>
            </a:r>
          </a:p>
          <a:p>
            <a:r>
              <a:rPr lang="en-US" dirty="0"/>
              <a:t>To make optimum </a:t>
            </a:r>
            <a:r>
              <a:rPr lang="en-US" dirty="0" err="1"/>
              <a:t>utilisation</a:t>
            </a:r>
            <a:r>
              <a:rPr lang="en-US" dirty="0"/>
              <a:t> of resources.</a:t>
            </a:r>
          </a:p>
          <a:p>
            <a:r>
              <a:rPr lang="en-US" dirty="0"/>
              <a:t>To gain economies of scale.</a:t>
            </a:r>
          </a:p>
          <a:p>
            <a:r>
              <a:rPr lang="en-US" dirty="0"/>
              <a:t>To achieve synergy.</a:t>
            </a:r>
          </a:p>
          <a:p>
            <a:r>
              <a:rPr lang="en-US" dirty="0"/>
              <a:t>Joint ventures are primarily formed for construction of dams and roads, film production, buying and selling of goods </a:t>
            </a:r>
            <a:r>
              <a:rPr lang="en-US" dirty="0" err="1"/>
              <a:t>etc</a:t>
            </a:r>
            <a:endParaRPr lang="en-US" dirty="0"/>
          </a:p>
          <a:p>
            <a:endParaRPr lang="en-US" dirty="0"/>
          </a:p>
        </p:txBody>
      </p:sp>
    </p:spTree>
    <p:extLst>
      <p:ext uri="{BB962C8B-B14F-4D97-AF65-F5344CB8AC3E}">
        <p14:creationId xmlns:p14="http://schemas.microsoft.com/office/powerpoint/2010/main" val="343991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C00000"/>
                </a:solidFill>
              </a:rPr>
              <a:t>New Venture Expansion – Strategies and Issues</a:t>
            </a:r>
          </a:p>
        </p:txBody>
      </p:sp>
      <p:pic>
        <p:nvPicPr>
          <p:cNvPr id="4" name="Content Placeholder 3"/>
          <p:cNvPicPr>
            <a:picLocks noGrp="1" noChangeAspect="1"/>
          </p:cNvPicPr>
          <p:nvPr>
            <p:ph sz="quarter" idx="1"/>
          </p:nvPr>
        </p:nvPicPr>
        <p:blipFill>
          <a:blip r:embed="rId3"/>
          <a:stretch>
            <a:fillRect/>
          </a:stretch>
        </p:blipFill>
        <p:spPr>
          <a:xfrm>
            <a:off x="736978" y="1417639"/>
            <a:ext cx="8256897" cy="4778446"/>
          </a:xfrm>
          <a:prstGeom prst="rect">
            <a:avLst/>
          </a:prstGeom>
        </p:spPr>
      </p:pic>
    </p:spTree>
    <p:extLst>
      <p:ext uri="{BB962C8B-B14F-4D97-AF65-F5344CB8AC3E}">
        <p14:creationId xmlns:p14="http://schemas.microsoft.com/office/powerpoint/2010/main" val="1091946340"/>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82388"/>
            <a:ext cx="7772400" cy="5337412"/>
          </a:xfrm>
        </p:spPr>
        <p:txBody>
          <a:bodyPr>
            <a:normAutofit/>
          </a:bodyPr>
          <a:lstStyle/>
          <a:p>
            <a:pPr marL="0" indent="0">
              <a:buNone/>
            </a:pPr>
            <a:r>
              <a:rPr lang="en-US" sz="2400" b="1" dirty="0"/>
              <a:t>Expansion: </a:t>
            </a:r>
          </a:p>
          <a:p>
            <a:pPr marL="0" indent="0">
              <a:buNone/>
            </a:pPr>
            <a:r>
              <a:rPr lang="en-US" sz="2400" dirty="0"/>
              <a:t>Expanding the scale of business in terms of increasing it by 10% or doubling it etc. It is also called as increasing operation of the business. This is undertaken only when there is unexploited demand for the same product  the company is producing or the market  is likely to grow or some innovative usage for the same product has been found.</a:t>
            </a:r>
          </a:p>
          <a:p>
            <a:pPr marL="0" indent="0">
              <a:buNone/>
            </a:pPr>
            <a:r>
              <a:rPr lang="en-US" sz="2400" b="1" dirty="0"/>
              <a:t>Integration:</a:t>
            </a:r>
          </a:p>
          <a:p>
            <a:pPr marL="0" indent="0">
              <a:buNone/>
            </a:pPr>
            <a:r>
              <a:rPr lang="en-US" sz="2400" dirty="0"/>
              <a:t>Integration stands for associating or starting a complementary business in addition to existing business. This could be done in the form of backward and forward Integration. This is undertaken when the firm has an additional resource that could be worked back in the business</a:t>
            </a:r>
          </a:p>
        </p:txBody>
      </p:sp>
    </p:spTree>
    <p:extLst>
      <p:ext uri="{BB962C8B-B14F-4D97-AF65-F5344CB8AC3E}">
        <p14:creationId xmlns:p14="http://schemas.microsoft.com/office/powerpoint/2010/main" val="14625160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8364" y="0"/>
            <a:ext cx="8925636" cy="5909480"/>
          </a:xfrm>
        </p:spPr>
        <p:txBody>
          <a:bodyPr>
            <a:noAutofit/>
          </a:bodyPr>
          <a:lstStyle/>
          <a:p>
            <a:r>
              <a:rPr lang="en-US" sz="2400" b="1" dirty="0"/>
              <a:t>Backward Integration: </a:t>
            </a:r>
            <a:r>
              <a:rPr lang="en-US" sz="2400" dirty="0"/>
              <a:t>When a firm takes up the business towards the raw material processing, it is called backward integration. For example a shoe manufacturing firm going in for leather processing as well.</a:t>
            </a:r>
          </a:p>
          <a:p>
            <a:r>
              <a:rPr lang="en-US" sz="2400" dirty="0"/>
              <a:t> </a:t>
            </a:r>
            <a:r>
              <a:rPr lang="en-US" sz="2400" b="1" dirty="0"/>
              <a:t>Forward Integration: </a:t>
            </a:r>
            <a:r>
              <a:rPr lang="en-US" sz="2400" dirty="0"/>
              <a:t>When a firm takes up a step further towards the consumer in the complimentary business it is called forward integration. For example a garment manufacturing firm going in for chain of retail outlets.</a:t>
            </a:r>
          </a:p>
          <a:p>
            <a:pPr marL="0" indent="0">
              <a:buNone/>
            </a:pPr>
            <a:r>
              <a:rPr lang="en-US" sz="2400" b="1" dirty="0"/>
              <a:t>Amalgamation: </a:t>
            </a:r>
            <a:r>
              <a:rPr lang="en-US" sz="2400" dirty="0"/>
              <a:t>When two firms join in to form a new entity altogether separate from their existing entity. Amalgamation is undertaken to combine the strength of the two firms.</a:t>
            </a:r>
          </a:p>
          <a:p>
            <a:pPr marL="0" indent="0">
              <a:buNone/>
            </a:pPr>
            <a:r>
              <a:rPr lang="en-US" sz="2400" dirty="0"/>
              <a:t>Tata Sons and the AIA group of </a:t>
            </a:r>
            <a:r>
              <a:rPr lang="en-US" sz="2400" dirty="0" err="1"/>
              <a:t>Hongkong</a:t>
            </a:r>
            <a:r>
              <a:rPr lang="en-US" sz="2400" dirty="0"/>
              <a:t> amalgamated to form Tata AIG Life Insurance</a:t>
            </a:r>
          </a:p>
          <a:p>
            <a:pPr marL="0" indent="0">
              <a:buNone/>
            </a:pPr>
            <a:r>
              <a:rPr lang="en-US" sz="2400" b="1" dirty="0"/>
              <a:t>Acquisition:</a:t>
            </a:r>
          </a:p>
          <a:p>
            <a:pPr marL="0" indent="0">
              <a:buNone/>
            </a:pPr>
            <a:r>
              <a:rPr lang="en-US" sz="2400" dirty="0"/>
              <a:t>When one firm buys out the another  firm,  the process is called acquisition. Recently, Compaq  the  computer  hardware  firm  is  bought  over  by  Hewlett  Packard  ltd., computer peripheral firm. In this case, the buying firm adds the competencies of the firm bought to its business operation.</a:t>
            </a:r>
          </a:p>
        </p:txBody>
      </p:sp>
    </p:spTree>
    <p:extLst>
      <p:ext uri="{BB962C8B-B14F-4D97-AF65-F5344CB8AC3E}">
        <p14:creationId xmlns:p14="http://schemas.microsoft.com/office/powerpoint/2010/main" val="31559766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36979" y="559558"/>
            <a:ext cx="7772400" cy="5460242"/>
          </a:xfrm>
        </p:spPr>
        <p:txBody>
          <a:bodyPr>
            <a:normAutofit fontScale="92500" lnSpcReduction="10000"/>
          </a:bodyPr>
          <a:lstStyle/>
          <a:p>
            <a:pPr marL="0" indent="0">
              <a:buNone/>
            </a:pPr>
            <a:r>
              <a:rPr lang="en-US" b="1" dirty="0"/>
              <a:t>Merger:</a:t>
            </a:r>
          </a:p>
          <a:p>
            <a:pPr marL="0" indent="0">
              <a:buNone/>
            </a:pPr>
            <a:r>
              <a:rPr lang="en-US" dirty="0"/>
              <a:t>Merger  is  on  the  similar  lines  as  amalgamation  though  it  is  not  same.  In  case  of amalgamation, both the firms lose their identity while in case of merger one firm merges into another. Generally, the smaller or the merging firm loses its identity. </a:t>
            </a:r>
          </a:p>
          <a:p>
            <a:pPr marL="0" indent="0">
              <a:buNone/>
            </a:pPr>
            <a:r>
              <a:rPr lang="en-US" b="1" dirty="0"/>
              <a:t>Points to be noted</a:t>
            </a:r>
          </a:p>
          <a:p>
            <a:r>
              <a:rPr lang="en-US" dirty="0"/>
              <a:t>Each  growth  strategy  has  it  own  negative  and  positive  aspects.  Therefore, entrepreneurs need to plan and select  the most  appropriate one for their enterprise. This need not be an impulsive decision or a decision based on the “demonstration effect” i.e. imitating other enterprises.   </a:t>
            </a:r>
          </a:p>
          <a:p>
            <a:r>
              <a:rPr lang="en-US" dirty="0"/>
              <a:t>It is also need to be seen whether the business environment supports the ambition of the entrepreneur. For example for acquisition, there needs to be a firm available at the purchasable price.</a:t>
            </a:r>
          </a:p>
        </p:txBody>
      </p:sp>
    </p:spTree>
    <p:extLst>
      <p:ext uri="{BB962C8B-B14F-4D97-AF65-F5344CB8AC3E}">
        <p14:creationId xmlns:p14="http://schemas.microsoft.com/office/powerpoint/2010/main" val="22699313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2400" dirty="0"/>
              <a:t>Market forecast is a very important factor in planning out the growth strategy. In a shrinking market, growth strategy could be a defeating exercise. Hence, in planning out growth strategy entrepreneurs  should seek to meet  some advantages  or profit margins.</a:t>
            </a:r>
          </a:p>
          <a:p>
            <a:r>
              <a:rPr lang="en-US" sz="2400" dirty="0"/>
              <a:t> Last but not the least, growth should be integrated to the original line of business. A growth that is unplanned and tangential to original line of business is like tumor that is not good for the health of the enterprise</a:t>
            </a:r>
          </a:p>
          <a:p>
            <a:endParaRPr lang="en-US" dirty="0"/>
          </a:p>
        </p:txBody>
      </p:sp>
    </p:spTree>
    <p:extLst>
      <p:ext uri="{BB962C8B-B14F-4D97-AF65-F5344CB8AC3E}">
        <p14:creationId xmlns:p14="http://schemas.microsoft.com/office/powerpoint/2010/main" val="34091633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C00000"/>
                </a:solidFill>
              </a:rPr>
              <a:t>Franchising</a:t>
            </a:r>
          </a:p>
        </p:txBody>
      </p:sp>
      <p:sp>
        <p:nvSpPr>
          <p:cNvPr id="3" name="Content Placeholder 2"/>
          <p:cNvSpPr>
            <a:spLocks noGrp="1"/>
          </p:cNvSpPr>
          <p:nvPr>
            <p:ph sz="quarter" idx="1"/>
          </p:nvPr>
        </p:nvSpPr>
        <p:spPr/>
        <p:txBody>
          <a:bodyPr/>
          <a:lstStyle/>
          <a:p>
            <a:pPr marL="0" indent="0">
              <a:buNone/>
            </a:pPr>
            <a:r>
              <a:rPr lang="en-US" dirty="0"/>
              <a:t>Franchising is simply a method for expanding a business and distributing goods and services through a licensing relationship.  In franchising, franchisors (a person or company that grants the license to a third party for the conducting of a business under their marks) not only specify the products and services that will be offered by the franchisees (a person or company who is granted the license to do business under the trademark and trade name by the franchisor), but also provide them with an operating system, brand and support.</a:t>
            </a:r>
          </a:p>
        </p:txBody>
      </p:sp>
    </p:spTree>
    <p:extLst>
      <p:ext uri="{BB962C8B-B14F-4D97-AF65-F5344CB8AC3E}">
        <p14:creationId xmlns:p14="http://schemas.microsoft.com/office/powerpoint/2010/main" val="13335360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54842"/>
            <a:ext cx="7772400" cy="5664958"/>
          </a:xfrm>
        </p:spPr>
        <p:txBody>
          <a:bodyPr>
            <a:normAutofit/>
          </a:bodyPr>
          <a:lstStyle/>
          <a:p>
            <a:r>
              <a:rPr lang="en-US" sz="2400" b="1" dirty="0"/>
              <a:t>Business Format Franchising</a:t>
            </a:r>
          </a:p>
          <a:p>
            <a:pPr marL="0" indent="0">
              <a:buNone/>
            </a:pPr>
            <a:r>
              <a:rPr lang="en-US" sz="2400" dirty="0"/>
              <a:t>In a business format franchise relationship the franchisor provides to the franchisee not just its trade name, products and services, but an entire system for operating the business.  The franchisee generally receives site selection and development support, operating manuals, training, brand standards, quality control, a marketing strategy and business advisory support from the franchisor</a:t>
            </a:r>
          </a:p>
          <a:p>
            <a:r>
              <a:rPr lang="en-US" sz="2400" b="1" dirty="0"/>
              <a:t>Traditional or Product Distribution</a:t>
            </a:r>
          </a:p>
          <a:p>
            <a:pPr marL="0" indent="0">
              <a:buNone/>
            </a:pPr>
            <a:r>
              <a:rPr lang="en-US" sz="2400" dirty="0"/>
              <a:t>In a traditional franchise, the focus is not on the system of doing business, but mainly on the products manufactured or supplied by the franchisor to the franchisee.  In most, but not in all situations, the manufactured products generally need pre- and post-sale service as found in the automobile industry.</a:t>
            </a:r>
          </a:p>
        </p:txBody>
      </p:sp>
    </p:spTree>
    <p:extLst>
      <p:ext uri="{BB962C8B-B14F-4D97-AF65-F5344CB8AC3E}">
        <p14:creationId xmlns:p14="http://schemas.microsoft.com/office/powerpoint/2010/main" val="3887564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28650" y="409433"/>
            <a:ext cx="7886700" cy="5767530"/>
          </a:xfrm>
        </p:spPr>
        <p:txBody>
          <a:bodyPr>
            <a:normAutofit fontScale="92500" lnSpcReduction="20000"/>
          </a:bodyPr>
          <a:lstStyle/>
          <a:p>
            <a:pPr marL="0" indent="0">
              <a:buNone/>
            </a:pPr>
            <a:r>
              <a:rPr lang="en-US" b="1" dirty="0"/>
              <a:t>3. Office Space</a:t>
            </a:r>
          </a:p>
          <a:p>
            <a:r>
              <a:rPr lang="en-US" dirty="0"/>
              <a:t>Regardless of whether a property is leased or purchased, renovations may still be needed. </a:t>
            </a:r>
          </a:p>
          <a:p>
            <a:r>
              <a:rPr lang="en-US" dirty="0"/>
              <a:t>You might need to build walls, add doors, build windows, add cubicles, do paint jobs and so forth. In addition, you need to furnish the office space with at least desks, chairs, cabinets, shelves and so on.</a:t>
            </a:r>
          </a:p>
          <a:p>
            <a:r>
              <a:rPr lang="en-US" dirty="0"/>
              <a:t>Obviously, all these do not come free. Estimates for renovation, </a:t>
            </a:r>
            <a:r>
              <a:rPr lang="en-US" dirty="0" err="1"/>
              <a:t>furnitures</a:t>
            </a:r>
            <a:r>
              <a:rPr lang="en-US" dirty="0"/>
              <a:t> and fixtures can be obtained from the respective contractors and retailers to help determine the associated costs. </a:t>
            </a:r>
          </a:p>
          <a:p>
            <a:pPr>
              <a:buNone/>
            </a:pPr>
            <a:r>
              <a:rPr lang="en-US" b="1" dirty="0"/>
              <a:t>4. Inventory </a:t>
            </a:r>
          </a:p>
          <a:p>
            <a:r>
              <a:rPr lang="en-US" dirty="0"/>
              <a:t>Inventories can consist of raw materials required for production or finished products that you will buy and resell to customers. </a:t>
            </a:r>
          </a:p>
          <a:p>
            <a:r>
              <a:rPr lang="en-US" dirty="0"/>
              <a:t>Having inventory in hand is needed to assist businesses to keep up with orders. </a:t>
            </a:r>
          </a:p>
          <a:p>
            <a:r>
              <a:rPr lang="en-US" dirty="0"/>
              <a:t>Estimates of this cost can be obtained from the suppliers of these items. </a:t>
            </a:r>
          </a:p>
          <a:p>
            <a:pPr marL="0" indent="0">
              <a:buNone/>
            </a:pPr>
            <a:endParaRPr lang="en-US" dirty="0"/>
          </a:p>
        </p:txBody>
      </p:sp>
    </p:spTree>
    <p:extLst>
      <p:ext uri="{BB962C8B-B14F-4D97-AF65-F5344CB8AC3E}">
        <p14:creationId xmlns:p14="http://schemas.microsoft.com/office/powerpoint/2010/main" val="26929850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2263" y="313899"/>
            <a:ext cx="8366077" cy="6223379"/>
          </a:xfrm>
        </p:spPr>
        <p:txBody>
          <a:bodyPr>
            <a:normAutofit/>
          </a:bodyPr>
          <a:lstStyle/>
          <a:p>
            <a:pPr marL="0" indent="0">
              <a:buNone/>
            </a:pPr>
            <a:r>
              <a:rPr lang="en-US" sz="2400" b="1" dirty="0"/>
              <a:t>Advantages and Disadvantages of Franchising</a:t>
            </a:r>
          </a:p>
          <a:p>
            <a:pPr marL="0" indent="0">
              <a:buNone/>
            </a:pPr>
            <a:r>
              <a:rPr lang="en-US" sz="2400" b="1" dirty="0"/>
              <a:t>Advantages to Franchisors</a:t>
            </a:r>
          </a:p>
          <a:p>
            <a:r>
              <a:rPr lang="en-US" sz="2400" dirty="0"/>
              <a:t>Firstly, franchising is a great way to expand a business without incurring additional costs on expansion. This is because all expenses of selling are borne by the franchise.</a:t>
            </a:r>
          </a:p>
          <a:p>
            <a:r>
              <a:rPr lang="en-US" sz="2400" dirty="0"/>
              <a:t>This further also helps in building a brand name, increasing goodwill and reaching more customers.</a:t>
            </a:r>
          </a:p>
          <a:p>
            <a:pPr marL="0" indent="0">
              <a:buNone/>
            </a:pPr>
            <a:r>
              <a:rPr lang="en-US" sz="2400" b="1" dirty="0"/>
              <a:t>Disadvantages for Franchisors</a:t>
            </a:r>
          </a:p>
          <a:p>
            <a:r>
              <a:rPr lang="en-US" sz="2400" dirty="0"/>
              <a:t>The most basic disadvantage is that the franchise does not possess direct control over the sale of its products. As a result, its own goodwill can suffer if the franchisor does not maintain quality standards.</a:t>
            </a:r>
          </a:p>
          <a:p>
            <a:r>
              <a:rPr lang="en-US" sz="2400" dirty="0"/>
              <a:t>Furthermore, the franchisee may even leak the franchisor’s secrets to rivals. Franchising also involves ongoing costs of providing maintenance, assistance, and training on the franchisor.</a:t>
            </a:r>
          </a:p>
          <a:p>
            <a:pPr marL="0" indent="0">
              <a:buNone/>
            </a:pPr>
            <a:endParaRPr lang="en-US" dirty="0"/>
          </a:p>
        </p:txBody>
      </p:sp>
    </p:spTree>
    <p:extLst>
      <p:ext uri="{BB962C8B-B14F-4D97-AF65-F5344CB8AC3E}">
        <p14:creationId xmlns:p14="http://schemas.microsoft.com/office/powerpoint/2010/main" val="18811357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41445"/>
            <a:ext cx="7772400" cy="5378355"/>
          </a:xfrm>
        </p:spPr>
        <p:txBody>
          <a:bodyPr/>
          <a:lstStyle/>
          <a:p>
            <a:pPr marL="0" indent="0">
              <a:buNone/>
            </a:pPr>
            <a:r>
              <a:rPr lang="en-US" b="1" dirty="0"/>
              <a:t>Advantages to Franchisees</a:t>
            </a:r>
          </a:p>
          <a:p>
            <a:r>
              <a:rPr lang="en-US" dirty="0"/>
              <a:t>A franchise can use franchising to start a business on a pre-established brand name of the franchisor. As a result, the franchise can predict his success and reduce risks of failure.</a:t>
            </a:r>
          </a:p>
          <a:p>
            <a:r>
              <a:rPr lang="en-US" dirty="0"/>
              <a:t>Furthermore, the franchise also does not need to spend money on training and assistance because the franchisor provides this.</a:t>
            </a:r>
          </a:p>
          <a:p>
            <a:r>
              <a:rPr lang="en-US" dirty="0"/>
              <a:t>Another advantage is that sometimes a franchisee may get exclusive rights to sell the franchisor’s products within an area.</a:t>
            </a:r>
          </a:p>
          <a:p>
            <a:r>
              <a:rPr lang="en-US" dirty="0"/>
              <a:t>Franchisees will get to know business techniques and trade secrets of brands.</a:t>
            </a:r>
          </a:p>
          <a:p>
            <a:endParaRPr lang="en-US" dirty="0"/>
          </a:p>
        </p:txBody>
      </p:sp>
    </p:spTree>
    <p:extLst>
      <p:ext uri="{BB962C8B-B14F-4D97-AF65-F5344CB8AC3E}">
        <p14:creationId xmlns:p14="http://schemas.microsoft.com/office/powerpoint/2010/main" val="1052662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b="1" dirty="0"/>
              <a:t>Disadvantages for Franchisees</a:t>
            </a:r>
          </a:p>
          <a:p>
            <a:r>
              <a:rPr lang="en-US" dirty="0"/>
              <a:t>First of all, no franchise has complete control over his business. He always has to adhere to policies and conditions of the franchisor.</a:t>
            </a:r>
          </a:p>
          <a:p>
            <a:r>
              <a:rPr lang="en-US" dirty="0"/>
              <a:t>Another disadvantage is that he always has to pay some royalty to the franchisor on a routine basis. In some cases, he may even have to share his profits with the franchisor.</a:t>
            </a:r>
          </a:p>
          <a:p>
            <a:endParaRPr lang="en-US" dirty="0"/>
          </a:p>
        </p:txBody>
      </p:sp>
    </p:spTree>
    <p:extLst>
      <p:ext uri="{BB962C8B-B14F-4D97-AF65-F5344CB8AC3E}">
        <p14:creationId xmlns:p14="http://schemas.microsoft.com/office/powerpoint/2010/main" val="2240378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28650" y="573206"/>
            <a:ext cx="7886700" cy="5603757"/>
          </a:xfrm>
        </p:spPr>
        <p:txBody>
          <a:bodyPr>
            <a:normAutofit fontScale="92500" lnSpcReduction="10000"/>
          </a:bodyPr>
          <a:lstStyle/>
          <a:p>
            <a:pPr marL="0" indent="0">
              <a:buNone/>
            </a:pPr>
            <a:r>
              <a:rPr lang="en-US" b="1" dirty="0"/>
              <a:t>5. Licenses </a:t>
            </a:r>
          </a:p>
          <a:p>
            <a:r>
              <a:rPr lang="en-US" dirty="0"/>
              <a:t>Starting a new establishment involves name registration, applying for business license, health permit and so forth. </a:t>
            </a:r>
          </a:p>
          <a:p>
            <a:r>
              <a:rPr lang="en-US" dirty="0"/>
              <a:t>In India, new business registrations will cost from 6999 to 36000 depends on its capital investment.</a:t>
            </a:r>
          </a:p>
          <a:p>
            <a:r>
              <a:rPr lang="en-US" dirty="0"/>
              <a:t>On the other hand, fees and permits varies according to the type of business.</a:t>
            </a:r>
          </a:p>
          <a:p>
            <a:pPr marL="0" indent="0">
              <a:buNone/>
            </a:pPr>
            <a:r>
              <a:rPr lang="en-US" b="1" dirty="0"/>
              <a:t>6</a:t>
            </a:r>
            <a:r>
              <a:rPr lang="en-US" dirty="0"/>
              <a:t>. </a:t>
            </a:r>
            <a:r>
              <a:rPr lang="en-US" b="1" dirty="0"/>
              <a:t>Professional Fees </a:t>
            </a:r>
          </a:p>
          <a:p>
            <a:r>
              <a:rPr lang="en-US" dirty="0"/>
              <a:t>When starting off a new business, most entrepreneurs would seek the services or advice of professionals. For example, legal help will be roped in for advice on legal aspects of setting up a business.</a:t>
            </a:r>
          </a:p>
          <a:p>
            <a:r>
              <a:rPr lang="en-US" dirty="0"/>
              <a:t>Consultants are hired to facilitate the setting up of their business operations or to conduct market research to determine the viability of their business idea.  </a:t>
            </a:r>
          </a:p>
          <a:p>
            <a:r>
              <a:rPr lang="en-US" dirty="0"/>
              <a:t>These expenses must also be taken into consideration. </a:t>
            </a:r>
          </a:p>
        </p:txBody>
      </p:sp>
    </p:spTree>
    <p:extLst>
      <p:ext uri="{BB962C8B-B14F-4D97-AF65-F5344CB8AC3E}">
        <p14:creationId xmlns:p14="http://schemas.microsoft.com/office/powerpoint/2010/main" val="3565905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28650" y="552091"/>
            <a:ext cx="7886700" cy="5624872"/>
          </a:xfrm>
        </p:spPr>
        <p:txBody>
          <a:bodyPr>
            <a:normAutofit fontScale="92500" lnSpcReduction="10000"/>
          </a:bodyPr>
          <a:lstStyle/>
          <a:p>
            <a:pPr>
              <a:buNone/>
            </a:pPr>
            <a:r>
              <a:rPr lang="en-US" b="1" dirty="0"/>
              <a:t>7. Advertising Expenses </a:t>
            </a:r>
          </a:p>
          <a:p>
            <a:r>
              <a:rPr lang="en-US" dirty="0"/>
              <a:t>People must be informed about a new start-up. This can be achieved through proper advertising </a:t>
            </a:r>
            <a:r>
              <a:rPr lang="en-US" dirty="0" err="1"/>
              <a:t>programme</a:t>
            </a:r>
            <a:r>
              <a:rPr lang="en-US" dirty="0"/>
              <a:t>. </a:t>
            </a:r>
          </a:p>
          <a:p>
            <a:r>
              <a:rPr lang="en-US" dirty="0"/>
              <a:t>Realistic cost estimates must be made based on the advertising </a:t>
            </a:r>
            <a:r>
              <a:rPr lang="en-US" dirty="0" err="1"/>
              <a:t>programme</a:t>
            </a:r>
            <a:r>
              <a:rPr lang="en-US" dirty="0"/>
              <a:t>, the frequency, the screening timing, and the media used. </a:t>
            </a:r>
          </a:p>
          <a:p>
            <a:pPr>
              <a:buNone/>
            </a:pPr>
            <a:r>
              <a:rPr lang="en-US" b="1" dirty="0"/>
              <a:t> 8. Working Capital </a:t>
            </a:r>
          </a:p>
          <a:p>
            <a:r>
              <a:rPr lang="en-US" dirty="0"/>
              <a:t>It usually takes some time before a business venture can establish a reasonably good customer base. </a:t>
            </a:r>
          </a:p>
          <a:p>
            <a:r>
              <a:rPr lang="en-US" dirty="0"/>
              <a:t>During this time, the income flow is not sufficient to cover the operational cost such as paying wages. </a:t>
            </a:r>
          </a:p>
          <a:p>
            <a:r>
              <a:rPr lang="en-US" dirty="0"/>
              <a:t>Therefore, working capital is needed to serve as a cash reserve to pay for operational expenses until the income flow improves and is able to cover business expenses. The working capital amount should be able to cover at least 3 to 6 months of expenses. </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US" b="1" dirty="0"/>
              <a:t>9. Unanticipated Expenses </a:t>
            </a:r>
          </a:p>
          <a:p>
            <a:r>
              <a:rPr lang="en-US" dirty="0"/>
              <a:t>It is not possible to predict the future accurately. </a:t>
            </a:r>
          </a:p>
          <a:p>
            <a:r>
              <a:rPr lang="en-US" dirty="0"/>
              <a:t>Therefore, new start ups need to have a cash reservoir for unanticipated expenses that may arise during business operations. </a:t>
            </a:r>
          </a:p>
          <a:p>
            <a:r>
              <a:rPr lang="en-US" dirty="0"/>
              <a:t>Experts suggest that it would be good to have an allocation of approximately 10 to 30 percent of total cost for unplanned expenses.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Override1.xml><?xml version="1.0" encoding="utf-8"?>
<a:themeOverride xmlns:a="http://schemas.openxmlformats.org/drawingml/2006/main">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2.xml><?xml version="1.0" encoding="utf-8"?>
<a:themeOverride xmlns:a="http://schemas.openxmlformats.org/drawingml/2006/main">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C74C4DD221EDA438376FFDC031DE0A1" ma:contentTypeVersion="2" ma:contentTypeDescription="Create a new document." ma:contentTypeScope="" ma:versionID="6e025ece5c41e278d3e84cd5278901ba">
  <xsd:schema xmlns:xsd="http://www.w3.org/2001/XMLSchema" xmlns:xs="http://www.w3.org/2001/XMLSchema" xmlns:p="http://schemas.microsoft.com/office/2006/metadata/properties" xmlns:ns2="35996ddf-dce6-4d06-abca-840a056d5d71" targetNamespace="http://schemas.microsoft.com/office/2006/metadata/properties" ma:root="true" ma:fieldsID="df98d83ca5c6b62e54bfdbc063c1b613" ns2:_="">
    <xsd:import namespace="35996ddf-dce6-4d06-abca-840a056d5d7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996ddf-dce6-4d06-abca-840a056d5d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F174C9-6FF9-4D1F-8EAD-C0697FD2B0C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328317E-ABA0-4A01-B06A-B90F1513270C}"/>
</file>

<file path=customXml/itemProps3.xml><?xml version="1.0" encoding="utf-8"?>
<ds:datastoreItem xmlns:ds="http://schemas.openxmlformats.org/officeDocument/2006/customXml" ds:itemID="{89031503-4ADA-4DD7-80CC-82F0B56280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2766</TotalTime>
  <Words>5117</Words>
  <Application>Microsoft Office PowerPoint</Application>
  <PresentationFormat>On-screen Show (4:3)</PresentationFormat>
  <Paragraphs>333</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Equity</vt:lpstr>
      <vt:lpstr>Unit 3</vt:lpstr>
      <vt:lpstr>Financing and Managing the new venture</vt:lpstr>
      <vt:lpstr>Financing and Managing the new venture</vt:lpstr>
      <vt:lpstr>PowerPoint Presentation</vt:lpstr>
      <vt:lpstr>PowerPoint Presentation</vt:lpstr>
      <vt:lpstr>PowerPoint Presentation</vt:lpstr>
      <vt:lpstr>PowerPoint Presentation</vt:lpstr>
      <vt:lpstr>PowerPoint Presentation</vt:lpstr>
      <vt:lpstr>PowerPoint Presentation</vt:lpstr>
      <vt:lpstr>Sources of capital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Angel Investors </vt:lpstr>
      <vt:lpstr>PowerPoint Presentation</vt:lpstr>
      <vt:lpstr>PowerPoint Presentation</vt:lpstr>
      <vt:lpstr>PowerPoint Presentation</vt:lpstr>
      <vt:lpstr>PowerPoint Presentation</vt:lpstr>
      <vt:lpstr>PowerPoint Presentation</vt:lpstr>
      <vt:lpstr>PowerPoint Presentation</vt:lpstr>
      <vt:lpstr>Record keeping</vt:lpstr>
      <vt:lpstr>PowerPoint Presentation</vt:lpstr>
      <vt:lpstr>Recruitment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Financial controls. Marketing and sales controls</vt:lpstr>
      <vt:lpstr>PowerPoint Presentation</vt:lpstr>
      <vt:lpstr>PowerPoint Presentation</vt:lpstr>
      <vt:lpstr>PowerPoint Presentation</vt:lpstr>
      <vt:lpstr>Ecommerce</vt:lpstr>
      <vt:lpstr>PowerPoint Presentation</vt:lpstr>
      <vt:lpstr>PowerPoint Presentation</vt:lpstr>
      <vt:lpstr>PowerPoint Presentation</vt:lpstr>
      <vt:lpstr>Internet Advertising</vt:lpstr>
      <vt:lpstr>PowerPoint Presentation</vt:lpstr>
      <vt:lpstr>PowerPoint Presentation</vt:lpstr>
      <vt:lpstr>PowerPoint Presentation</vt:lpstr>
      <vt:lpstr>Features and evaluation of joint ventures</vt:lpstr>
      <vt:lpstr>PowerPoint Presentation</vt:lpstr>
      <vt:lpstr>PowerPoint Presentation</vt:lpstr>
      <vt:lpstr>PowerPoint Presentation</vt:lpstr>
      <vt:lpstr>New Venture Expansion – Strategies and Issues</vt:lpstr>
      <vt:lpstr>PowerPoint Presentation</vt:lpstr>
      <vt:lpstr>PowerPoint Presentation</vt:lpstr>
      <vt:lpstr>PowerPoint Presentation</vt:lpstr>
      <vt:lpstr>PowerPoint Presentation</vt:lpstr>
      <vt:lpstr>Franchising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Windows User</cp:lastModifiedBy>
  <cp:revision>60</cp:revision>
  <dcterms:created xsi:type="dcterms:W3CDTF">2019-02-11T03:54:52Z</dcterms:created>
  <dcterms:modified xsi:type="dcterms:W3CDTF">2020-05-24T06:21:49Z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0x010100FC74C4DD221EDA438376FFDC031DE0A1</vt:lpwstr>
  </property>
</Properties>
</file>