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hyperlink" Target="https://drive.google.com/file/d/1J5l7NuBkr-xgvR_keYVF2xbqt4j3ldK5/view?usp=sharing"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248400" y="17529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itle 12"/>
          <p:cNvSpPr>
            <a:spLocks noGrp="1"/>
          </p:cNvSpPr>
          <p:nvPr>
            <p:ph type="ctrTitle"/>
          </p:nvPr>
        </p:nvSpPr>
        <p:spPr>
          <a:xfrm>
            <a:off x="2514812" y="2819219"/>
            <a:ext cx="7766936" cy="1107440"/>
          </a:xfrm>
        </p:spPr>
        <p:txBody>
          <a:bodyPr/>
          <a:p>
            <a:r>
              <a:rPr lang="en-US" sz="3600" b="1" dirty="0" smtClean="0">
                <a:solidFill>
                  <a:schemeClr val="tx1"/>
                </a:solidFill>
              </a:rPr>
              <a:t>Heart Disease Prediction Using-Machine Learning</a:t>
            </a:r>
            <a:endParaRPr lang="en-US" sz="3600" b="1" dirty="0" smtClean="0">
              <a:solidFill>
                <a:schemeClr val="tx1"/>
              </a:solidFill>
            </a:endParaRPr>
          </a:p>
        </p:txBody>
      </p:sp>
      <p:sp>
        <p:nvSpPr>
          <p:cNvPr id="15" name="Subtitle 14"/>
          <p:cNvSpPr>
            <a:spLocks noGrp="1"/>
          </p:cNvSpPr>
          <p:nvPr>
            <p:ph type="subTitle" idx="1"/>
          </p:nvPr>
        </p:nvSpPr>
        <p:spPr>
          <a:xfrm>
            <a:off x="1676611" y="4114968"/>
            <a:ext cx="7766937" cy="1508138"/>
          </a:xfrm>
        </p:spPr>
        <p:txBody>
          <a:bodyPr>
            <a:noAutofit/>
          </a:bodyPr>
          <a:p>
            <a:pPr algn="r"/>
            <a:r>
              <a:rPr lang="en-US" sz="2400" dirty="0">
                <a:solidFill>
                  <a:schemeClr val="tx1"/>
                </a:solidFill>
              </a:rPr>
              <a:t>Samyukthan.A</a:t>
            </a:r>
            <a:br>
              <a:rPr lang="en-US" sz="2400" dirty="0">
                <a:solidFill>
                  <a:schemeClr val="tx1"/>
                </a:solidFill>
              </a:rPr>
            </a:br>
            <a:r>
              <a:rPr lang="en-US" sz="2400" dirty="0">
                <a:solidFill>
                  <a:schemeClr val="tx1"/>
                </a:solidFill>
              </a:rPr>
              <a:t>2021506083</a:t>
            </a:r>
            <a:br>
              <a:rPr lang="en-US" sz="2400" dirty="0">
                <a:solidFill>
                  <a:schemeClr val="tx1"/>
                </a:solidFill>
              </a:rPr>
            </a:br>
            <a:r>
              <a:rPr lang="en-US" sz="2400" dirty="0">
                <a:solidFill>
                  <a:schemeClr val="tx1"/>
                </a:solidFill>
              </a:rPr>
              <a:t>Madras Institute of Technology</a:t>
            </a:r>
            <a:r>
              <a:rPr lang="en-US" sz="2400" dirty="0" smtClean="0">
                <a:solidFill>
                  <a:schemeClr val="tx1"/>
                </a:solidFill>
              </a:rPr>
              <a:t>, AU</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8110"/>
            <a:ext cx="76200" cy="177165"/>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762000" y="6173470"/>
            <a:ext cx="1440180" cy="323850"/>
          </a:xfrm>
          <a:prstGeom prst="rect">
            <a:avLst/>
          </a:prstGeom>
        </p:spPr>
        <p:txBody>
          <a:bodyPr vert="horz" wrap="square" lIns="0" tIns="16510" rIns="0" bIns="0" rtlCol="0">
            <a:spAutoFit/>
          </a:bodyPr>
          <a:lstStyle/>
          <a:p>
            <a:pPr marL="12700">
              <a:lnSpc>
                <a:spcPct val="100000"/>
              </a:lnSpc>
              <a:spcBef>
                <a:spcPts val="130"/>
              </a:spcBef>
            </a:pPr>
            <a:r>
              <a:rPr lang="en-IN" altLang="en-US" sz="2000" u="none" dirty="0">
                <a:solidFill>
                  <a:schemeClr val="tx1"/>
                </a:solidFill>
                <a:uFill>
                  <a:solidFill>
                    <a:srgbClr val="006FC0"/>
                  </a:solidFill>
                </a:uFill>
                <a:latin typeface="Trebuchet MS" panose="020B0603020202020204"/>
                <a:cs typeface="Trebuchet MS" panose="020B0603020202020204"/>
                <a:hlinkClick r:id="rId2" tooltip="" action="ppaction://hlinkfile"/>
              </a:rPr>
              <a:t>Demo Link</a:t>
            </a:r>
            <a:endParaRPr lang="en-IN" altLang="en-US" sz="2000" u="none" dirty="0">
              <a:solidFill>
                <a:schemeClr val="tx1"/>
              </a:solidFill>
              <a:uFill>
                <a:solidFill>
                  <a:srgbClr val="006FC0"/>
                </a:solidFill>
              </a:uFill>
              <a:latin typeface="Trebuchet MS" panose="020B0603020202020204"/>
              <a:cs typeface="Trebuchet MS" panose="020B0603020202020204"/>
            </a:endParaRPr>
          </a:p>
        </p:txBody>
      </p:sp>
      <p:sp>
        <p:nvSpPr>
          <p:cNvPr id="4" name="Text Box 3"/>
          <p:cNvSpPr txBox="1"/>
          <p:nvPr/>
        </p:nvSpPr>
        <p:spPr>
          <a:xfrm>
            <a:off x="2286000" y="1247775"/>
            <a:ext cx="7703820" cy="2030095"/>
          </a:xfrm>
          <a:prstGeom prst="rect">
            <a:avLst/>
          </a:prstGeom>
          <a:noFill/>
        </p:spPr>
        <p:txBody>
          <a:bodyPr wrap="square" rtlCol="0">
            <a:spAutoFit/>
          </a:bodyPr>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Through our project, we successfully developed a predictive model for heart disease detection utilizing a variety of machine learning algorithms. By meticulously preprocessing the dataset and training diverse models including Logistic Regression, Naive Bayes, Support Vector Machine, K-Nearest Neighbours, Decision Tree, Random Forest, XGBoost, and Artificial Neural Network, we achieved comprehensive coverage of predictive techniques</a:t>
            </a:r>
            <a:endParaRPr lang="en-US" sz="1800" b="1">
              <a:latin typeface="Times New Roman" panose="02020603050405020304" charset="0"/>
              <a:cs typeface="Times New Roman" panose="02020603050405020304" charset="0"/>
            </a:endParaRPr>
          </a:p>
        </p:txBody>
      </p:sp>
      <p:pic>
        <p:nvPicPr>
          <p:cNvPr id="11" name="Content Placeholder 10"/>
          <p:cNvPicPr>
            <a:picLocks noChangeAspect="1"/>
          </p:cNvPicPr>
          <p:nvPr>
            <p:ph sz="half" idx="2"/>
          </p:nvPr>
        </p:nvPicPr>
        <p:blipFill>
          <a:blip r:embed="rId3"/>
          <a:stretch>
            <a:fillRect/>
          </a:stretch>
        </p:blipFill>
        <p:spPr>
          <a:xfrm>
            <a:off x="152400" y="3277870"/>
            <a:ext cx="6348730" cy="2896235"/>
          </a:xfrm>
          <a:prstGeom prst="rect">
            <a:avLst/>
          </a:prstGeom>
        </p:spPr>
      </p:pic>
      <p:pic>
        <p:nvPicPr>
          <p:cNvPr id="13" name="Picture 12"/>
          <p:cNvPicPr>
            <a:picLocks noChangeAspect="1"/>
          </p:cNvPicPr>
          <p:nvPr/>
        </p:nvPicPr>
        <p:blipFill>
          <a:blip r:embed="rId4"/>
          <a:stretch>
            <a:fillRect/>
          </a:stretch>
        </p:blipFill>
        <p:spPr>
          <a:xfrm>
            <a:off x="6705600" y="3277870"/>
            <a:ext cx="5448935" cy="2896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smtClean="0">
                <a:latin typeface="Times New Roman" panose="02020603050405020304" charset="0"/>
                <a:cs typeface="Times New Roman" panose="02020603050405020304" charset="0"/>
                <a:sym typeface="+mn-ea"/>
              </a:rPr>
              <a:t>PROJECT TITLE</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990600" y="1828800"/>
            <a:ext cx="8467090" cy="4892675"/>
          </a:xfrm>
          <a:prstGeom prst="rect">
            <a:avLst/>
          </a:prstGeom>
          <a:noFill/>
        </p:spPr>
        <p:txBody>
          <a:bodyPr wrap="square" rtlCol="0">
            <a:spAutoFit/>
          </a:bodyPr>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The project involved analysis of the heart disease patient dataset with proper data processing. Then, different models were trained and and predictions are made with different algorithms KNN, Decision Tree, Random Forest,SVM,Logistic Regression etc</a:t>
            </a:r>
            <a:r>
              <a:rPr lang="en-US" altLang="" sz="2400" b="1" dirty="0">
                <a:latin typeface="Times New Roman" panose="02020603050405020304" charset="0"/>
                <a:cs typeface="Times New Roman" panose="02020603050405020304" charset="0"/>
                <a:sym typeface="+mn-ea"/>
              </a:rPr>
              <a:t>.</a:t>
            </a:r>
            <a:r>
              <a:rPr sz="2400" b="1" dirty="0">
                <a:latin typeface="Times New Roman" panose="02020603050405020304" charset="0"/>
                <a:cs typeface="Times New Roman" panose="02020603050405020304" charset="0"/>
                <a:sym typeface="+mn-ea"/>
              </a:rPr>
              <a:t> </a:t>
            </a:r>
            <a:r>
              <a:rPr lang="en-US" altLang="" sz="2400" b="1" dirty="0">
                <a:latin typeface="Times New Roman" panose="02020603050405020304" charset="0"/>
                <a:cs typeface="Times New Roman" panose="02020603050405020304" charset="0"/>
                <a:sym typeface="+mn-ea"/>
              </a:rPr>
              <a:t>D</a:t>
            </a:r>
            <a:r>
              <a:rPr sz="2400" b="1" dirty="0">
                <a:latin typeface="Times New Roman" panose="02020603050405020304" charset="0"/>
                <a:cs typeface="Times New Roman" panose="02020603050405020304" charset="0"/>
                <a:sym typeface="+mn-ea"/>
              </a:rPr>
              <a:t>ataset I've used for my Kaggle kernel 'Binary Classification with Sklearn and Keras'</a:t>
            </a:r>
            <a:endParaRPr sz="2400" b="1" dirty="0">
              <a:latin typeface="Times New Roman" panose="02020603050405020304" charset="0"/>
              <a:cs typeface="Times New Roman" panose="02020603050405020304" charset="0"/>
              <a:sym typeface="+mn-ea"/>
            </a:endParaRPr>
          </a:p>
        </p:txBody>
      </p:sp>
      <p:sp>
        <p:nvSpPr>
          <p:cNvPr id="15" name="Text Box 14"/>
          <p:cNvSpPr txBox="1"/>
          <p:nvPr/>
        </p:nvSpPr>
        <p:spPr>
          <a:xfrm>
            <a:off x="914400" y="1363980"/>
            <a:ext cx="7552690" cy="368300"/>
          </a:xfrm>
          <a:prstGeom prst="rect">
            <a:avLst/>
          </a:prstGeom>
          <a:noFill/>
        </p:spPr>
        <p:txBody>
          <a:bodyPr wrap="square" rtlCol="0">
            <a:spAutoFit/>
          </a:bodyPr>
          <a:p>
            <a:r>
              <a:rPr lang="en-US" b="1" dirty="0" smtClean="0">
                <a:solidFill>
                  <a:schemeClr val="tx1"/>
                </a:solidFill>
                <a:sym typeface="+mn-ea"/>
              </a:rPr>
              <a:t>Heart Disease Prediction using Machine Learning</a:t>
            </a:r>
            <a:endParaRPr lang="en-US" b="1" dirty="0" smtClean="0">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endParaRPr sz="2400" b="1" spc="-75" dirty="0">
              <a:latin typeface="Times New Roman" panose="02020603050405020304" charset="0"/>
              <a:cs typeface="Times New Roman" panose="02020603050405020304" charset="0"/>
              <a:sym typeface="+mn-ea"/>
            </a:endParaRPr>
          </a:p>
          <a:p>
            <a:pPr marL="285750" indent="-285750">
              <a:lnSpc>
                <a:spcPct val="100000"/>
              </a:lnSpc>
              <a:spcBef>
                <a:spcPts val="130"/>
              </a:spcBef>
              <a:buFont typeface="Arial" panose="020B0604020202020204" pitchFamily="34" charset="0"/>
              <a:buChar char="•"/>
              <a:tabLst>
                <a:tab pos="2727960" algn="l"/>
              </a:tabLst>
            </a:pPr>
            <a:endParaRPr lang="en-US" sz="2400" b="1">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p>
          <a:p>
            <a:pPr>
              <a:lnSpc>
                <a:spcPct val="100000"/>
              </a:lnSpc>
              <a:spcBef>
                <a:spcPts val="130"/>
              </a:spcBef>
              <a:tabLst>
                <a:tab pos="2727960" algn="l"/>
              </a:tabLs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524000" y="1752600"/>
            <a:ext cx="7923530" cy="274637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Heart disease is a leading cause of mortality worldwide, and early detection plays a crucial role in its management and prevention. The goal of this project is to develop a machine learning model that can accurately predict the likelihood of an individual having heart disease based on various medical and demographic factors.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The objective is to build a robust predictive model that can assist healthcare professionals in identifying individuals at high risk of heart disease, enabling timely intervention and personalized treatment strategies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623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52400" y="1676400"/>
            <a:ext cx="9798050" cy="4150360"/>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Dataset Analysis and Processing:</a:t>
            </a: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Conducted thorough analysis of the heart disease patient dataset, including data exploration and understanding of features.</a:t>
            </a:r>
            <a:endParaRPr lang="en-US" sz="2400" b="1">
              <a:latin typeface="Times New Roman" panose="02020603050405020304" charset="0"/>
              <a:cs typeface="Times New Roman" panose="02020603050405020304" charset="0"/>
            </a:endParaRP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Model Selection and Training:</a:t>
            </a: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Utilized various machine learning algorithms </a:t>
            </a:r>
            <a:endParaRPr lang="en-US" sz="2400" b="1">
              <a:latin typeface="Times New Roman" panose="02020603050405020304" charset="0"/>
              <a:cs typeface="Times New Roman" panose="02020603050405020304" charset="0"/>
            </a:endParaRP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Comparative Analysis:</a:t>
            </a: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Conducted a comprehensive comparative analysis of the different machine learning algorithms to determine their effectiveness in predicting heart disease.</a:t>
            </a:r>
            <a:endParaRPr lang="en-US" sz="2400" b="1">
              <a:latin typeface="Times New Roman" panose="02020603050405020304" charset="0"/>
              <a:cs typeface="Times New Roman" panose="02020603050405020304" charset="0"/>
            </a:endParaRP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Model Deployment and Future Considerations:</a:t>
            </a: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Deployed the selected models into a production environment for real-time predictions, potentially enhancing early detection and prevention of heart disease.</a:t>
            </a:r>
            <a:endParaRPr lang="en-US" sz="2400" b="1">
              <a:latin typeface="Times New Roman" panose="02020603050405020304" charset="0"/>
              <a:cs typeface="Times New Roman" panose="02020603050405020304" charset="0"/>
            </a:endParaRPr>
          </a:p>
          <a:p>
            <a:pPr marL="342900" lvl="0" indent="-342900">
              <a:buFont typeface="Wingdings" panose="05000000000000000000" charset="0"/>
              <a:buChar char="q"/>
            </a:pP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3581400" y="1219200"/>
            <a:ext cx="5285105" cy="456374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Healthcare Professionals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Medical Researchers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Public Health Authorities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Individuals Concerned About Heart Health</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19400" y="1614170"/>
            <a:ext cx="7586980" cy="13392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solution combines diverse machine learning algorithms to accurately predict heart disease presence, ensuring robust diagnostic accuracy.</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We offer healthcare professionals and individuals a versatile toolkit for risk assessment, empowering personalized treatment plans and proactive health management.</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By integrating advanced machine learning with clinical data analysis, our system enhances patient outcomes and advances preventative care initiatives.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09800" y="1676400"/>
            <a:ext cx="7730490" cy="5262245"/>
          </a:xfrm>
          <a:prstGeom prst="rect">
            <a:avLst/>
          </a:prstGeom>
          <a:noFill/>
        </p:spPr>
        <p:txBody>
          <a:bodyPr wrap="square" rtlCol="0">
            <a:sp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The WOW in our solution is the seamless integration of advanced machine learning techniques with clinical data analysis, enabling personalized and proactive healthcare management. </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By harnessing the power of diverse algorithms, we provide a comprehensive approach to predicting heart disease, ultimately leading to improved patient outcomes and enhanced preventative care initiatives.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905000" y="1066800"/>
            <a:ext cx="7092315" cy="380301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Data Collection </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 Preprocessing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Algorithm Selection</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Training Strategy</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Evaluation Metrics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Fine-tuning and Hyperparameter Tuning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Inference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Deployment and Integration</a:t>
            </a:r>
            <a:endParaRPr lang="en-US" sz="24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3784</Words>
  <Application>WPS Presentation</Application>
  <PresentationFormat>On-screen Show (4:3)</PresentationFormat>
  <Paragraphs>129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Times New Roman</vt:lpstr>
      <vt:lpstr>Calibri</vt:lpstr>
      <vt:lpstr>Microsoft YaHei</vt:lpstr>
      <vt:lpstr>Arial Unicode MS</vt:lpstr>
      <vt:lpstr>Wingdings</vt:lpstr>
      <vt:lpstr>Office Theme</vt:lpstr>
      <vt:lpstr>Convolutional Neural Network for Pneumonia Detection from X-ray Images</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rohan</cp:lastModifiedBy>
  <cp:revision>9</cp:revision>
  <dcterms:created xsi:type="dcterms:W3CDTF">2024-04-03T06:08:00Z</dcterms:created>
  <dcterms:modified xsi:type="dcterms:W3CDTF">2024-04-05T07:17:33Z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2024-04-03T09:00:00Z</vt:filetime>
  </property>
  <property fmtid="{D5CDD505-2E9C-101B-9397-08002B2CF9AE}" pid="4" name="ICV">
    <vt:lpwstr>5F60063D633E4114A85605B73F61BCE4</vt:lpwstr>
  </property>
  <property fmtid="{D5CDD505-2E9C-101B-9397-08002B2CF9AE}" pid="5" name="KSOProductBuildVer">
    <vt:lpwstr>1033-11.2.0.11225</vt:lpwstr>
  </property>
</Properties>
</file>