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71" r:id="rId5"/>
    <p:sldId id="259" r:id="rId6"/>
    <p:sldId id="272" r:id="rId7"/>
    <p:sldId id="260" r:id="rId8"/>
    <p:sldId id="273" r:id="rId9"/>
    <p:sldId id="261" r:id="rId10"/>
    <p:sldId id="262" r:id="rId11"/>
    <p:sldId id="263" r:id="rId12"/>
    <p:sldId id="264" r:id="rId13"/>
    <p:sldId id="265" r:id="rId14"/>
    <p:sldId id="266" r:id="rId15"/>
    <p:sldId id="267" r:id="rId16"/>
    <p:sldId id="268" r:id="rId17"/>
    <p:sldId id="275" r:id="rId18"/>
    <p:sldId id="269" r:id="rId19"/>
    <p:sldId id="270"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xmlns="" val="175628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xmlns="" val="398996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3939279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xmlns="" val="2184552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221542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xmlns="" val="3095117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xmlns="" val="622984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xmlns="" val="1232248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xmlns="" val="362473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xmlns="" val="162966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xmlns="" val="2077912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xmlns="" val="177322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xmlns="" val="3933306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xmlns="" val="389646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D16EFC-C6B6-429B-9E09-D6C79458769C}"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551BF9-857A-4EFE-B9FE-4D88F17E6510}" type="slidenum">
              <a:rPr lang="en-IN" smtClean="0"/>
              <a:pPr/>
              <a:t>‹#›</a:t>
            </a:fld>
            <a:endParaRPr lang="en-IN"/>
          </a:p>
        </p:txBody>
      </p:sp>
    </p:spTree>
    <p:extLst>
      <p:ext uri="{BB962C8B-B14F-4D97-AF65-F5344CB8AC3E}">
        <p14:creationId xmlns:p14="http://schemas.microsoft.com/office/powerpoint/2010/main" xmlns="" val="1160267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551BF9-857A-4EFE-B9FE-4D88F17E6510}" type="slidenum">
              <a:rPr lang="en-IN" smtClean="0"/>
              <a:pPr/>
              <a:t>‹#›</a:t>
            </a:fld>
            <a:endParaRPr lang="en-IN"/>
          </a:p>
        </p:txBody>
      </p:sp>
      <p:sp>
        <p:nvSpPr>
          <p:cNvPr id="5" name="Date Placeholder 4"/>
          <p:cNvSpPr>
            <a:spLocks noGrp="1"/>
          </p:cNvSpPr>
          <p:nvPr>
            <p:ph type="dt" sz="half" idx="10"/>
          </p:nvPr>
        </p:nvSpPr>
        <p:spPr/>
        <p:txBody>
          <a:bodyPr/>
          <a:lstStyle/>
          <a:p>
            <a:fld id="{1ED16EFC-C6B6-429B-9E09-D6C79458769C}" type="datetimeFigureOut">
              <a:rPr lang="en-IN" smtClean="0"/>
              <a:pPr/>
              <a:t>04-04-2024</a:t>
            </a:fld>
            <a:endParaRPr lang="en-IN"/>
          </a:p>
        </p:txBody>
      </p:sp>
    </p:spTree>
    <p:extLst>
      <p:ext uri="{BB962C8B-B14F-4D97-AF65-F5344CB8AC3E}">
        <p14:creationId xmlns:p14="http://schemas.microsoft.com/office/powerpoint/2010/main" xmlns="" val="2572305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ED16EFC-C6B6-429B-9E09-D6C79458769C}" type="datetimeFigureOut">
              <a:rPr lang="en-IN" smtClean="0"/>
              <a:pPr/>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551BF9-857A-4EFE-B9FE-4D88F17E6510}" type="slidenum">
              <a:rPr lang="en-IN" smtClean="0"/>
              <a:pPr/>
              <a:t>‹#›</a:t>
            </a:fld>
            <a:endParaRPr lang="en-IN"/>
          </a:p>
        </p:txBody>
      </p:sp>
    </p:spTree>
    <p:extLst>
      <p:ext uri="{BB962C8B-B14F-4D97-AF65-F5344CB8AC3E}">
        <p14:creationId xmlns:p14="http://schemas.microsoft.com/office/powerpoint/2010/main" xmlns="" val="21483245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kaggle.com/code/itsmohammadshahid/7-cnn-handwritten-digit-recognition/input" TargetMode="External"/><Relationship Id="rId3" Type="http://schemas.openxmlformats.org/officeDocument/2006/relationships/hyperlink" Target="https://keras.io/" TargetMode="External"/><Relationship Id="rId7" Type="http://schemas.openxmlformats.org/officeDocument/2006/relationships/hyperlink" Target="https://www.kaggle.com/datasets/hojjatk/mnist-dataset" TargetMode="External"/><Relationship Id="rId2" Type="http://schemas.openxmlformats.org/officeDocument/2006/relationships/hyperlink" Target="https://www.tensorflow.org/" TargetMode="External"/><Relationship Id="rId1" Type="http://schemas.openxmlformats.org/officeDocument/2006/relationships/slideLayout" Target="../slideLayouts/slideLayout2.xml"/><Relationship Id="rId6" Type="http://schemas.openxmlformats.org/officeDocument/2006/relationships/hyperlink" Target="https://www.sky-learn.com/" TargetMode="External"/><Relationship Id="rId5" Type="http://schemas.openxmlformats.org/officeDocument/2006/relationships/hyperlink" Target="https://matplotlib.org/" TargetMode="External"/><Relationship Id="rId4" Type="http://schemas.openxmlformats.org/officeDocument/2006/relationships/hyperlink" Target="https://numpy.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B918D3-FCC7-742A-47E9-C41188589269}"/>
              </a:ext>
            </a:extLst>
          </p:cNvPr>
          <p:cNvSpPr>
            <a:spLocks noGrp="1"/>
          </p:cNvSpPr>
          <p:nvPr>
            <p:ph type="ctrTitle"/>
          </p:nvPr>
        </p:nvSpPr>
        <p:spPr>
          <a:xfrm>
            <a:off x="1507067" y="748043"/>
            <a:ext cx="7766936" cy="1493513"/>
          </a:xfrm>
        </p:spPr>
        <p:txBody>
          <a:bodyPr/>
          <a:lstStyle/>
          <a:p>
            <a:pPr algn="ctr"/>
            <a:r>
              <a:rPr lang="en-US" sz="4400" b="1" i="1" dirty="0">
                <a:solidFill>
                  <a:schemeClr val="tx1"/>
                </a:solidFill>
                <a:latin typeface="Times New Roman" panose="02020603050405020304" pitchFamily="18" charset="0"/>
                <a:cs typeface="Times New Roman" panose="02020603050405020304" pitchFamily="18" charset="0"/>
              </a:rPr>
              <a:t>HAND WRITTEN DIGITAL RECOGNITION USING CNN</a:t>
            </a:r>
            <a:endParaRPr lang="en-IN" sz="4400" b="1" i="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193FA828-0758-DD67-CDE1-6A88F8757F98}"/>
              </a:ext>
            </a:extLst>
          </p:cNvPr>
          <p:cNvSpPr>
            <a:spLocks noGrp="1"/>
          </p:cNvSpPr>
          <p:nvPr>
            <p:ph type="subTitle" idx="1"/>
          </p:nvPr>
        </p:nvSpPr>
        <p:spPr>
          <a:xfrm>
            <a:off x="5777171" y="3793483"/>
            <a:ext cx="7070876" cy="2582642"/>
          </a:xfrm>
        </p:spPr>
        <p:txBody>
          <a:bodyPr>
            <a:normAutofit fontScale="92500" lnSpcReduction="10000"/>
          </a:bodyPr>
          <a:lstStyle/>
          <a:p>
            <a:pPr algn="l"/>
            <a:r>
              <a:rPr lang="en-US" b="1" dirty="0">
                <a:solidFill>
                  <a:schemeClr val="tx1"/>
                </a:solidFill>
                <a:latin typeface="Times New Roman" panose="02020603050405020304" pitchFamily="18" charset="0"/>
                <a:cs typeface="Times New Roman" panose="02020603050405020304" pitchFamily="18" charset="0"/>
              </a:rPr>
              <a:t>Done By:  V. </a:t>
            </a:r>
            <a:r>
              <a:rPr lang="en-US" b="1" dirty="0" err="1">
                <a:solidFill>
                  <a:schemeClr val="tx1"/>
                </a:solidFill>
                <a:latin typeface="Times New Roman" panose="02020603050405020304" pitchFamily="18" charset="0"/>
                <a:cs typeface="Times New Roman" panose="02020603050405020304" pitchFamily="18" charset="0"/>
              </a:rPr>
              <a:t>Samyuktha</a:t>
            </a:r>
            <a:r>
              <a:rPr lang="en-US" b="1" dirty="0">
                <a:solidFill>
                  <a:schemeClr val="tx1"/>
                </a:solidFill>
                <a:latin typeface="Times New Roman" panose="02020603050405020304" pitchFamily="18" charset="0"/>
                <a:cs typeface="Times New Roman" panose="02020603050405020304" pitchFamily="18" charset="0"/>
              </a:rPr>
              <a:t> </a:t>
            </a:r>
          </a:p>
          <a:p>
            <a:pPr algn="l"/>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Reg.No.:</a:t>
            </a:r>
            <a:r>
              <a:rPr lang="en-US" b="1" dirty="0">
                <a:solidFill>
                  <a:schemeClr val="tx1"/>
                </a:solidFill>
                <a:latin typeface="Times New Roman" panose="02020603050405020304" pitchFamily="18" charset="0"/>
                <a:cs typeface="Times New Roman" panose="02020603050405020304" pitchFamily="18" charset="0"/>
              </a:rPr>
              <a:t>912321104037</a:t>
            </a:r>
          </a:p>
          <a:p>
            <a:pPr algn="l"/>
            <a:r>
              <a:rPr lang="en-US" b="1" dirty="0">
                <a:solidFill>
                  <a:schemeClr val="tx1"/>
                </a:solidFill>
                <a:latin typeface="Times New Roman" panose="02020603050405020304" pitchFamily="18" charset="0"/>
                <a:cs typeface="Times New Roman" panose="02020603050405020304" pitchFamily="18" charset="0"/>
              </a:rPr>
              <a:t>		 Branch: III CSE</a:t>
            </a:r>
          </a:p>
          <a:p>
            <a:pPr algn="l"/>
            <a:r>
              <a:rPr lang="en-US" b="1" dirty="0">
                <a:solidFill>
                  <a:schemeClr val="tx1"/>
                </a:solidFill>
                <a:latin typeface="Times New Roman" panose="02020603050405020304" pitchFamily="18" charset="0"/>
                <a:cs typeface="Times New Roman" panose="02020603050405020304" pitchFamily="18" charset="0"/>
              </a:rPr>
              <a:t>		 College </a:t>
            </a:r>
            <a:r>
              <a:rPr lang="en-US" b="1" dirty="0" err="1">
                <a:solidFill>
                  <a:schemeClr val="tx1"/>
                </a:solidFill>
                <a:latin typeface="Times New Roman" panose="02020603050405020304" pitchFamily="18" charset="0"/>
                <a:cs typeface="Times New Roman" panose="02020603050405020304" pitchFamily="18" charset="0"/>
              </a:rPr>
              <a:t>Name:SACS</a:t>
            </a:r>
            <a:r>
              <a:rPr lang="en-US" b="1" dirty="0">
                <a:solidFill>
                  <a:schemeClr val="tx1"/>
                </a:solidFill>
                <a:latin typeface="Times New Roman" panose="02020603050405020304" pitchFamily="18" charset="0"/>
                <a:cs typeface="Times New Roman" panose="02020603050405020304" pitchFamily="18" charset="0"/>
              </a:rPr>
              <a:t> MAVMM Engineering College</a:t>
            </a:r>
          </a:p>
          <a:p>
            <a:pPr algn="l"/>
            <a:r>
              <a:rPr lang="en-US" b="1" dirty="0">
                <a:solidFill>
                  <a:schemeClr val="tx1"/>
                </a:solidFill>
                <a:latin typeface="Times New Roman" panose="02020603050405020304" pitchFamily="18" charset="0"/>
                <a:cs typeface="Times New Roman" panose="02020603050405020304" pitchFamily="18" charset="0"/>
              </a:rPr>
              <a:t>		 Email ID:samutwins2004@gmail.com</a:t>
            </a:r>
          </a:p>
          <a:p>
            <a:pPr algn="l"/>
            <a:r>
              <a:rPr lang="en-US" b="1" dirty="0">
                <a:solidFill>
                  <a:schemeClr val="tx1"/>
                </a:solidFill>
                <a:latin typeface="Times New Roman" panose="02020603050405020304" pitchFamily="18" charset="0"/>
                <a:cs typeface="Times New Roman" panose="02020603050405020304" pitchFamily="18" charset="0"/>
              </a:rPr>
              <a:t>		 </a:t>
            </a:r>
            <a:r>
              <a:rPr lang="en-US" b="1" dirty="0" err="1">
                <a:solidFill>
                  <a:schemeClr val="tx1"/>
                </a:solidFill>
                <a:latin typeface="Times New Roman" panose="02020603050405020304" pitchFamily="18" charset="0"/>
                <a:cs typeface="Times New Roman" panose="02020603050405020304" pitchFamily="18" charset="0"/>
              </a:rPr>
              <a:t>Nanmudhalvan</a:t>
            </a:r>
            <a:r>
              <a:rPr lang="en-US" b="1" dirty="0">
                <a:solidFill>
                  <a:schemeClr val="tx1"/>
                </a:solidFill>
                <a:latin typeface="Times New Roman" panose="02020603050405020304" pitchFamily="18" charset="0"/>
                <a:cs typeface="Times New Roman" panose="02020603050405020304" pitchFamily="18" charset="0"/>
              </a:rPr>
              <a:t> ID:au912321104037</a:t>
            </a:r>
          </a:p>
          <a:p>
            <a:pPr algn="l"/>
            <a:r>
              <a:rPr lang="en-US" b="1" dirty="0">
                <a:solidFill>
                  <a:schemeClr val="tx1"/>
                </a:solidFill>
                <a:latin typeface="Times New Roman" panose="02020603050405020304" pitchFamily="18" charset="0"/>
                <a:cs typeface="Times New Roman" panose="02020603050405020304" pitchFamily="18" charset="0"/>
              </a:rPr>
              <a:t>			</a:t>
            </a:r>
          </a:p>
          <a:p>
            <a:pPr algn="ctr"/>
            <a:endParaRPr lang="en-US" dirty="0"/>
          </a:p>
        </p:txBody>
      </p:sp>
    </p:spTree>
    <p:extLst>
      <p:ext uri="{BB962C8B-B14F-4D97-AF65-F5344CB8AC3E}">
        <p14:creationId xmlns:p14="http://schemas.microsoft.com/office/powerpoint/2010/main" xmlns="" val="1031446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A5788F-C2C4-B41E-A376-A3896FEF9211}"/>
              </a:ext>
            </a:extLst>
          </p:cNvPr>
          <p:cNvSpPr>
            <a:spLocks noGrp="1"/>
          </p:cNvSpPr>
          <p:nvPr>
            <p:ph type="title"/>
          </p:nvPr>
        </p:nvSpPr>
        <p:spPr>
          <a:xfrm>
            <a:off x="677333" y="101599"/>
            <a:ext cx="10672837" cy="754743"/>
          </a:xfrm>
        </p:spPr>
        <p:txBody>
          <a:bodyPr>
            <a:normAutofit/>
          </a:bodyPr>
          <a:lstStyle/>
          <a:p>
            <a:r>
              <a:rPr lang="en-US" sz="3200" b="1" i="1" dirty="0">
                <a:solidFill>
                  <a:schemeClr val="tx1"/>
                </a:solidFill>
                <a:latin typeface="Times New Roman" panose="02020603050405020304" pitchFamily="18" charset="0"/>
                <a:cs typeface="Times New Roman" panose="02020603050405020304" pitchFamily="18" charset="0"/>
              </a:rPr>
              <a:t>SYSTEM DEVELOPMENT APPROACH(CONTD…)</a:t>
            </a:r>
            <a:endParaRPr lang="en-IN" sz="3200" dirty="0"/>
          </a:p>
        </p:txBody>
      </p:sp>
      <p:sp>
        <p:nvSpPr>
          <p:cNvPr id="3" name="Content Placeholder 2">
            <a:extLst>
              <a:ext uri="{FF2B5EF4-FFF2-40B4-BE49-F238E27FC236}">
                <a16:creationId xmlns:a16="http://schemas.microsoft.com/office/drawing/2014/main" xmlns="" id="{BC4AD76C-D13A-3EA1-D8AB-E9BE469B473B}"/>
              </a:ext>
            </a:extLst>
          </p:cNvPr>
          <p:cNvSpPr>
            <a:spLocks noGrp="1"/>
          </p:cNvSpPr>
          <p:nvPr>
            <p:ph idx="1"/>
          </p:nvPr>
        </p:nvSpPr>
        <p:spPr>
          <a:xfrm>
            <a:off x="677334" y="798286"/>
            <a:ext cx="9671352" cy="5834743"/>
          </a:xfrm>
        </p:spPr>
        <p:txBody>
          <a:bodyPr>
            <a:normAutofit fontScale="62500" lnSpcReduction="20000"/>
          </a:bodyPr>
          <a:lstStyle/>
          <a:p>
            <a:pPr marL="0" indent="0" algn="just">
              <a:buClrTx/>
              <a:buNone/>
            </a:pPr>
            <a:r>
              <a:rPr lang="en-US" sz="1900" b="1" dirty="0">
                <a:latin typeface="Times New Roman" panose="02020603050405020304" pitchFamily="18" charset="0"/>
                <a:cs typeface="Times New Roman" panose="02020603050405020304" pitchFamily="18" charset="0"/>
              </a:rPr>
              <a:t>b. </a:t>
            </a:r>
            <a:r>
              <a:rPr lang="en-US" sz="2900" b="1" u="sng" dirty="0">
                <a:latin typeface="Times New Roman" panose="02020603050405020304" pitchFamily="18" charset="0"/>
                <a:cs typeface="Times New Roman" panose="02020603050405020304" pitchFamily="18" charset="0"/>
              </a:rPr>
              <a:t>SOFTWARE REQUIREMENT: </a:t>
            </a:r>
          </a:p>
          <a:p>
            <a:pPr algn="just">
              <a:lnSpc>
                <a:spcPct val="170000"/>
              </a:lnSpc>
              <a:buClrTx/>
              <a:buFont typeface="Arial" panose="020B0604020202020204" pitchFamily="34" charset="0"/>
              <a:buChar char="•"/>
            </a:pPr>
            <a:r>
              <a:rPr lang="en-US" sz="2600" b="1" i="0" dirty="0">
                <a:solidFill>
                  <a:srgbClr val="0D0D0D"/>
                </a:solidFill>
                <a:effectLst/>
                <a:latin typeface="Times New Roman" panose="02020603050405020304" pitchFamily="18" charset="0"/>
                <a:cs typeface="Times New Roman" panose="02020603050405020304" pitchFamily="18" charset="0"/>
              </a:rPr>
              <a:t>Python: Python is the primary programming language commonly used in deep learning projects due to its simplicity and extensive libraries support.</a:t>
            </a:r>
          </a:p>
          <a:p>
            <a:pPr algn="just">
              <a:lnSpc>
                <a:spcPct val="170000"/>
              </a:lnSpc>
              <a:buClrTx/>
              <a:buFont typeface="Arial" panose="020B0604020202020204" pitchFamily="34" charset="0"/>
              <a:buChar char="•"/>
            </a:pPr>
            <a:r>
              <a:rPr lang="en-US" sz="2600" b="1" i="0" dirty="0" err="1">
                <a:solidFill>
                  <a:srgbClr val="0D0D0D"/>
                </a:solidFill>
                <a:effectLst/>
                <a:latin typeface="Times New Roman" panose="02020603050405020304" pitchFamily="18" charset="0"/>
                <a:cs typeface="Times New Roman" panose="02020603050405020304" pitchFamily="18" charset="0"/>
              </a:rPr>
              <a:t>TensorFlow</a:t>
            </a:r>
            <a:r>
              <a:rPr lang="en-US" sz="2600" b="1" i="0" dirty="0">
                <a:solidFill>
                  <a:srgbClr val="0D0D0D"/>
                </a:solidFill>
                <a:effectLst/>
                <a:latin typeface="Times New Roman" panose="02020603050405020304" pitchFamily="18" charset="0"/>
                <a:cs typeface="Times New Roman" panose="02020603050405020304" pitchFamily="18" charset="0"/>
              </a:rPr>
              <a:t>: TensorFlow is a popular open-source deep learning framework developed by Google. It provides comprehensive support for building and training neural networks, including CNNs.</a:t>
            </a:r>
          </a:p>
          <a:p>
            <a:pPr algn="just">
              <a:lnSpc>
                <a:spcPct val="170000"/>
              </a:lnSpc>
              <a:buClrTx/>
              <a:buFont typeface="Arial" panose="020B0604020202020204" pitchFamily="34" charset="0"/>
              <a:buChar char="•"/>
            </a:pPr>
            <a:r>
              <a:rPr lang="en-US" sz="2600" b="1" i="0" dirty="0" err="1">
                <a:solidFill>
                  <a:srgbClr val="0D0D0D"/>
                </a:solidFill>
                <a:effectLst/>
                <a:latin typeface="Times New Roman" panose="02020603050405020304" pitchFamily="18" charset="0"/>
                <a:cs typeface="Times New Roman" panose="02020603050405020304" pitchFamily="18" charset="0"/>
              </a:rPr>
              <a:t>PyTorch</a:t>
            </a:r>
            <a:r>
              <a:rPr lang="en-US" sz="2600" b="1" i="0" dirty="0">
                <a:solidFill>
                  <a:srgbClr val="0D0D0D"/>
                </a:solidFill>
                <a:effectLst/>
                <a:latin typeface="Times New Roman" panose="02020603050405020304" pitchFamily="18" charset="0"/>
                <a:cs typeface="Times New Roman" panose="02020603050405020304" pitchFamily="18" charset="0"/>
              </a:rPr>
              <a:t>: </a:t>
            </a:r>
            <a:r>
              <a:rPr lang="en-US" sz="2600" b="1" i="0" dirty="0" err="1">
                <a:solidFill>
                  <a:srgbClr val="0D0D0D"/>
                </a:solidFill>
                <a:effectLst/>
                <a:latin typeface="Times New Roman" panose="02020603050405020304" pitchFamily="18" charset="0"/>
                <a:cs typeface="Times New Roman" panose="02020603050405020304" pitchFamily="18" charset="0"/>
              </a:rPr>
              <a:t>PyTorch</a:t>
            </a:r>
            <a:r>
              <a:rPr lang="en-US" sz="2600" b="1" i="0" dirty="0">
                <a:solidFill>
                  <a:srgbClr val="0D0D0D"/>
                </a:solidFill>
                <a:effectLst/>
                <a:latin typeface="Times New Roman" panose="02020603050405020304" pitchFamily="18" charset="0"/>
                <a:cs typeface="Times New Roman" panose="02020603050405020304" pitchFamily="18" charset="0"/>
              </a:rPr>
              <a:t> is another widely used deep learning framework known for its flexibility and dynamic computation graph capabilities. It offers a high-level interface for building CNNs and other neural network architectures.</a:t>
            </a:r>
          </a:p>
          <a:p>
            <a:pPr algn="just">
              <a:lnSpc>
                <a:spcPct val="170000"/>
              </a:lnSpc>
              <a:buClrTx/>
              <a:buFont typeface="Arial" panose="020B0604020202020204" pitchFamily="34" charset="0"/>
              <a:buChar char="•"/>
            </a:pPr>
            <a:r>
              <a:rPr lang="en-US" sz="2600" b="1" i="0" dirty="0" err="1">
                <a:solidFill>
                  <a:srgbClr val="0D0D0D"/>
                </a:solidFill>
                <a:effectLst/>
                <a:latin typeface="Times New Roman" panose="02020603050405020304" pitchFamily="18" charset="0"/>
                <a:cs typeface="Times New Roman" panose="02020603050405020304" pitchFamily="18" charset="0"/>
              </a:rPr>
              <a:t>NumPy</a:t>
            </a:r>
            <a:r>
              <a:rPr lang="en-US" sz="2600" b="1" i="0" dirty="0">
                <a:solidFill>
                  <a:srgbClr val="0D0D0D"/>
                </a:solidFill>
                <a:effectLst/>
                <a:latin typeface="Times New Roman" panose="02020603050405020304" pitchFamily="18" charset="0"/>
                <a:cs typeface="Times New Roman" panose="02020603050405020304" pitchFamily="18" charset="0"/>
              </a:rPr>
              <a:t>: NumPy is a fundamental package for scientific computing in Python. It provides support for array operations and numerical computations, essential for data manipulation and preprocessing.</a:t>
            </a:r>
          </a:p>
          <a:p>
            <a:pPr algn="just">
              <a:lnSpc>
                <a:spcPct val="170000"/>
              </a:lnSpc>
              <a:buClrTx/>
              <a:buFont typeface="Arial" panose="020B0604020202020204" pitchFamily="34" charset="0"/>
              <a:buChar char="•"/>
            </a:pPr>
            <a:r>
              <a:rPr lang="en-US" sz="2600" b="1" i="0" dirty="0">
                <a:solidFill>
                  <a:srgbClr val="0D0D0D"/>
                </a:solidFill>
                <a:effectLst/>
                <a:latin typeface="Times New Roman" panose="02020603050405020304" pitchFamily="18" charset="0"/>
                <a:cs typeface="Times New Roman" panose="02020603050405020304" pitchFamily="18" charset="0"/>
              </a:rPr>
              <a:t>Pandas: Pandas is a powerful library for data manipulation and analysis. It's helpful for loading and preprocessing datasets, handling </a:t>
            </a:r>
            <a:r>
              <a:rPr lang="en-US" sz="2600" b="1" i="0" dirty="0" err="1">
                <a:solidFill>
                  <a:srgbClr val="0D0D0D"/>
                </a:solidFill>
                <a:effectLst/>
                <a:latin typeface="Times New Roman" panose="02020603050405020304" pitchFamily="18" charset="0"/>
                <a:cs typeface="Times New Roman" panose="02020603050405020304" pitchFamily="18" charset="0"/>
              </a:rPr>
              <a:t>dataframes</a:t>
            </a:r>
            <a:r>
              <a:rPr lang="en-US" sz="2600" b="1" i="0" dirty="0">
                <a:solidFill>
                  <a:srgbClr val="0D0D0D"/>
                </a:solidFill>
                <a:effectLst/>
                <a:latin typeface="Times New Roman" panose="02020603050405020304" pitchFamily="18" charset="0"/>
                <a:cs typeface="Times New Roman" panose="02020603050405020304" pitchFamily="18" charset="0"/>
              </a:rPr>
              <a:t>, and performing exploratory data analysis</a:t>
            </a:r>
            <a:r>
              <a:rPr lang="en-US" sz="2300" b="1" i="0" dirty="0">
                <a:solidFill>
                  <a:srgbClr val="0D0D0D"/>
                </a:solidFill>
                <a:effectLst/>
                <a:latin typeface="Times New Roman" panose="02020603050405020304" pitchFamily="18" charset="0"/>
                <a:cs typeface="Times New Roman" panose="02020603050405020304" pitchFamily="18" charset="0"/>
              </a:rPr>
              <a:t>.</a:t>
            </a:r>
          </a:p>
          <a:p>
            <a:pPr marL="0" indent="0">
              <a:buClrTx/>
              <a:buNone/>
            </a:pPr>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63036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DDF2D9-C009-6F2D-EFA5-515406F4B51E}"/>
              </a:ext>
            </a:extLst>
          </p:cNvPr>
          <p:cNvSpPr>
            <a:spLocks noGrp="1"/>
          </p:cNvSpPr>
          <p:nvPr>
            <p:ph type="title"/>
          </p:nvPr>
        </p:nvSpPr>
        <p:spPr>
          <a:xfrm>
            <a:off x="677334" y="246743"/>
            <a:ext cx="8596668" cy="711200"/>
          </a:xfrm>
        </p:spPr>
        <p:txBody>
          <a:bodyPr>
            <a:normAutofit/>
          </a:bodyPr>
          <a:lstStyle/>
          <a:p>
            <a:pPr algn="just"/>
            <a:r>
              <a:rPr lang="en-US" sz="3200" b="1" i="1" dirty="0">
                <a:solidFill>
                  <a:schemeClr val="tx1"/>
                </a:solidFill>
                <a:latin typeface="Times New Roman" panose="02020603050405020304" pitchFamily="18" charset="0"/>
                <a:cs typeface="Times New Roman" panose="02020603050405020304" pitchFamily="18" charset="0"/>
              </a:rPr>
              <a:t>ALGORITHM &amp; DEPLOYMENT </a:t>
            </a:r>
            <a:endParaRPr lang="en-IN" sz="32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747BB5A-BA2E-C19E-DD9B-789E621649EE}"/>
              </a:ext>
            </a:extLst>
          </p:cNvPr>
          <p:cNvSpPr>
            <a:spLocks noGrp="1"/>
          </p:cNvSpPr>
          <p:nvPr>
            <p:ph idx="1"/>
          </p:nvPr>
        </p:nvSpPr>
        <p:spPr>
          <a:xfrm>
            <a:off x="677334" y="986972"/>
            <a:ext cx="8596668" cy="5624286"/>
          </a:xfrm>
        </p:spPr>
        <p:txBody>
          <a:bodyPr>
            <a:normAutofit fontScale="77500" lnSpcReduction="20000"/>
          </a:bodyPr>
          <a:lstStyle/>
          <a:p>
            <a:pPr algn="just">
              <a:buClrTx/>
              <a:buNone/>
            </a:pPr>
            <a:r>
              <a:rPr lang="en-US" sz="2600" b="1" dirty="0" err="1">
                <a:solidFill>
                  <a:srgbClr val="0D0D0D"/>
                </a:solidFill>
                <a:latin typeface="Times New Roman" panose="02020603050405020304" pitchFamily="18" charset="0"/>
                <a:cs typeface="Times New Roman" panose="02020603050405020304" pitchFamily="18" charset="0"/>
              </a:rPr>
              <a:t>a.</a:t>
            </a:r>
            <a:r>
              <a:rPr lang="en-US" sz="2600" b="1" u="sng" dirty="0" err="1">
                <a:solidFill>
                  <a:srgbClr val="0D0D0D"/>
                </a:solidFill>
                <a:latin typeface="Times New Roman" panose="02020603050405020304" pitchFamily="18" charset="0"/>
                <a:cs typeface="Times New Roman" panose="02020603050405020304" pitchFamily="18" charset="0"/>
              </a:rPr>
              <a:t>ALGORITHM</a:t>
            </a:r>
            <a:r>
              <a:rPr lang="en-US" sz="2600" b="1" u="sng" dirty="0">
                <a:solidFill>
                  <a:srgbClr val="0D0D0D"/>
                </a:solidFill>
                <a:latin typeface="Times New Roman" panose="02020603050405020304" pitchFamily="18" charset="0"/>
                <a:cs typeface="Times New Roman" panose="02020603050405020304" pitchFamily="18" charset="0"/>
              </a:rPr>
              <a:t>:</a:t>
            </a:r>
            <a:endParaRPr lang="en-US" sz="2600" b="1" i="0" u="sng" dirty="0">
              <a:solidFill>
                <a:srgbClr val="0D0D0D"/>
              </a:solidFill>
              <a:effectLst/>
              <a:latin typeface="Times New Roman" panose="02020603050405020304" pitchFamily="18" charset="0"/>
              <a:cs typeface="Times New Roman" panose="02020603050405020304" pitchFamily="18" charset="0"/>
            </a:endParaRPr>
          </a:p>
          <a:p>
            <a:pPr algn="just">
              <a:lnSpc>
                <a:spcPct val="170000"/>
              </a:lnSpc>
              <a:buClrTx/>
              <a:buFont typeface="Arial" panose="020B0604020202020204" pitchFamily="34" charset="0"/>
              <a:buChar char="•"/>
            </a:pPr>
            <a:r>
              <a:rPr lang="en-US" sz="2300" b="1" i="0" u="sng" dirty="0">
                <a:solidFill>
                  <a:srgbClr val="0D0D0D"/>
                </a:solidFill>
                <a:effectLst/>
                <a:latin typeface="Times New Roman" panose="02020603050405020304" pitchFamily="18" charset="0"/>
                <a:cs typeface="Times New Roman" panose="02020603050405020304" pitchFamily="18" charset="0"/>
              </a:rPr>
              <a:t>Data Collection and Preprocessing:</a:t>
            </a:r>
          </a:p>
          <a:p>
            <a:pPr marL="457200" lvl="1" indent="0" algn="just">
              <a:lnSpc>
                <a:spcPct val="170000"/>
              </a:lnSpc>
              <a:buNone/>
            </a:pPr>
            <a:r>
              <a:rPr lang="en-US" sz="2300" b="1" i="0" dirty="0">
                <a:solidFill>
                  <a:srgbClr val="0D0D0D"/>
                </a:solidFill>
                <a:effectLst/>
                <a:latin typeface="Times New Roman" panose="02020603050405020304" pitchFamily="18" charset="0"/>
                <a:cs typeface="Times New Roman" panose="02020603050405020304" pitchFamily="18" charset="0"/>
              </a:rPr>
              <a:t>Preprocess the images:</a:t>
            </a:r>
          </a:p>
          <a:p>
            <a:pPr marL="1143000" lvl="2" indent="-228600" algn="just">
              <a:lnSpc>
                <a:spcPct val="170000"/>
              </a:lnSpc>
              <a:buFont typeface="+mj-lt"/>
              <a:buAutoNum type="arabicPeriod"/>
            </a:pPr>
            <a:r>
              <a:rPr lang="en-US" sz="2300" b="1" i="0" dirty="0">
                <a:solidFill>
                  <a:srgbClr val="0D0D0D"/>
                </a:solidFill>
                <a:effectLst/>
                <a:latin typeface="Times New Roman" panose="02020603050405020304" pitchFamily="18" charset="0"/>
                <a:cs typeface="Times New Roman" panose="02020603050405020304" pitchFamily="18" charset="0"/>
              </a:rPr>
              <a:t>Resize images to a consistent size (e.g., 28x28 pixels).</a:t>
            </a:r>
          </a:p>
          <a:p>
            <a:pPr marL="1143000" lvl="2" indent="-228600" algn="just">
              <a:lnSpc>
                <a:spcPct val="170000"/>
              </a:lnSpc>
              <a:buFont typeface="+mj-lt"/>
              <a:buAutoNum type="arabicPeriod"/>
            </a:pPr>
            <a:r>
              <a:rPr lang="en-US" sz="2300" b="1" i="0" dirty="0">
                <a:solidFill>
                  <a:srgbClr val="0D0D0D"/>
                </a:solidFill>
                <a:effectLst/>
                <a:latin typeface="Times New Roman" panose="02020603050405020304" pitchFamily="18" charset="0"/>
                <a:cs typeface="Times New Roman" panose="02020603050405020304" pitchFamily="18" charset="0"/>
              </a:rPr>
              <a:t>Normalize pixel values to a range between 0 and 1.</a:t>
            </a:r>
          </a:p>
          <a:p>
            <a:pPr algn="just">
              <a:lnSpc>
                <a:spcPct val="170000"/>
              </a:lnSpc>
              <a:buClrTx/>
              <a:buFont typeface="Arial" panose="020B0604020202020204" pitchFamily="34" charset="0"/>
              <a:buChar char="•"/>
            </a:pPr>
            <a:r>
              <a:rPr lang="en-US" sz="2300" b="1" i="0" u="sng" dirty="0">
                <a:solidFill>
                  <a:srgbClr val="0D0D0D"/>
                </a:solidFill>
                <a:effectLst/>
                <a:latin typeface="Times New Roman" panose="02020603050405020304" pitchFamily="18" charset="0"/>
                <a:cs typeface="Times New Roman" panose="02020603050405020304" pitchFamily="18" charset="0"/>
              </a:rPr>
              <a:t>Model Definition:</a:t>
            </a:r>
          </a:p>
          <a:p>
            <a:pPr marL="457200" lvl="1" indent="0" algn="just">
              <a:lnSpc>
                <a:spcPct val="170000"/>
              </a:lnSpc>
              <a:buNone/>
            </a:pPr>
            <a:r>
              <a:rPr lang="en-US" sz="2300" b="1" i="0" dirty="0">
                <a:solidFill>
                  <a:srgbClr val="0D0D0D"/>
                </a:solidFill>
                <a:effectLst/>
                <a:latin typeface="Times New Roman" panose="02020603050405020304" pitchFamily="18" charset="0"/>
                <a:cs typeface="Times New Roman" panose="02020603050405020304" pitchFamily="18" charset="0"/>
              </a:rPr>
              <a:t>Define the CNN architecture:</a:t>
            </a:r>
          </a:p>
          <a:p>
            <a:pPr marL="1143000" lvl="2" indent="-228600" algn="just">
              <a:lnSpc>
                <a:spcPct val="170000"/>
              </a:lnSpc>
              <a:buFont typeface="+mj-lt"/>
              <a:buAutoNum type="arabicPeriod"/>
            </a:pPr>
            <a:r>
              <a:rPr lang="en-US" sz="2300" b="1" i="0" dirty="0">
                <a:solidFill>
                  <a:srgbClr val="0D0D0D"/>
                </a:solidFill>
                <a:effectLst/>
                <a:latin typeface="Times New Roman" panose="02020603050405020304" pitchFamily="18" charset="0"/>
                <a:cs typeface="Times New Roman" panose="02020603050405020304" pitchFamily="18" charset="0"/>
              </a:rPr>
              <a:t>Stack convolutional layers followed by activation functions (e.g., </a:t>
            </a:r>
            <a:r>
              <a:rPr lang="en-US" sz="2300" b="1" i="0" dirty="0" err="1">
                <a:solidFill>
                  <a:srgbClr val="0D0D0D"/>
                </a:solidFill>
                <a:effectLst/>
                <a:latin typeface="Times New Roman" panose="02020603050405020304" pitchFamily="18" charset="0"/>
                <a:cs typeface="Times New Roman" panose="02020603050405020304" pitchFamily="18" charset="0"/>
              </a:rPr>
              <a:t>ReLU</a:t>
            </a:r>
            <a:r>
              <a:rPr lang="en-US" sz="2300" b="1" i="0" dirty="0">
                <a:solidFill>
                  <a:srgbClr val="0D0D0D"/>
                </a:solidFill>
                <a:effectLst/>
                <a:latin typeface="Times New Roman" panose="02020603050405020304" pitchFamily="18" charset="0"/>
                <a:cs typeface="Times New Roman" panose="02020603050405020304" pitchFamily="18" charset="0"/>
              </a:rPr>
              <a:t>).</a:t>
            </a:r>
          </a:p>
          <a:p>
            <a:pPr marL="1143000" lvl="2" indent="-228600" algn="just">
              <a:lnSpc>
                <a:spcPct val="170000"/>
              </a:lnSpc>
              <a:buFont typeface="+mj-lt"/>
              <a:buAutoNum type="arabicPeriod"/>
            </a:pPr>
            <a:r>
              <a:rPr lang="en-US" sz="2300" b="1" i="0" dirty="0">
                <a:solidFill>
                  <a:srgbClr val="0D0D0D"/>
                </a:solidFill>
                <a:effectLst/>
                <a:latin typeface="Times New Roman" panose="02020603050405020304" pitchFamily="18" charset="0"/>
                <a:cs typeface="Times New Roman" panose="02020603050405020304" pitchFamily="18" charset="0"/>
              </a:rPr>
              <a:t>Add pooling layers (e.g., Max Pooling) to reduce spatial dimensions.</a:t>
            </a:r>
          </a:p>
          <a:p>
            <a:pPr marL="1143000" lvl="2" indent="-228600" algn="just">
              <a:lnSpc>
                <a:spcPct val="170000"/>
              </a:lnSpc>
              <a:buFont typeface="+mj-lt"/>
              <a:buAutoNum type="arabicPeriod"/>
            </a:pPr>
            <a:r>
              <a:rPr lang="en-US" sz="2300" b="1" i="0" dirty="0">
                <a:solidFill>
                  <a:srgbClr val="0D0D0D"/>
                </a:solidFill>
                <a:effectLst/>
                <a:latin typeface="Times New Roman" panose="02020603050405020304" pitchFamily="18" charset="0"/>
                <a:cs typeface="Times New Roman" panose="02020603050405020304" pitchFamily="18" charset="0"/>
              </a:rPr>
              <a:t>Optionally, include dropout layers for regularization.</a:t>
            </a:r>
          </a:p>
          <a:p>
            <a:pPr marL="0" indent="0">
              <a:buNone/>
            </a:pPr>
            <a:endParaRPr lang="en-IN" dirty="0"/>
          </a:p>
        </p:txBody>
      </p:sp>
    </p:spTree>
    <p:extLst>
      <p:ext uri="{BB962C8B-B14F-4D97-AF65-F5344CB8AC3E}">
        <p14:creationId xmlns:p14="http://schemas.microsoft.com/office/powerpoint/2010/main" xmlns="" val="2795706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9001D0-E01F-BB78-9491-F00320820270}"/>
              </a:ext>
            </a:extLst>
          </p:cNvPr>
          <p:cNvSpPr>
            <a:spLocks noGrp="1"/>
          </p:cNvSpPr>
          <p:nvPr>
            <p:ph type="title"/>
          </p:nvPr>
        </p:nvSpPr>
        <p:spPr>
          <a:xfrm>
            <a:off x="677333" y="275771"/>
            <a:ext cx="10034210" cy="783772"/>
          </a:xfrm>
        </p:spPr>
        <p:txBody>
          <a:bodyPr>
            <a:normAutofit/>
          </a:bodyPr>
          <a:lstStyle/>
          <a:p>
            <a:r>
              <a:rPr lang="en-US" sz="3200" b="1" i="1" dirty="0">
                <a:solidFill>
                  <a:schemeClr val="tx1"/>
                </a:solidFill>
                <a:latin typeface="Times New Roman" panose="02020603050405020304" pitchFamily="18" charset="0"/>
                <a:cs typeface="Times New Roman" panose="02020603050405020304" pitchFamily="18" charset="0"/>
              </a:rPr>
              <a:t>ALGORITHM &amp; DEPLOYMENT(CONTD…) </a:t>
            </a:r>
            <a:endParaRPr lang="en-IN" sz="3200" dirty="0"/>
          </a:p>
        </p:txBody>
      </p:sp>
      <p:sp>
        <p:nvSpPr>
          <p:cNvPr id="3" name="Content Placeholder 2">
            <a:extLst>
              <a:ext uri="{FF2B5EF4-FFF2-40B4-BE49-F238E27FC236}">
                <a16:creationId xmlns:a16="http://schemas.microsoft.com/office/drawing/2014/main" xmlns="" id="{EF99C7C4-CBC8-8EFA-5700-B1160B828790}"/>
              </a:ext>
            </a:extLst>
          </p:cNvPr>
          <p:cNvSpPr>
            <a:spLocks noGrp="1"/>
          </p:cNvSpPr>
          <p:nvPr>
            <p:ph idx="1"/>
          </p:nvPr>
        </p:nvSpPr>
        <p:spPr>
          <a:xfrm>
            <a:off x="677333" y="1059543"/>
            <a:ext cx="9410095" cy="5312228"/>
          </a:xfrm>
        </p:spPr>
        <p:txBody>
          <a:bodyPr>
            <a:normAutofit/>
          </a:bodyPr>
          <a:lstStyle/>
          <a:p>
            <a:pPr algn="just">
              <a:lnSpc>
                <a:spcPct val="160000"/>
              </a:lnSpc>
              <a:buClrTx/>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Model Compilation:</a:t>
            </a:r>
          </a:p>
          <a:p>
            <a:pPr marL="742950" lvl="1" indent="-285750" algn="just">
              <a:lnSpc>
                <a:spcPct val="150000"/>
              </a:lnSpc>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Specify loss function: Typically, categorical cross-entropy for multi-class classification.</a:t>
            </a:r>
          </a:p>
          <a:p>
            <a:pPr marL="742950" lvl="1" indent="-285750" algn="just">
              <a:lnSpc>
                <a:spcPct val="150000"/>
              </a:lnSpc>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Select an optimizer (e.g., Adam, SGD) and set learning rate.</a:t>
            </a:r>
          </a:p>
          <a:p>
            <a:pPr algn="just">
              <a:lnSpc>
                <a:spcPct val="160000"/>
              </a:lnSpc>
              <a:buClrTx/>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Model Training:</a:t>
            </a:r>
          </a:p>
          <a:p>
            <a:pPr marL="0" indent="0" algn="just">
              <a:lnSpc>
                <a:spcPct val="150000"/>
              </a:lnSpc>
              <a:buClrTx/>
              <a:buNone/>
            </a:pPr>
            <a:r>
              <a:rPr lang="en-US" b="1" i="0" dirty="0">
                <a:solidFill>
                  <a:srgbClr val="0D0D0D"/>
                </a:solidFill>
                <a:effectLst/>
                <a:latin typeface="Times New Roman" panose="02020603050405020304" pitchFamily="18" charset="0"/>
                <a:cs typeface="Times New Roman" panose="02020603050405020304" pitchFamily="18" charset="0"/>
              </a:rPr>
              <a:t>		The validation set to monitor for overfitting. Adjust hyperparameters based 	</a:t>
            </a:r>
            <a:r>
              <a:rPr lang="en-US" b="1" dirty="0">
                <a:solidFill>
                  <a:srgbClr val="0D0D0D"/>
                </a:solidFill>
                <a:latin typeface="Times New Roman" panose="02020603050405020304" pitchFamily="18" charset="0"/>
                <a:cs typeface="Times New Roman" panose="02020603050405020304" pitchFamily="18" charset="0"/>
              </a:rPr>
              <a:t>on validation. Split the dataset into training, validation, and test sets. Train the 	model using training data:</a:t>
            </a:r>
          </a:p>
          <a:p>
            <a:pPr lvl="2" algn="just">
              <a:lnSpc>
                <a:spcPct val="150000"/>
              </a:lnSpc>
              <a:buFont typeface="+mj-lt"/>
              <a:buAutoNum type="arabicPeriod"/>
            </a:pPr>
            <a:r>
              <a:rPr lang="en-US" sz="1800" b="1" dirty="0">
                <a:solidFill>
                  <a:srgbClr val="0D0D0D"/>
                </a:solidFill>
                <a:latin typeface="Times New Roman" panose="02020603050405020304" pitchFamily="18" charset="0"/>
                <a:cs typeface="Times New Roman" panose="02020603050405020304" pitchFamily="18" charset="0"/>
              </a:rPr>
              <a:t>Feed batches of preprocessed images and corresponding labels into the model.</a:t>
            </a:r>
          </a:p>
          <a:p>
            <a:pPr lvl="2" algn="just">
              <a:lnSpc>
                <a:spcPct val="150000"/>
              </a:lnSpc>
              <a:buFont typeface="+mj-lt"/>
              <a:buAutoNum type="arabicPeriod"/>
            </a:pPr>
            <a:r>
              <a:rPr lang="en-US" sz="1800" b="1" dirty="0">
                <a:solidFill>
                  <a:srgbClr val="0D0D0D"/>
                </a:solidFill>
                <a:latin typeface="Times New Roman" panose="02020603050405020304" pitchFamily="18" charset="0"/>
                <a:cs typeface="Times New Roman" panose="02020603050405020304" pitchFamily="18" charset="0"/>
              </a:rPr>
              <a:t>Update model weights using backpropagation and optimization algorithm.</a:t>
            </a:r>
          </a:p>
          <a:p>
            <a:pPr marL="0" indent="0">
              <a:buNone/>
            </a:pPr>
            <a:endParaRPr lang="en-IN" dirty="0"/>
          </a:p>
        </p:txBody>
      </p:sp>
    </p:spTree>
    <p:extLst>
      <p:ext uri="{BB962C8B-B14F-4D97-AF65-F5344CB8AC3E}">
        <p14:creationId xmlns:p14="http://schemas.microsoft.com/office/powerpoint/2010/main" xmlns="" val="215291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E263C0-AD46-64A4-D9C5-5B5F81F35102}"/>
              </a:ext>
            </a:extLst>
          </p:cNvPr>
          <p:cNvSpPr>
            <a:spLocks noGrp="1"/>
          </p:cNvSpPr>
          <p:nvPr>
            <p:ph type="title"/>
          </p:nvPr>
        </p:nvSpPr>
        <p:spPr>
          <a:xfrm>
            <a:off x="677333" y="319313"/>
            <a:ext cx="10426095" cy="870857"/>
          </a:xfrm>
        </p:spPr>
        <p:txBody>
          <a:bodyPr>
            <a:normAutofit/>
          </a:bodyPr>
          <a:lstStyle/>
          <a:p>
            <a:r>
              <a:rPr lang="en-US" sz="3200" b="1" i="1" dirty="0">
                <a:solidFill>
                  <a:schemeClr val="tx1"/>
                </a:solidFill>
                <a:latin typeface="Times New Roman" panose="02020603050405020304" pitchFamily="18" charset="0"/>
                <a:cs typeface="Times New Roman" panose="02020603050405020304" pitchFamily="18" charset="0"/>
              </a:rPr>
              <a:t>ALGORITHM &amp; DEPLOYMENT(CONTD…) </a:t>
            </a:r>
            <a:endParaRPr lang="en-IN" sz="3200" dirty="0"/>
          </a:p>
        </p:txBody>
      </p:sp>
      <p:sp>
        <p:nvSpPr>
          <p:cNvPr id="3" name="Content Placeholder 2">
            <a:extLst>
              <a:ext uri="{FF2B5EF4-FFF2-40B4-BE49-F238E27FC236}">
                <a16:creationId xmlns:a16="http://schemas.microsoft.com/office/drawing/2014/main" xmlns="" id="{B96A8DC2-3726-EEC4-CBA9-9649C659A3F7}"/>
              </a:ext>
            </a:extLst>
          </p:cNvPr>
          <p:cNvSpPr>
            <a:spLocks noGrp="1"/>
          </p:cNvSpPr>
          <p:nvPr>
            <p:ph idx="1"/>
          </p:nvPr>
        </p:nvSpPr>
        <p:spPr>
          <a:xfrm>
            <a:off x="677334" y="1480457"/>
            <a:ext cx="8596668" cy="4560905"/>
          </a:xfrm>
        </p:spPr>
        <p:txBody>
          <a:bodyPr/>
          <a:lstStyle/>
          <a:p>
            <a:pPr algn="just">
              <a:lnSpc>
                <a:spcPct val="150000"/>
              </a:lnSpc>
              <a:buClrTx/>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Model Evaluation:</a:t>
            </a:r>
          </a:p>
          <a:p>
            <a:pPr marL="457200" lvl="1" indent="0" algn="just">
              <a:lnSpc>
                <a:spcPct val="150000"/>
              </a:lnSpc>
              <a:buNone/>
            </a:pPr>
            <a:r>
              <a:rPr lang="en-US" sz="1800" b="1" i="0" dirty="0">
                <a:solidFill>
                  <a:srgbClr val="0D0D0D"/>
                </a:solidFill>
                <a:effectLst/>
                <a:latin typeface="Times New Roman" panose="02020603050405020304" pitchFamily="18" charset="0"/>
                <a:cs typeface="Times New Roman" panose="02020603050405020304" pitchFamily="18" charset="0"/>
              </a:rPr>
              <a:t>Evaluate the trained model on the test set to assess its performance:</a:t>
            </a:r>
          </a:p>
          <a:p>
            <a:pPr marL="1143000" lvl="2" indent="-228600" algn="just">
              <a:lnSpc>
                <a:spcPct val="150000"/>
              </a:lnSpc>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Calculate classification accuracy and other relevant metrics.</a:t>
            </a:r>
          </a:p>
          <a:p>
            <a:pPr marL="1143000" lvl="2" indent="-228600" algn="just">
              <a:lnSpc>
                <a:spcPct val="150000"/>
              </a:lnSpc>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Visualize model predictions and compare them with ground truth labels.</a:t>
            </a:r>
          </a:p>
          <a:p>
            <a:pPr algn="just">
              <a:lnSpc>
                <a:spcPct val="150000"/>
              </a:lnSpc>
              <a:buClrTx/>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Testing and Validation:</a:t>
            </a:r>
          </a:p>
          <a:p>
            <a:pPr marL="0" indent="0" algn="just">
              <a:lnSpc>
                <a:spcPct val="150000"/>
              </a:lnSpc>
              <a:buNone/>
            </a:pPr>
            <a:r>
              <a:rPr lang="en-US" b="1" i="0" dirty="0">
                <a:solidFill>
                  <a:srgbClr val="0D0D0D"/>
                </a:solidFill>
                <a:effectLst/>
                <a:latin typeface="Times New Roman" panose="02020603050405020304" pitchFamily="18" charset="0"/>
                <a:cs typeface="Times New Roman" panose="02020603050405020304" pitchFamily="18" charset="0"/>
              </a:rPr>
              <a:t>		Test the deployed model with new handwritten digit images to ensure its 		accuracy and reliability in real-world </a:t>
            </a:r>
            <a:r>
              <a:rPr lang="en-US" b="1" i="0" dirty="0" err="1">
                <a:solidFill>
                  <a:srgbClr val="0D0D0D"/>
                </a:solidFill>
                <a:effectLst/>
                <a:latin typeface="Times New Roman" panose="02020603050405020304" pitchFamily="18" charset="0"/>
                <a:cs typeface="Times New Roman" panose="02020603050405020304" pitchFamily="18" charset="0"/>
              </a:rPr>
              <a:t>scenarios.Validate</a:t>
            </a:r>
            <a:r>
              <a:rPr lang="en-US" b="1" i="0" dirty="0">
                <a:solidFill>
                  <a:srgbClr val="0D0D0D"/>
                </a:solidFill>
                <a:effectLst/>
                <a:latin typeface="Times New Roman" panose="02020603050405020304" pitchFamily="18" charset="0"/>
                <a:cs typeface="Times New Roman" panose="02020603050405020304" pitchFamily="18" charset="0"/>
              </a:rPr>
              <a:t> the model against 	different handwriting styles, sizes, and backgrounds to assess its robustness.</a:t>
            </a:r>
          </a:p>
          <a:p>
            <a:pPr marL="0" indent="0">
              <a:buNone/>
            </a:pPr>
            <a:endParaRPr lang="en-IN" dirty="0"/>
          </a:p>
        </p:txBody>
      </p:sp>
    </p:spTree>
    <p:extLst>
      <p:ext uri="{BB962C8B-B14F-4D97-AF65-F5344CB8AC3E}">
        <p14:creationId xmlns:p14="http://schemas.microsoft.com/office/powerpoint/2010/main" xmlns="" val="1587921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5E608F-B43F-A090-9AA2-A66AF64D2DFF}"/>
              </a:ext>
            </a:extLst>
          </p:cNvPr>
          <p:cNvSpPr>
            <a:spLocks noGrp="1"/>
          </p:cNvSpPr>
          <p:nvPr>
            <p:ph type="title"/>
          </p:nvPr>
        </p:nvSpPr>
        <p:spPr>
          <a:xfrm>
            <a:off x="430590" y="203200"/>
            <a:ext cx="10222895" cy="740229"/>
          </a:xfrm>
        </p:spPr>
        <p:txBody>
          <a:bodyPr>
            <a:normAutofit/>
          </a:bodyPr>
          <a:lstStyle/>
          <a:p>
            <a:r>
              <a:rPr lang="en-US" sz="3200" b="1" i="1" dirty="0">
                <a:solidFill>
                  <a:schemeClr val="tx1"/>
                </a:solidFill>
                <a:latin typeface="Times New Roman" panose="02020603050405020304" pitchFamily="18" charset="0"/>
                <a:cs typeface="Times New Roman" panose="02020603050405020304" pitchFamily="18" charset="0"/>
              </a:rPr>
              <a:t>ALGORITHM &amp; DEPLOYMENT(CONTD…) </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582C83F-5CDD-A677-C811-ACA6BEBAE34A}"/>
              </a:ext>
            </a:extLst>
          </p:cNvPr>
          <p:cNvSpPr>
            <a:spLocks noGrp="1"/>
          </p:cNvSpPr>
          <p:nvPr>
            <p:ph idx="1"/>
          </p:nvPr>
        </p:nvSpPr>
        <p:spPr>
          <a:xfrm>
            <a:off x="677333" y="1045029"/>
            <a:ext cx="9134323" cy="5486400"/>
          </a:xfrm>
        </p:spPr>
        <p:txBody>
          <a:bodyPr>
            <a:normAutofit/>
          </a:bodyPr>
          <a:lstStyle/>
          <a:p>
            <a:pPr algn="just">
              <a:lnSpc>
                <a:spcPct val="150000"/>
              </a:lnSpc>
              <a:buClrTx/>
              <a:buNone/>
            </a:pPr>
            <a:r>
              <a:rPr lang="en-IN" b="1" i="0" dirty="0">
                <a:solidFill>
                  <a:srgbClr val="0D0D0D"/>
                </a:solidFill>
                <a:effectLst/>
                <a:latin typeface="Times New Roman" panose="02020603050405020304" pitchFamily="18" charset="0"/>
                <a:cs typeface="Times New Roman" panose="02020603050405020304" pitchFamily="18" charset="0"/>
              </a:rPr>
              <a:t>b. </a:t>
            </a:r>
            <a:r>
              <a:rPr lang="en-IN" b="1" i="0" u="sng" dirty="0">
                <a:solidFill>
                  <a:srgbClr val="0D0D0D"/>
                </a:solidFill>
                <a:effectLst/>
                <a:latin typeface="Times New Roman" panose="02020603050405020304" pitchFamily="18" charset="0"/>
                <a:cs typeface="Times New Roman" panose="02020603050405020304" pitchFamily="18" charset="0"/>
              </a:rPr>
              <a:t>DEPLOYMENT:</a:t>
            </a:r>
          </a:p>
          <a:p>
            <a:pPr algn="just">
              <a:lnSpc>
                <a:spcPct val="150000"/>
              </a:lnSpc>
              <a:buClrTx/>
              <a:buFont typeface="Arial" panose="020B0604020202020204" pitchFamily="34" charset="0"/>
              <a:buChar char="•"/>
            </a:pPr>
            <a:r>
              <a:rPr lang="en-IN" b="1" i="0" u="sng" dirty="0">
                <a:solidFill>
                  <a:srgbClr val="0D0D0D"/>
                </a:solidFill>
                <a:effectLst/>
                <a:latin typeface="Times New Roman" panose="02020603050405020304" pitchFamily="18" charset="0"/>
                <a:cs typeface="Times New Roman" panose="02020603050405020304" pitchFamily="18" charset="0"/>
              </a:rPr>
              <a:t>Choose Deployment Platform:</a:t>
            </a:r>
          </a:p>
          <a:p>
            <a:pPr marL="457200" lvl="1" indent="0" algn="just">
              <a:lnSpc>
                <a:spcPct val="150000"/>
              </a:lnSpc>
              <a:buNone/>
            </a:pPr>
            <a:r>
              <a:rPr lang="en-IN" sz="1800" b="1" i="0" dirty="0">
                <a:solidFill>
                  <a:srgbClr val="0D0D0D"/>
                </a:solidFill>
                <a:effectLst/>
                <a:latin typeface="Times New Roman" panose="02020603050405020304" pitchFamily="18" charset="0"/>
                <a:cs typeface="Times New Roman" panose="02020603050405020304" pitchFamily="18" charset="0"/>
              </a:rPr>
              <a:t>Determine the platform(s) where the model will be deployed, such as:</a:t>
            </a:r>
          </a:p>
          <a:p>
            <a:pPr marL="1143000" lvl="2" indent="-228600" algn="just">
              <a:lnSpc>
                <a:spcPct val="150000"/>
              </a:lnSpc>
              <a:buFont typeface="+mj-lt"/>
              <a:buAutoNum type="arabicPeriod"/>
            </a:pPr>
            <a:r>
              <a:rPr lang="en-IN" sz="1800" b="1" i="0" dirty="0">
                <a:solidFill>
                  <a:srgbClr val="0D0D0D"/>
                </a:solidFill>
                <a:effectLst/>
                <a:latin typeface="Times New Roman" panose="02020603050405020304" pitchFamily="18" charset="0"/>
                <a:cs typeface="Times New Roman" panose="02020603050405020304" pitchFamily="18" charset="0"/>
              </a:rPr>
              <a:t>Web application</a:t>
            </a:r>
          </a:p>
          <a:p>
            <a:pPr marL="1143000" lvl="2" indent="-228600" algn="just">
              <a:lnSpc>
                <a:spcPct val="150000"/>
              </a:lnSpc>
              <a:buFont typeface="+mj-lt"/>
              <a:buAutoNum type="arabicPeriod"/>
            </a:pPr>
            <a:r>
              <a:rPr lang="en-IN" sz="1800" b="1" i="0" dirty="0">
                <a:solidFill>
                  <a:srgbClr val="0D0D0D"/>
                </a:solidFill>
                <a:effectLst/>
                <a:latin typeface="Times New Roman" panose="02020603050405020304" pitchFamily="18" charset="0"/>
                <a:cs typeface="Times New Roman" panose="02020603050405020304" pitchFamily="18" charset="0"/>
              </a:rPr>
              <a:t>Mobile application (iOS, Android)</a:t>
            </a:r>
          </a:p>
          <a:p>
            <a:pPr algn="just">
              <a:lnSpc>
                <a:spcPct val="150000"/>
              </a:lnSpc>
              <a:buClrTx/>
              <a:buFont typeface="Arial" panose="020B0604020202020204" pitchFamily="34" charset="0"/>
              <a:buChar char="•"/>
            </a:pPr>
            <a:r>
              <a:rPr lang="en-IN" b="1" i="0" u="sng" dirty="0">
                <a:solidFill>
                  <a:srgbClr val="0D0D0D"/>
                </a:solidFill>
                <a:effectLst/>
                <a:latin typeface="Times New Roman" panose="02020603050405020304" pitchFamily="18" charset="0"/>
                <a:cs typeface="Times New Roman" panose="02020603050405020304" pitchFamily="18" charset="0"/>
              </a:rPr>
              <a:t>Model Serialization:</a:t>
            </a:r>
          </a:p>
          <a:p>
            <a:pPr marL="457200" lvl="1" indent="0" algn="just">
              <a:lnSpc>
                <a:spcPct val="150000"/>
              </a:lnSpc>
              <a:buNone/>
            </a:pPr>
            <a:r>
              <a:rPr lang="en-IN" sz="1800" b="1" i="0" dirty="0">
                <a:solidFill>
                  <a:srgbClr val="0D0D0D"/>
                </a:solidFill>
                <a:effectLst/>
                <a:latin typeface="Times New Roman" panose="02020603050405020304" pitchFamily="18" charset="0"/>
                <a:cs typeface="Times New Roman" panose="02020603050405020304" pitchFamily="18" charset="0"/>
              </a:rPr>
              <a:t>Serialize the trained CNN model into a format suitable for deployment. Common serialization formats include:</a:t>
            </a:r>
          </a:p>
          <a:p>
            <a:pPr marL="1143000" lvl="2" indent="-228600" algn="just">
              <a:lnSpc>
                <a:spcPct val="150000"/>
              </a:lnSpc>
              <a:buFont typeface="+mj-lt"/>
              <a:buAutoNum type="arabicPeriod"/>
            </a:pPr>
            <a:r>
              <a:rPr lang="en-IN" sz="1800" b="1" i="0" dirty="0">
                <a:solidFill>
                  <a:srgbClr val="0D0D0D"/>
                </a:solidFill>
                <a:effectLst/>
                <a:latin typeface="Times New Roman" panose="02020603050405020304" pitchFamily="18" charset="0"/>
                <a:cs typeface="Times New Roman" panose="02020603050405020304" pitchFamily="18" charset="0"/>
              </a:rPr>
              <a:t>TensorFlow Saved Model format (.pb)</a:t>
            </a:r>
          </a:p>
          <a:p>
            <a:pPr marL="1143000" lvl="2" indent="-228600" algn="just">
              <a:lnSpc>
                <a:spcPct val="150000"/>
              </a:lnSpc>
              <a:buFont typeface="+mj-lt"/>
              <a:buAutoNum type="arabicPeriod"/>
            </a:pPr>
            <a:r>
              <a:rPr lang="en-IN" sz="1800" b="1" i="0" dirty="0" err="1">
                <a:solidFill>
                  <a:srgbClr val="0D0D0D"/>
                </a:solidFill>
                <a:effectLst/>
                <a:latin typeface="Times New Roman" panose="02020603050405020304" pitchFamily="18" charset="0"/>
                <a:cs typeface="Times New Roman" panose="02020603050405020304" pitchFamily="18" charset="0"/>
              </a:rPr>
              <a:t>PyTorch</a:t>
            </a:r>
            <a:r>
              <a:rPr lang="en-IN" sz="1800" b="1" i="0" dirty="0">
                <a:solidFill>
                  <a:srgbClr val="0D0D0D"/>
                </a:solidFill>
                <a:effectLst/>
                <a:latin typeface="Times New Roman" panose="02020603050405020304" pitchFamily="18" charset="0"/>
                <a:cs typeface="Times New Roman" panose="02020603050405020304" pitchFamily="18" charset="0"/>
              </a:rPr>
              <a:t> model checkpoint (.pt)</a:t>
            </a:r>
          </a:p>
          <a:p>
            <a:pPr marL="1143000" lvl="2" indent="-228600" algn="just">
              <a:lnSpc>
                <a:spcPct val="170000"/>
              </a:lnSpc>
              <a:buFont typeface="+mj-lt"/>
              <a:buAutoNum type="arabicPeriod"/>
            </a:pPr>
            <a:endParaRPr lang="en-IN" sz="1800" b="1"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651293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9F72EB-0A96-05CE-B408-21CFCC34C94F}"/>
              </a:ext>
            </a:extLst>
          </p:cNvPr>
          <p:cNvSpPr>
            <a:spLocks noGrp="1"/>
          </p:cNvSpPr>
          <p:nvPr>
            <p:ph type="title"/>
          </p:nvPr>
        </p:nvSpPr>
        <p:spPr>
          <a:xfrm>
            <a:off x="677333" y="246743"/>
            <a:ext cx="10048723" cy="899885"/>
          </a:xfrm>
        </p:spPr>
        <p:txBody>
          <a:bodyPr>
            <a:normAutofit/>
          </a:bodyPr>
          <a:lstStyle/>
          <a:p>
            <a:r>
              <a:rPr lang="en-US" sz="3200" b="1" i="1" dirty="0">
                <a:solidFill>
                  <a:schemeClr val="tx1"/>
                </a:solidFill>
                <a:latin typeface="Times New Roman" panose="02020603050405020304" pitchFamily="18" charset="0"/>
                <a:cs typeface="Times New Roman" panose="02020603050405020304" pitchFamily="18" charset="0"/>
              </a:rPr>
              <a:t>ALGORITHM &amp; DEPLOYMENT(CONTD…) </a:t>
            </a:r>
            <a:endParaRPr lang="en-IN" sz="3200" dirty="0"/>
          </a:p>
        </p:txBody>
      </p:sp>
      <p:sp>
        <p:nvSpPr>
          <p:cNvPr id="3" name="Content Placeholder 2">
            <a:extLst>
              <a:ext uri="{FF2B5EF4-FFF2-40B4-BE49-F238E27FC236}">
                <a16:creationId xmlns:a16="http://schemas.microsoft.com/office/drawing/2014/main" xmlns="" id="{FC1CB63C-BA29-5847-7984-44DAFAFF2696}"/>
              </a:ext>
            </a:extLst>
          </p:cNvPr>
          <p:cNvSpPr>
            <a:spLocks noGrp="1"/>
          </p:cNvSpPr>
          <p:nvPr>
            <p:ph idx="1"/>
          </p:nvPr>
        </p:nvSpPr>
        <p:spPr>
          <a:xfrm>
            <a:off x="677334" y="928915"/>
            <a:ext cx="9976152" cy="5682342"/>
          </a:xfrm>
        </p:spPr>
        <p:txBody>
          <a:bodyPr>
            <a:normAutofit/>
          </a:bodyPr>
          <a:lstStyle/>
          <a:p>
            <a:pPr algn="just">
              <a:lnSpc>
                <a:spcPct val="150000"/>
              </a:lnSpc>
              <a:buClrTx/>
              <a:buFont typeface="Arial" panose="020B0604020202020204" pitchFamily="34" charset="0"/>
              <a:buChar char="•"/>
            </a:pPr>
            <a:r>
              <a:rPr lang="en-US" b="1" i="0" u="sng" dirty="0">
                <a:solidFill>
                  <a:srgbClr val="0D0D0D"/>
                </a:solidFill>
                <a:effectLst/>
                <a:latin typeface="Times New Roman" panose="02020603050405020304" pitchFamily="18" charset="0"/>
                <a:cs typeface="Times New Roman" panose="02020603050405020304" pitchFamily="18" charset="0"/>
              </a:rPr>
              <a:t>Performance Optimization (Optional):</a:t>
            </a:r>
          </a:p>
          <a:p>
            <a:pPr marL="457200" lvl="1" indent="0" algn="just">
              <a:lnSpc>
                <a:spcPct val="150000"/>
              </a:lnSpc>
              <a:buNone/>
            </a:pPr>
            <a:r>
              <a:rPr lang="en-US" sz="1800" b="1" i="0" dirty="0">
                <a:solidFill>
                  <a:srgbClr val="0D0D0D"/>
                </a:solidFill>
                <a:effectLst/>
                <a:latin typeface="Times New Roman" panose="02020603050405020304" pitchFamily="18" charset="0"/>
                <a:cs typeface="Times New Roman" panose="02020603050405020304" pitchFamily="18" charset="0"/>
              </a:rPr>
              <a:t>Optimize the deployed model and preprocessing pipeline for performance:</a:t>
            </a:r>
          </a:p>
          <a:p>
            <a:pPr marL="1143000" lvl="2" indent="-228600" algn="just">
              <a:lnSpc>
                <a:spcPct val="150000"/>
              </a:lnSpc>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Reduce model size and computational complexity for faster inference.</a:t>
            </a:r>
          </a:p>
          <a:p>
            <a:pPr marL="1143000" lvl="2" indent="-228600" algn="just">
              <a:lnSpc>
                <a:spcPct val="150000"/>
              </a:lnSpc>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Implement techniques like quantization or model pruning to reduce memory and processing requirements.</a:t>
            </a:r>
          </a:p>
          <a:p>
            <a:pPr algn="just">
              <a:lnSpc>
                <a:spcPct val="150000"/>
              </a:lnSpc>
              <a:buClrTx/>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User Interface (UI):</a:t>
            </a:r>
          </a:p>
          <a:p>
            <a:pPr marL="457200" lvl="1" indent="0" algn="just">
              <a:lnSpc>
                <a:spcPct val="150000"/>
              </a:lnSpc>
              <a:buNone/>
            </a:pPr>
            <a:r>
              <a:rPr lang="en-US" sz="1800" b="1" i="0" dirty="0">
                <a:solidFill>
                  <a:srgbClr val="0D0D0D"/>
                </a:solidFill>
                <a:effectLst/>
                <a:latin typeface="Times New Roman" panose="02020603050405020304" pitchFamily="18" charset="0"/>
                <a:cs typeface="Times New Roman" panose="02020603050405020304" pitchFamily="18" charset="0"/>
              </a:rPr>
              <a:t>Design a user-friendly interface for interacting with the deployed system:</a:t>
            </a:r>
          </a:p>
          <a:p>
            <a:pPr marL="1143000" lvl="2" indent="-228600" algn="just">
              <a:lnSpc>
                <a:spcPct val="150000"/>
              </a:lnSpc>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Provide intuitive input methods for users to upload or capture handwritten digit images.</a:t>
            </a:r>
          </a:p>
          <a:p>
            <a:pPr marL="1143000" lvl="2" indent="-228600" algn="just">
              <a:lnSpc>
                <a:spcPct val="150000"/>
              </a:lnSpc>
              <a:buFont typeface="+mj-lt"/>
              <a:buAutoNum type="arabicPeriod"/>
            </a:pPr>
            <a:r>
              <a:rPr lang="en-US" sz="1800" b="1" i="0" dirty="0">
                <a:solidFill>
                  <a:srgbClr val="0D0D0D"/>
                </a:solidFill>
                <a:effectLst/>
                <a:latin typeface="Times New Roman" panose="02020603050405020304" pitchFamily="18" charset="0"/>
                <a:cs typeface="Times New Roman" panose="02020603050405020304" pitchFamily="18" charset="0"/>
              </a:rPr>
              <a:t>Display model predictions along with confidence scores or probabilities.</a:t>
            </a:r>
          </a:p>
          <a:p>
            <a:pPr marL="1143000" lvl="2" indent="-228600" algn="just">
              <a:buFont typeface="+mj-lt"/>
              <a:buAutoNum type="arabicPeriod"/>
            </a:pPr>
            <a:endParaRPr lang="en-US" sz="1800" b="1" i="0" dirty="0">
              <a:solidFill>
                <a:srgbClr val="0D0D0D"/>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866846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3D51F5-1454-15F4-2EA9-4920D11113F4}"/>
              </a:ext>
            </a:extLst>
          </p:cNvPr>
          <p:cNvSpPr>
            <a:spLocks noGrp="1"/>
          </p:cNvSpPr>
          <p:nvPr>
            <p:ph type="title"/>
          </p:nvPr>
        </p:nvSpPr>
        <p:spPr>
          <a:xfrm>
            <a:off x="677334" y="609600"/>
            <a:ext cx="8596668" cy="986971"/>
          </a:xfrm>
        </p:spPr>
        <p:txBody>
          <a:bodyPr>
            <a:normAutofit/>
          </a:bodyPr>
          <a:lstStyle/>
          <a:p>
            <a:pPr algn="just"/>
            <a:r>
              <a:rPr lang="en-US" sz="3200" b="1" i="1" dirty="0">
                <a:solidFill>
                  <a:schemeClr val="tx1"/>
                </a:solidFill>
                <a:latin typeface="Times New Roman" panose="02020603050405020304" pitchFamily="18" charset="0"/>
                <a:cs typeface="Times New Roman" panose="02020603050405020304" pitchFamily="18" charset="0"/>
              </a:rPr>
              <a:t>RESULT</a:t>
            </a:r>
            <a:endParaRPr lang="en-IN" sz="3200" b="1" i="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E97C1F57-1A54-E919-02C3-D8855DAD584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77544" y="1383727"/>
            <a:ext cx="8210972" cy="4642089"/>
          </a:xfrm>
          <a:prstGeom prst="rect">
            <a:avLst/>
          </a:prstGeom>
        </p:spPr>
      </p:pic>
      <p:sp>
        <p:nvSpPr>
          <p:cNvPr id="5" name="TextBox 4"/>
          <p:cNvSpPr txBox="1"/>
          <p:nvPr/>
        </p:nvSpPr>
        <p:spPr>
          <a:xfrm>
            <a:off x="2612572" y="6154058"/>
            <a:ext cx="6128665" cy="369332"/>
          </a:xfrm>
          <a:prstGeom prst="rect">
            <a:avLst/>
          </a:prstGeom>
          <a:noFill/>
        </p:spPr>
        <p:txBody>
          <a:bodyPr wrap="none" rtlCol="0">
            <a:spAutoFit/>
          </a:bodyPr>
          <a:lstStyle/>
          <a:p>
            <a:pPr algn="ctr"/>
            <a:r>
              <a:rPr lang="en-US" b="1" dirty="0">
                <a:latin typeface="Times New Roman" pitchFamily="18" charset="0"/>
                <a:cs typeface="Times New Roman" pitchFamily="18" charset="0"/>
              </a:rPr>
              <a:t>Fig: Handwritten Digital Recognition Accuracy Comparison</a:t>
            </a:r>
          </a:p>
        </p:txBody>
      </p:sp>
    </p:spTree>
    <p:extLst>
      <p:ext uri="{BB962C8B-B14F-4D97-AF65-F5344CB8AC3E}">
        <p14:creationId xmlns:p14="http://schemas.microsoft.com/office/powerpoint/2010/main" xmlns="" val="2902323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B4CA1-D0DE-C38B-E4B2-AA034D91273F}"/>
              </a:ext>
            </a:extLst>
          </p:cNvPr>
          <p:cNvSpPr>
            <a:spLocks noGrp="1"/>
          </p:cNvSpPr>
          <p:nvPr>
            <p:ph type="title"/>
          </p:nvPr>
        </p:nvSpPr>
        <p:spPr/>
        <p:txBody>
          <a:bodyPr>
            <a:normAutofit/>
          </a:bodyPr>
          <a:lstStyle/>
          <a:p>
            <a:pPr algn="just"/>
            <a:r>
              <a:rPr lang="en-US" sz="3200" b="1" i="1" dirty="0">
                <a:solidFill>
                  <a:schemeClr val="tx1"/>
                </a:solidFill>
                <a:latin typeface="Times New Roman" panose="02020603050405020304" pitchFamily="18" charset="0"/>
                <a:cs typeface="Times New Roman" panose="02020603050405020304" pitchFamily="18" charset="0"/>
              </a:rPr>
              <a:t>RESULT(CONTD…)</a:t>
            </a:r>
            <a:endParaRPr lang="en-IN" sz="3200" b="1" i="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718F7133-A0F8-9CE9-D8C8-CFD10E6EEEE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89283" y="1874351"/>
            <a:ext cx="5885571" cy="393372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a:extLst>
              <a:ext uri="{FF2B5EF4-FFF2-40B4-BE49-F238E27FC236}">
                <a16:creationId xmlns:a16="http://schemas.microsoft.com/office/drawing/2014/main" xmlns="" id="{B82C8699-94D0-C037-01CC-EDD902019654}"/>
              </a:ext>
            </a:extLst>
          </p:cNvPr>
          <p:cNvSpPr txBox="1"/>
          <p:nvPr/>
        </p:nvSpPr>
        <p:spPr>
          <a:xfrm>
            <a:off x="4586067" y="5959957"/>
            <a:ext cx="1828801" cy="369332"/>
          </a:xfrm>
          <a:prstGeom prst="rect">
            <a:avLst/>
          </a:prstGeom>
          <a:noFill/>
        </p:spPr>
        <p:txBody>
          <a:bodyPr wrap="square">
            <a:spAutoFit/>
          </a:bodyPr>
          <a:lstStyle/>
          <a:p>
            <a:r>
              <a:rPr lang="en-US" dirty="0"/>
              <a:t>Fig: plot curve</a:t>
            </a:r>
            <a:endParaRPr lang="en-IN" dirty="0"/>
          </a:p>
        </p:txBody>
      </p:sp>
    </p:spTree>
    <p:extLst>
      <p:ext uri="{BB962C8B-B14F-4D97-AF65-F5344CB8AC3E}">
        <p14:creationId xmlns:p14="http://schemas.microsoft.com/office/powerpoint/2010/main" xmlns="" val="160782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7C24C3-7905-A63D-1588-92CEF4BA5215}"/>
              </a:ext>
            </a:extLst>
          </p:cNvPr>
          <p:cNvSpPr>
            <a:spLocks noGrp="1"/>
          </p:cNvSpPr>
          <p:nvPr>
            <p:ph type="title"/>
          </p:nvPr>
        </p:nvSpPr>
        <p:spPr>
          <a:xfrm>
            <a:off x="677334" y="609600"/>
            <a:ext cx="8596668" cy="653143"/>
          </a:xfrm>
        </p:spPr>
        <p:txBody>
          <a:bodyPr>
            <a:normAutofit/>
          </a:bodyPr>
          <a:lstStyle/>
          <a:p>
            <a:pPr algn="just"/>
            <a:r>
              <a:rPr lang="en-US" sz="3200" b="1" i="1" dirty="0">
                <a:solidFill>
                  <a:schemeClr val="tx1"/>
                </a:solidFill>
                <a:latin typeface="Times New Roman" panose="02020603050405020304" pitchFamily="18" charset="0"/>
                <a:cs typeface="Times New Roman" panose="02020603050405020304" pitchFamily="18" charset="0"/>
              </a:rPr>
              <a:t>CONCLUSION</a:t>
            </a:r>
            <a:endParaRPr lang="en-IN" sz="32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6914D0C-44C7-89E8-7605-BEE515824FF7}"/>
              </a:ext>
            </a:extLst>
          </p:cNvPr>
          <p:cNvSpPr>
            <a:spLocks noGrp="1"/>
          </p:cNvSpPr>
          <p:nvPr>
            <p:ph idx="1"/>
          </p:nvPr>
        </p:nvSpPr>
        <p:spPr>
          <a:xfrm>
            <a:off x="677334" y="1364343"/>
            <a:ext cx="8596668" cy="4677019"/>
          </a:xfrm>
        </p:spPr>
        <p:txBody>
          <a:bodyPr/>
          <a:lstStyle/>
          <a:p>
            <a:pPr algn="just">
              <a:lnSpc>
                <a:spcPct val="150000"/>
              </a:lnSpc>
              <a:buClrTx/>
              <a:buNone/>
            </a:pPr>
            <a:r>
              <a:rPr lang="en-US" b="1" i="0" dirty="0">
                <a:solidFill>
                  <a:srgbClr val="0D0D0D"/>
                </a:solidFill>
                <a:effectLst/>
                <a:latin typeface="Times New Roman" panose="02020603050405020304" pitchFamily="18" charset="0"/>
                <a:cs typeface="Times New Roman" panose="02020603050405020304" pitchFamily="18" charset="0"/>
              </a:rPr>
              <a:t>				In conclusion, the implementation of Convolutional Neural Networks (CNNs) for handwritten digit recognition represents a significant advancement in computer vision and pattern recognition. Through the development and deployment of CNN-based systems, we can achieve accurate and efficient recognition of handwritten digits, with numerous practical applications in various domains.</a:t>
            </a:r>
          </a:p>
          <a:p>
            <a:pPr algn="just">
              <a:buClrTx/>
              <a:buNone/>
            </a:pPr>
            <a:endParaRPr lang="en-US" b="1" i="0" dirty="0">
              <a:solidFill>
                <a:srgbClr val="0D0D0D"/>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xmlns="" val="4175715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C7C310-6F6F-392C-A4DE-A842DC3F8B3B}"/>
              </a:ext>
            </a:extLst>
          </p:cNvPr>
          <p:cNvSpPr>
            <a:spLocks noGrp="1"/>
          </p:cNvSpPr>
          <p:nvPr>
            <p:ph type="title"/>
          </p:nvPr>
        </p:nvSpPr>
        <p:spPr/>
        <p:txBody>
          <a:bodyPr>
            <a:normAutofit/>
          </a:bodyPr>
          <a:lstStyle/>
          <a:p>
            <a:pPr algn="just"/>
            <a:r>
              <a:rPr lang="en-US" sz="3200" b="1" i="1" dirty="0">
                <a:solidFill>
                  <a:schemeClr val="tx1"/>
                </a:solidFill>
                <a:latin typeface="Times New Roman" panose="02020603050405020304" pitchFamily="18" charset="0"/>
                <a:cs typeface="Times New Roman" panose="02020603050405020304" pitchFamily="18" charset="0"/>
              </a:rPr>
              <a:t>REFERENCE</a:t>
            </a:r>
            <a:endParaRPr lang="en-IN" sz="32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7E894F6-15E0-3A9C-E1B6-01EB98FF24A0}"/>
              </a:ext>
            </a:extLst>
          </p:cNvPr>
          <p:cNvSpPr>
            <a:spLocks noGrp="1"/>
          </p:cNvSpPr>
          <p:nvPr>
            <p:ph idx="1"/>
          </p:nvPr>
        </p:nvSpPr>
        <p:spPr/>
        <p:txBody>
          <a:bodyPr/>
          <a:lstStyle/>
          <a:p>
            <a:pPr algn="just">
              <a:buClrTx/>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https://www.tensorflow.org/</a:t>
            </a: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xmlns="" val="tx"/>
                    </a:ext>
                  </a:extLst>
                </a:hlinkClick>
              </a:rPr>
              <a:t>https://keras.io/</a:t>
            </a: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xmlns="" val="tx"/>
                    </a:ext>
                  </a:extLst>
                </a:hlinkClick>
              </a:rPr>
              <a:t>https://numpy.org/</a:t>
            </a: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xmlns="" val="tx"/>
                    </a:ext>
                  </a:extLst>
                </a:hlinkClick>
              </a:rPr>
              <a:t>https://matplotlib.org/</a:t>
            </a: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xmlns="" val="tx"/>
                    </a:ext>
                  </a:extLst>
                </a:hlinkClick>
              </a:rPr>
              <a:t>https://www.sky-learn.com/</a:t>
            </a: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hlinkClick r:id="rId7"/>
              </a:rPr>
              <a:t>https://</a:t>
            </a:r>
            <a:r>
              <a:rPr lang="en-IN" b="1" dirty="0" smtClean="0">
                <a:solidFill>
                  <a:schemeClr val="tx1"/>
                </a:solidFill>
                <a:latin typeface="Times New Roman" panose="02020603050405020304" pitchFamily="18" charset="0"/>
                <a:cs typeface="Times New Roman" panose="02020603050405020304" pitchFamily="18" charset="0"/>
                <a:hlinkClick r:id="rId7"/>
              </a:rPr>
              <a:t>www.kaggle.com/datasets/hojjatk/mnist-dataset</a:t>
            </a:r>
            <a:endParaRPr lang="en-IN" b="1" dirty="0" smtClean="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r>
              <a:rPr lang="en-IN" b="1" dirty="0" smtClean="0">
                <a:solidFill>
                  <a:schemeClr val="tx1"/>
                </a:solidFill>
                <a:latin typeface="Times New Roman" panose="02020603050405020304" pitchFamily="18" charset="0"/>
                <a:cs typeface="Times New Roman" panose="02020603050405020304" pitchFamily="18" charset="0"/>
                <a:hlinkClick r:id="rId8"/>
              </a:rPr>
              <a:t>https://</a:t>
            </a:r>
            <a:r>
              <a:rPr lang="en-IN" b="1" dirty="0" smtClean="0">
                <a:solidFill>
                  <a:schemeClr val="tx1"/>
                </a:solidFill>
                <a:latin typeface="Times New Roman" panose="02020603050405020304" pitchFamily="18" charset="0"/>
                <a:cs typeface="Times New Roman" panose="02020603050405020304" pitchFamily="18" charset="0"/>
                <a:hlinkClick r:id="rId8"/>
              </a:rPr>
              <a:t>www.kaggle.com/code/itsmohammadshahid/7-cnn-handwritten-digit-recognition/input</a:t>
            </a:r>
            <a:endParaRPr lang="en-IN" b="1" dirty="0" smtClean="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endParaRPr lang="en-IN" b="1" dirty="0">
              <a:solidFill>
                <a:schemeClr val="tx1"/>
              </a:solidFill>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pP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82858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CDC2E5-8062-C889-2312-08C28850B266}"/>
              </a:ext>
            </a:extLst>
          </p:cNvPr>
          <p:cNvSpPr>
            <a:spLocks noGrp="1"/>
          </p:cNvSpPr>
          <p:nvPr>
            <p:ph type="title"/>
          </p:nvPr>
        </p:nvSpPr>
        <p:spPr/>
        <p:txBody>
          <a:bodyPr/>
          <a:lstStyle/>
          <a:p>
            <a:pPr algn="just"/>
            <a:r>
              <a:rPr lang="en-US" b="1" i="1" dirty="0" smtClean="0">
                <a:solidFill>
                  <a:schemeClr val="tx1"/>
                </a:solidFill>
                <a:latin typeface="Times New Roman" panose="02020603050405020304" pitchFamily="18" charset="0"/>
                <a:cs typeface="Times New Roman" panose="02020603050405020304" pitchFamily="18" charset="0"/>
              </a:rPr>
              <a:t>PROJECT OUTLINE</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7BDCE73-51B8-A1C1-4625-F9BA9E1CA43B}"/>
              </a:ext>
            </a:extLst>
          </p:cNvPr>
          <p:cNvSpPr>
            <a:spLocks noGrp="1"/>
          </p:cNvSpPr>
          <p:nvPr>
            <p:ph idx="1"/>
          </p:nvPr>
        </p:nvSpPr>
        <p:spPr>
          <a:xfrm>
            <a:off x="677334" y="1930401"/>
            <a:ext cx="8596668" cy="4110962"/>
          </a:xfrm>
        </p:spPr>
        <p:txBody>
          <a:bodyPr>
            <a:normAutofit fontScale="92500" lnSpcReduction="20000"/>
          </a:bodyPr>
          <a:lstStyle/>
          <a:p>
            <a:pPr algn="just">
              <a:lnSpc>
                <a:spcPct val="150000"/>
              </a:lnSpc>
              <a:buClrTx/>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Problem Statement</a:t>
            </a:r>
          </a:p>
          <a:p>
            <a:pPr algn="just">
              <a:lnSpc>
                <a:spcPct val="150000"/>
              </a:lnSpc>
              <a:buClrTx/>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Proposed System / Solution</a:t>
            </a:r>
          </a:p>
          <a:p>
            <a:pPr algn="just">
              <a:lnSpc>
                <a:spcPct val="150000"/>
              </a:lnSpc>
              <a:buClrTx/>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System Development Approach</a:t>
            </a:r>
          </a:p>
          <a:p>
            <a:pPr algn="just">
              <a:lnSpc>
                <a:spcPct val="150000"/>
              </a:lnSpc>
              <a:buClrTx/>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Algorithm &amp; Deployment</a:t>
            </a:r>
          </a:p>
          <a:p>
            <a:pPr algn="just">
              <a:lnSpc>
                <a:spcPct val="150000"/>
              </a:lnSpc>
              <a:buClrTx/>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Result</a:t>
            </a:r>
          </a:p>
          <a:p>
            <a:pPr algn="just">
              <a:lnSpc>
                <a:spcPct val="150000"/>
              </a:lnSpc>
              <a:buClrTx/>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Conclusion</a:t>
            </a:r>
          </a:p>
          <a:p>
            <a:pPr algn="just">
              <a:lnSpc>
                <a:spcPct val="150000"/>
              </a:lnSpc>
              <a:buClrTx/>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Reference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69463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1ADC52-D0F1-B456-4671-854ACA9F00DF}"/>
              </a:ext>
            </a:extLst>
          </p:cNvPr>
          <p:cNvSpPr>
            <a:spLocks noGrp="1"/>
          </p:cNvSpPr>
          <p:nvPr>
            <p:ph type="ctrTitle"/>
          </p:nvPr>
        </p:nvSpPr>
        <p:spPr/>
        <p:txBody>
          <a:bodyPr/>
          <a:lstStyle/>
          <a:p>
            <a:pPr algn="ctr"/>
            <a:r>
              <a:rPr lang="en-US" b="1" i="1" dirty="0">
                <a:solidFill>
                  <a:schemeClr val="tx1"/>
                </a:solidFill>
                <a:latin typeface="Times New Roman" panose="02020603050405020304" pitchFamily="18" charset="0"/>
                <a:cs typeface="Times New Roman" panose="02020603050405020304" pitchFamily="18" charset="0"/>
              </a:rPr>
              <a:t>THANK YOU</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0867E65F-CD95-40D3-D7D6-554187340DA1}"/>
              </a:ext>
            </a:extLst>
          </p:cNvPr>
          <p:cNvSpPr>
            <a:spLocks noGrp="1"/>
          </p:cNvSpPr>
          <p:nvPr>
            <p:ph type="subTitle" idx="1"/>
          </p:nvPr>
        </p:nvSpPr>
        <p:spPr>
          <a:xfrm flipV="1">
            <a:off x="1507067" y="6710287"/>
            <a:ext cx="7766936" cy="45719"/>
          </a:xfrm>
        </p:spPr>
        <p:txBody>
          <a:bodyPr>
            <a:normAutofit fontScale="25000" lnSpcReduction="20000"/>
          </a:bodyPr>
          <a:lstStyle/>
          <a:p>
            <a:endParaRPr lang="en-IN" dirty="0"/>
          </a:p>
        </p:txBody>
      </p:sp>
    </p:spTree>
    <p:extLst>
      <p:ext uri="{BB962C8B-B14F-4D97-AF65-F5344CB8AC3E}">
        <p14:creationId xmlns:p14="http://schemas.microsoft.com/office/powerpoint/2010/main" xmlns="" val="154930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6F39DF-4C1A-7804-9546-495721C13A07}"/>
              </a:ext>
            </a:extLst>
          </p:cNvPr>
          <p:cNvSpPr>
            <a:spLocks noGrp="1"/>
          </p:cNvSpPr>
          <p:nvPr>
            <p:ph type="title"/>
          </p:nvPr>
        </p:nvSpPr>
        <p:spPr/>
        <p:txBody>
          <a:bodyPr>
            <a:normAutofit/>
          </a:bodyPr>
          <a:lstStyle/>
          <a:p>
            <a:pPr algn="just"/>
            <a:r>
              <a:rPr lang="en-US" sz="4000" b="1" i="1" dirty="0">
                <a:solidFill>
                  <a:schemeClr val="tx1"/>
                </a:solidFill>
                <a:latin typeface="Times New Roman" panose="02020603050405020304" pitchFamily="18" charset="0"/>
                <a:cs typeface="Times New Roman" panose="02020603050405020304" pitchFamily="18" charset="0"/>
              </a:rPr>
              <a:t>PROBLEM STATEMENT</a:t>
            </a:r>
            <a:endParaRPr lang="en-IN" sz="40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B1E59C4-E2D3-74A0-9DFA-469212EEB863}"/>
              </a:ext>
            </a:extLst>
          </p:cNvPr>
          <p:cNvSpPr>
            <a:spLocks noGrp="1"/>
          </p:cNvSpPr>
          <p:nvPr>
            <p:ph idx="1"/>
          </p:nvPr>
        </p:nvSpPr>
        <p:spPr>
          <a:xfrm>
            <a:off x="818011" y="1930400"/>
            <a:ext cx="9167818" cy="3880773"/>
          </a:xfrm>
        </p:spPr>
        <p:txBody>
          <a:bodyPr>
            <a:normAutofit/>
          </a:bodyPr>
          <a:lstStyle/>
          <a:p>
            <a:pPr lvl="2" algn="just">
              <a:lnSpc>
                <a:spcPct val="150000"/>
              </a:lnSpc>
              <a:buClrTx/>
              <a:buNone/>
            </a:pPr>
            <a:r>
              <a:rPr lang="en-US" sz="2000" dirty="0">
                <a:solidFill>
                  <a:srgbClr val="0D0D0D"/>
                </a:solidFill>
                <a:latin typeface="Times New Roman" panose="02020603050405020304" pitchFamily="18" charset="0"/>
                <a:cs typeface="Times New Roman" panose="02020603050405020304" pitchFamily="18" charset="0"/>
              </a:rPr>
              <a:t>			</a:t>
            </a:r>
            <a:r>
              <a:rPr lang="en-US" sz="1800" b="1" i="0" dirty="0">
                <a:solidFill>
                  <a:srgbClr val="0D0D0D"/>
                </a:solidFill>
                <a:effectLst/>
                <a:latin typeface="Times New Roman" panose="02020603050405020304" pitchFamily="18" charset="0"/>
                <a:cs typeface="Times New Roman" panose="02020603050405020304" pitchFamily="18" charset="0"/>
              </a:rPr>
              <a:t>Handwritten digital recognition is a fundamental problem in pattern recognition and machine learning with numerous real-world applications, including automatic form processing, postal sorting, and bank check digitization. 	The objective of this project is to develop a robust and accurate based model capable of accurately recognizing handwritten digits from input images.</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07231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306" y="420915"/>
            <a:ext cx="8596668" cy="653143"/>
          </a:xfrm>
        </p:spPr>
        <p:txBody>
          <a:bodyPr>
            <a:normAutofit/>
          </a:bodyPr>
          <a:lstStyle/>
          <a:p>
            <a:r>
              <a:rPr lang="en-US" sz="3200" b="1" i="1" dirty="0">
                <a:solidFill>
                  <a:schemeClr val="tx1"/>
                </a:solidFill>
                <a:latin typeface="Times New Roman" panose="02020603050405020304" pitchFamily="18" charset="0"/>
                <a:cs typeface="Times New Roman" panose="02020603050405020304" pitchFamily="18" charset="0"/>
              </a:rPr>
              <a:t>PROPOSED SYSTEM / SOLUTION</a:t>
            </a:r>
            <a:endParaRPr lang="en-US" sz="3200" dirty="0"/>
          </a:p>
        </p:txBody>
      </p:sp>
      <p:sp>
        <p:nvSpPr>
          <p:cNvPr id="3" name="Content Placeholder 2"/>
          <p:cNvSpPr>
            <a:spLocks noGrp="1"/>
          </p:cNvSpPr>
          <p:nvPr>
            <p:ph idx="1"/>
          </p:nvPr>
        </p:nvSpPr>
        <p:spPr>
          <a:xfrm>
            <a:off x="677334" y="1219201"/>
            <a:ext cx="8596668" cy="4822162"/>
          </a:xfrm>
        </p:spPr>
        <p:txBody>
          <a:bodyPr/>
          <a:lstStyle/>
          <a:p>
            <a:pPr>
              <a:buNone/>
            </a:pPr>
            <a:r>
              <a:rPr lang="en-US" sz="2000" b="1" u="sng" dirty="0"/>
              <a:t>STEPS:</a:t>
            </a:r>
          </a:p>
          <a:p>
            <a:pPr algn="just">
              <a:lnSpc>
                <a:spcPct val="150000"/>
              </a:lnSpc>
              <a:buClrTx/>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CNN Architecture Design</a:t>
            </a:r>
          </a:p>
          <a:p>
            <a:pPr algn="just">
              <a:lnSpc>
                <a:spcPct val="150000"/>
              </a:lnSpc>
              <a:buClrTx/>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Data Preprocessing</a:t>
            </a:r>
          </a:p>
          <a:p>
            <a:pPr algn="just">
              <a:lnSpc>
                <a:spcPct val="150000"/>
              </a:lnSpc>
              <a:buClrTx/>
              <a:buFont typeface="+mj-lt"/>
              <a:buAutoNum type="arabicPeriod"/>
            </a:pPr>
            <a:r>
              <a:rPr lang="en-US" b="1" dirty="0">
                <a:solidFill>
                  <a:srgbClr val="0D0D0D"/>
                </a:solidFill>
                <a:latin typeface="Times New Roman" panose="02020603050405020304" pitchFamily="18" charset="0"/>
                <a:cs typeface="Times New Roman" panose="02020603050405020304" pitchFamily="18" charset="0"/>
              </a:rPr>
              <a:t>Data Augmentation</a:t>
            </a:r>
          </a:p>
          <a:p>
            <a:pPr algn="just">
              <a:lnSpc>
                <a:spcPct val="150000"/>
              </a:lnSpc>
              <a:buClrTx/>
              <a:buFont typeface="+mj-lt"/>
              <a:buAutoNum type="arabicPeriod"/>
            </a:pPr>
            <a:r>
              <a:rPr lang="en-US" b="1" dirty="0">
                <a:solidFill>
                  <a:srgbClr val="0D0D0D"/>
                </a:solidFill>
                <a:latin typeface="Times New Roman" panose="02020603050405020304" pitchFamily="18" charset="0"/>
                <a:cs typeface="Times New Roman" panose="02020603050405020304" pitchFamily="18" charset="0"/>
              </a:rPr>
              <a:t>Training Procedure</a:t>
            </a:r>
          </a:p>
          <a:p>
            <a:pPr algn="just">
              <a:lnSpc>
                <a:spcPct val="150000"/>
              </a:lnSpc>
              <a:buClrTx/>
              <a:buFont typeface="+mj-lt"/>
              <a:buAutoNum type="arabicPeriod"/>
            </a:pPr>
            <a:r>
              <a:rPr lang="en-US" b="1" dirty="0">
                <a:solidFill>
                  <a:srgbClr val="0D0D0D"/>
                </a:solidFill>
                <a:latin typeface="Times New Roman" panose="02020603050405020304" pitchFamily="18" charset="0"/>
                <a:cs typeface="Times New Roman" panose="02020603050405020304" pitchFamily="18" charset="0"/>
              </a:rPr>
              <a:t>Validation and Testing</a:t>
            </a:r>
          </a:p>
          <a:p>
            <a:pPr algn="just">
              <a:lnSpc>
                <a:spcPct val="150000"/>
              </a:lnSpc>
              <a:buClrTx/>
              <a:buFont typeface="+mj-lt"/>
              <a:buAutoNum type="arabicPeriod"/>
            </a:pPr>
            <a:r>
              <a:rPr lang="en-US" b="1" dirty="0">
                <a:solidFill>
                  <a:srgbClr val="0D0D0D"/>
                </a:solidFill>
                <a:latin typeface="Times New Roman" panose="02020603050405020304" pitchFamily="18" charset="0"/>
                <a:cs typeface="Times New Roman" panose="02020603050405020304" pitchFamily="18" charset="0"/>
              </a:rPr>
              <a:t>Deployment and Integration</a:t>
            </a:r>
          </a:p>
          <a:p>
            <a:pPr algn="just">
              <a:lnSpc>
                <a:spcPct val="150000"/>
              </a:lnSpc>
              <a:buClrTx/>
              <a:buFont typeface="+mj-lt"/>
              <a:buAutoNum type="arabicPeriod"/>
            </a:pPr>
            <a:r>
              <a:rPr lang="en-US" b="1" dirty="0">
                <a:solidFill>
                  <a:srgbClr val="0D0D0D"/>
                </a:solidFill>
                <a:latin typeface="Times New Roman" panose="02020603050405020304" pitchFamily="18" charset="0"/>
                <a:cs typeface="Times New Roman" panose="02020603050405020304" pitchFamily="18" charset="0"/>
              </a:rPr>
              <a:t>Performance Monitoring and Updates</a:t>
            </a:r>
          </a:p>
          <a:p>
            <a:pPr algn="just">
              <a:lnSpc>
                <a:spcPct val="150000"/>
              </a:lnSpc>
              <a:buClrTx/>
              <a:buFont typeface="+mj-lt"/>
              <a:buAutoNum type="arabicPeriod"/>
            </a:pPr>
            <a:r>
              <a:rPr lang="en-US" b="1" dirty="0">
                <a:solidFill>
                  <a:srgbClr val="0D0D0D"/>
                </a:solidFill>
                <a:latin typeface="Times New Roman" panose="02020603050405020304" pitchFamily="18" charset="0"/>
                <a:cs typeface="Times New Roman" panose="02020603050405020304" pitchFamily="18" charset="0"/>
              </a:rPr>
              <a:t>User Interface (Optional)</a:t>
            </a:r>
          </a:p>
          <a:p>
            <a:pPr>
              <a:buClrTx/>
              <a:buFont typeface="Wingdings" pitchFamily="2" charset="2"/>
              <a:buChar char="Ø"/>
            </a:pPr>
            <a:endParaRPr lang="en-US" b="1" u="sng" dirty="0">
              <a:solidFill>
                <a:srgbClr val="0D0D0D"/>
              </a:solidFill>
              <a:latin typeface="Times New Roman" panose="02020603050405020304" pitchFamily="18" charset="0"/>
              <a:cs typeface="Times New Roman" panose="02020603050405020304" pitchFamily="18" charset="0"/>
            </a:endParaRPr>
          </a:p>
          <a:p>
            <a:pPr>
              <a:buClrTx/>
              <a:buFont typeface="Wingdings" pitchFamily="2" charset="2"/>
              <a:buChar char="Ø"/>
            </a:pPr>
            <a:endParaRPr lang="en-US" b="1" u="sng" dirty="0">
              <a:solidFill>
                <a:srgbClr val="0D0D0D"/>
              </a:solidFill>
              <a:latin typeface="Times New Roman" panose="02020603050405020304" pitchFamily="18" charset="0"/>
              <a:cs typeface="Times New Roman" panose="02020603050405020304" pitchFamily="18" charset="0"/>
            </a:endParaRPr>
          </a:p>
          <a:p>
            <a:pPr>
              <a:buClrTx/>
              <a:buFont typeface="Wingdings" pitchFamily="2" charset="2"/>
              <a:buChar char="Ø"/>
            </a:pPr>
            <a:endParaRPr lang="en-US" b="1" u="sng" dirty="0">
              <a:solidFill>
                <a:srgbClr val="0D0D0D"/>
              </a:solidFill>
              <a:latin typeface="Times New Roman" panose="02020603050405020304" pitchFamily="18" charset="0"/>
              <a:cs typeface="Times New Roman" panose="02020603050405020304" pitchFamily="18" charset="0"/>
            </a:endParaRPr>
          </a:p>
          <a:p>
            <a:pPr>
              <a:buClrTx/>
              <a:buFont typeface="Wingdings" pitchFamily="2" charset="2"/>
              <a:buChar char="Ø"/>
            </a:pPr>
            <a:endParaRPr lang="en-US" b="1" u="sng" dirty="0">
              <a:solidFill>
                <a:srgbClr val="0D0D0D"/>
              </a:solidFill>
              <a:latin typeface="Times New Roman" panose="02020603050405020304" pitchFamily="18" charset="0"/>
              <a:cs typeface="Times New Roman" panose="02020603050405020304" pitchFamily="18" charset="0"/>
            </a:endParaRPr>
          </a:p>
          <a:p>
            <a:pPr>
              <a:buClrTx/>
              <a:buFont typeface="Wingdings" pitchFamily="2" charset="2"/>
              <a:buChar char="Ø"/>
            </a:pPr>
            <a:endParaRPr lang="en-US" b="1" dirty="0">
              <a:solidFill>
                <a:schemeClr val="tx1"/>
              </a:solidFill>
              <a:latin typeface="Times New Roman" panose="02020603050405020304" pitchFamily="18" charset="0"/>
              <a:cs typeface="Times New Roman" panose="02020603050405020304" pitchFamily="18" charset="0"/>
            </a:endParaRPr>
          </a:p>
          <a:p>
            <a:pPr>
              <a:buClrTx/>
              <a:buFont typeface="Wingdings" pitchFamily="2" charset="2"/>
              <a:buChar char="Ø"/>
            </a:pPr>
            <a:endParaRPr lang="en-US" b="1" dirty="0">
              <a:solidFill>
                <a:schemeClr val="tx1"/>
              </a:solidFill>
              <a:latin typeface="Times New Roman" panose="02020603050405020304" pitchFamily="18" charset="0"/>
              <a:cs typeface="Times New Roman" panose="02020603050405020304" pitchFamily="18" charset="0"/>
            </a:endParaRPr>
          </a:p>
          <a:p>
            <a:pPr>
              <a:buNone/>
            </a:pPr>
            <a:endParaRPr lang="en-US" dirty="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FA83DB-EB02-420C-82B7-75EC5FCCEC7F}"/>
              </a:ext>
            </a:extLst>
          </p:cNvPr>
          <p:cNvSpPr>
            <a:spLocks noGrp="1"/>
          </p:cNvSpPr>
          <p:nvPr>
            <p:ph type="title"/>
          </p:nvPr>
        </p:nvSpPr>
        <p:spPr>
          <a:xfrm>
            <a:off x="775807" y="243840"/>
            <a:ext cx="9355163" cy="839372"/>
          </a:xfrm>
        </p:spPr>
        <p:txBody>
          <a:bodyPr>
            <a:normAutofit fontScale="90000"/>
          </a:bodyPr>
          <a:lstStyle/>
          <a:p>
            <a:pPr algn="just"/>
            <a:r>
              <a:rPr lang="en-US" b="1" i="1" dirty="0">
                <a:solidFill>
                  <a:schemeClr val="tx1"/>
                </a:solidFill>
                <a:latin typeface="Times New Roman" panose="02020603050405020304" pitchFamily="18" charset="0"/>
                <a:cs typeface="Times New Roman" panose="02020603050405020304" pitchFamily="18" charset="0"/>
              </a:rPr>
              <a:t>PROPOSED SYSTEM / SOLUTION(CONTD…)</a:t>
            </a:r>
            <a:endParaRPr lang="en-IN"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76B16E7-A731-3B58-E262-578B4072746F}"/>
              </a:ext>
            </a:extLst>
          </p:cNvPr>
          <p:cNvSpPr>
            <a:spLocks noGrp="1"/>
          </p:cNvSpPr>
          <p:nvPr>
            <p:ph idx="1"/>
          </p:nvPr>
        </p:nvSpPr>
        <p:spPr>
          <a:xfrm>
            <a:off x="775808" y="1083211"/>
            <a:ext cx="9451405" cy="5289453"/>
          </a:xfrm>
        </p:spPr>
        <p:txBody>
          <a:bodyPr>
            <a:normAutofit/>
          </a:bodyPr>
          <a:lstStyle/>
          <a:p>
            <a:pPr marL="0" indent="0" algn="just">
              <a:lnSpc>
                <a:spcPct val="150000"/>
              </a:lnSpc>
              <a:buClrTx/>
              <a:buNone/>
            </a:pPr>
            <a:r>
              <a:rPr lang="en-US" sz="1900" b="1" i="0" dirty="0">
                <a:solidFill>
                  <a:schemeClr val="tx1"/>
                </a:solidFill>
                <a:effectLst/>
                <a:latin typeface="Times New Roman" panose="02020603050405020304" pitchFamily="18" charset="0"/>
                <a:cs typeface="Times New Roman" panose="02020603050405020304" pitchFamily="18" charset="0"/>
              </a:rPr>
              <a:t>1. </a:t>
            </a:r>
            <a:r>
              <a:rPr lang="en-US" sz="1900" b="1" i="0" u="sng" dirty="0">
                <a:solidFill>
                  <a:schemeClr val="tx1"/>
                </a:solidFill>
                <a:effectLst/>
                <a:latin typeface="Times New Roman" panose="02020603050405020304" pitchFamily="18" charset="0"/>
                <a:cs typeface="Times New Roman" panose="02020603050405020304" pitchFamily="18" charset="0"/>
              </a:rPr>
              <a:t>CNN Architecture Design:</a:t>
            </a:r>
          </a:p>
          <a:p>
            <a:pPr marL="0" indent="0" algn="just">
              <a:lnSpc>
                <a:spcPct val="150000"/>
              </a:lnSpc>
              <a:buNone/>
            </a:pPr>
            <a:r>
              <a:rPr lang="en-US" sz="1900" b="1" dirty="0">
                <a:solidFill>
                  <a:schemeClr val="tx1"/>
                </a:solidFill>
                <a:latin typeface="Times New Roman" panose="02020603050405020304" pitchFamily="18" charset="0"/>
                <a:cs typeface="Times New Roman" panose="02020603050405020304" pitchFamily="18" charset="0"/>
              </a:rPr>
              <a:t>		</a:t>
            </a:r>
            <a:r>
              <a:rPr lang="en-US" sz="1900" i="0" dirty="0">
                <a:solidFill>
                  <a:schemeClr val="tx1"/>
                </a:solidFill>
                <a:effectLst/>
                <a:latin typeface="Times New Roman" panose="02020603050405020304" pitchFamily="18" charset="0"/>
                <a:cs typeface="Times New Roman" panose="02020603050405020304" pitchFamily="18" charset="0"/>
              </a:rPr>
              <a:t> </a:t>
            </a:r>
            <a:r>
              <a:rPr lang="en-US" b="1" i="0" dirty="0">
                <a:solidFill>
                  <a:schemeClr val="tx1"/>
                </a:solidFill>
                <a:effectLst/>
                <a:latin typeface="Times New Roman" panose="02020603050405020304" pitchFamily="18" charset="0"/>
                <a:cs typeface="Times New Roman" panose="02020603050405020304" pitchFamily="18" charset="0"/>
              </a:rPr>
              <a:t>The system begins with the design of a CNN architecture optimized for handwritten digit recognition. This architecture typically comprises multiple convolutional layers followed by pooling layers for feature extraction, and fully connected layers for classification. </a:t>
            </a:r>
          </a:p>
          <a:p>
            <a:pPr marL="0" indent="0" algn="just">
              <a:lnSpc>
                <a:spcPct val="150000"/>
              </a:lnSpc>
              <a:buNone/>
            </a:pPr>
            <a:r>
              <a:rPr lang="en-US" sz="1900" b="1" i="0" dirty="0">
                <a:solidFill>
                  <a:schemeClr val="tx1"/>
                </a:solidFill>
                <a:effectLst/>
                <a:latin typeface="Times New Roman" panose="02020603050405020304" pitchFamily="18" charset="0"/>
                <a:cs typeface="Times New Roman" panose="02020603050405020304" pitchFamily="18" charset="0"/>
              </a:rPr>
              <a:t>2</a:t>
            </a:r>
            <a:r>
              <a:rPr lang="en-US" sz="1900" b="1" i="0" u="sng" dirty="0">
                <a:solidFill>
                  <a:schemeClr val="tx1"/>
                </a:solidFill>
                <a:effectLst/>
                <a:latin typeface="Times New Roman" panose="02020603050405020304" pitchFamily="18" charset="0"/>
                <a:cs typeface="Times New Roman" panose="02020603050405020304" pitchFamily="18" charset="0"/>
              </a:rPr>
              <a:t>. Data Preprocessing</a:t>
            </a:r>
          </a:p>
          <a:p>
            <a:pPr marL="0" indent="0" algn="just">
              <a:lnSpc>
                <a:spcPct val="150000"/>
              </a:lnSpc>
              <a:buNone/>
            </a:pPr>
            <a:r>
              <a:rPr lang="en-US" sz="1900" b="1" i="0" dirty="0">
                <a:solidFill>
                  <a:schemeClr val="tx1"/>
                </a:solidFill>
                <a:effectLst/>
                <a:latin typeface="Times New Roman" panose="02020603050405020304" pitchFamily="18" charset="0"/>
                <a:cs typeface="Times New Roman" panose="02020603050405020304" pitchFamily="18" charset="0"/>
              </a:rPr>
              <a:t>		 </a:t>
            </a:r>
            <a:r>
              <a:rPr lang="en-US" b="1" i="0" dirty="0">
                <a:solidFill>
                  <a:schemeClr val="tx1"/>
                </a:solidFill>
                <a:effectLst/>
                <a:latin typeface="Times New Roman" panose="02020603050405020304" pitchFamily="18" charset="0"/>
                <a:cs typeface="Times New Roman" panose="02020603050405020304" pitchFamily="18" charset="0"/>
              </a:rPr>
              <a:t>Before training the CNN model, the system preprocesses the input images to enhance their quality and reduce noise. Common preprocessing techniques include normalization to scale pixel values between 0 and 1, resizing images to a standardized input size, and applying filters for noise reduction and contrast enhancement.</a:t>
            </a:r>
          </a:p>
          <a:p>
            <a:pPr marL="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411245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77333" y="174171"/>
            <a:ext cx="9729409" cy="827315"/>
          </a:xfrm>
        </p:spPr>
        <p:txBody>
          <a:bodyPr>
            <a:normAutofit/>
          </a:bodyPr>
          <a:lstStyle/>
          <a:p>
            <a:r>
              <a:rPr lang="en-US" sz="3200" b="1" i="1" dirty="0">
                <a:solidFill>
                  <a:schemeClr val="tx1"/>
                </a:solidFill>
                <a:latin typeface="Times New Roman" panose="02020603050405020304" pitchFamily="18" charset="0"/>
                <a:cs typeface="Times New Roman" panose="02020603050405020304" pitchFamily="18" charset="0"/>
              </a:rPr>
              <a:t>PROPOSED SYSTEM / SOLUTION(CONTD…)</a:t>
            </a:r>
            <a:endParaRPr lang="en-US" sz="3200" dirty="0"/>
          </a:p>
        </p:txBody>
      </p:sp>
      <p:sp>
        <p:nvSpPr>
          <p:cNvPr id="3" name="Content Placeholder 2"/>
          <p:cNvSpPr>
            <a:spLocks noGrp="1"/>
          </p:cNvSpPr>
          <p:nvPr>
            <p:ph idx="1"/>
          </p:nvPr>
        </p:nvSpPr>
        <p:spPr>
          <a:xfrm>
            <a:off x="677334" y="1248229"/>
            <a:ext cx="8596668" cy="5326742"/>
          </a:xfrm>
        </p:spPr>
        <p:txBody>
          <a:bodyPr>
            <a:normAutofit/>
          </a:bodyPr>
          <a:lstStyle/>
          <a:p>
            <a:pPr marL="0" indent="0" algn="just">
              <a:lnSpc>
                <a:spcPct val="150000"/>
              </a:lnSpc>
              <a:buNone/>
            </a:pPr>
            <a:r>
              <a:rPr lang="en-US" b="1" dirty="0">
                <a:solidFill>
                  <a:srgbClr val="0D0D0D"/>
                </a:solidFill>
                <a:latin typeface="Times New Roman" panose="02020603050405020304" pitchFamily="18" charset="0"/>
                <a:cs typeface="Times New Roman" panose="02020603050405020304" pitchFamily="18" charset="0"/>
              </a:rPr>
              <a:t>3. </a:t>
            </a:r>
            <a:r>
              <a:rPr lang="en-US" b="1" u="sng" dirty="0">
                <a:solidFill>
                  <a:srgbClr val="0D0D0D"/>
                </a:solidFill>
                <a:latin typeface="Times New Roman" panose="02020603050405020304" pitchFamily="18" charset="0"/>
                <a:cs typeface="Times New Roman" panose="02020603050405020304" pitchFamily="18" charset="0"/>
              </a:rPr>
              <a:t>Data Augmentation:</a:t>
            </a:r>
          </a:p>
          <a:p>
            <a:pPr marL="0" indent="0" algn="just">
              <a:lnSpc>
                <a:spcPct val="150000"/>
              </a:lnSpc>
              <a:buNone/>
            </a:pPr>
            <a:r>
              <a:rPr lang="en-US" b="1" dirty="0">
                <a:solidFill>
                  <a:srgbClr val="0D0D0D"/>
                </a:solidFill>
                <a:latin typeface="Times New Roman" panose="02020603050405020304" pitchFamily="18" charset="0"/>
                <a:cs typeface="Times New Roman" panose="02020603050405020304" pitchFamily="18" charset="0"/>
              </a:rPr>
              <a:t>		 To mitigate the limited training data challenge, the system employs data augmentation techniques to increase the diversity of the dataset. Augmentation techniques may include random rotations, translations, scaling, and adding noise to artificially generate additional training samples.</a:t>
            </a:r>
          </a:p>
          <a:p>
            <a:pPr marL="0" indent="0" algn="just">
              <a:lnSpc>
                <a:spcPct val="150000"/>
              </a:lnSpc>
              <a:buNone/>
            </a:pPr>
            <a:r>
              <a:rPr lang="en-US" b="1" dirty="0">
                <a:solidFill>
                  <a:srgbClr val="0D0D0D"/>
                </a:solidFill>
                <a:latin typeface="Times New Roman" panose="02020603050405020304" pitchFamily="18" charset="0"/>
                <a:cs typeface="Times New Roman" panose="02020603050405020304" pitchFamily="18" charset="0"/>
              </a:rPr>
              <a:t>4. </a:t>
            </a:r>
            <a:r>
              <a:rPr lang="en-US" b="1" u="sng" dirty="0">
                <a:solidFill>
                  <a:srgbClr val="0D0D0D"/>
                </a:solidFill>
                <a:latin typeface="Times New Roman" panose="02020603050405020304" pitchFamily="18" charset="0"/>
                <a:cs typeface="Times New Roman" panose="02020603050405020304" pitchFamily="18" charset="0"/>
              </a:rPr>
              <a:t>Training Procedure: </a:t>
            </a:r>
          </a:p>
          <a:p>
            <a:pPr marL="0" indent="0" algn="just">
              <a:lnSpc>
                <a:spcPct val="150000"/>
              </a:lnSpc>
              <a:buNone/>
            </a:pPr>
            <a:r>
              <a:rPr lang="en-US" b="1" dirty="0">
                <a:solidFill>
                  <a:srgbClr val="0D0D0D"/>
                </a:solidFill>
                <a:latin typeface="Times New Roman" panose="02020603050405020304" pitchFamily="18" charset="0"/>
                <a:cs typeface="Times New Roman" panose="02020603050405020304" pitchFamily="18" charset="0"/>
              </a:rPr>
              <a:t>		The system trains the CNN model using the preprocessed and augmented dataset. Training involves optimizing the model parameters (weights and biases) using gradient-based optimization algorithms such as stochastic gradient descent (SGD) or Adam. </a:t>
            </a:r>
            <a:endParaRPr lang="en-US" dirty="0">
              <a:solidFill>
                <a:schemeClr val="tx1"/>
              </a:solidFill>
              <a:latin typeface="Times New Roman" panose="02020603050405020304" pitchFamily="18" charset="0"/>
              <a:cs typeface="Times New Roman" panose="02020603050405020304" pitchFamily="18" charset="0"/>
            </a:endParaRPr>
          </a:p>
          <a:p>
            <a:endParaRPr lang="en-IN" dirty="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B64BA7-D92B-F97A-5604-E3AC6E8B6D84}"/>
              </a:ext>
            </a:extLst>
          </p:cNvPr>
          <p:cNvSpPr>
            <a:spLocks noGrp="1"/>
          </p:cNvSpPr>
          <p:nvPr>
            <p:ph type="title"/>
          </p:nvPr>
        </p:nvSpPr>
        <p:spPr>
          <a:xfrm rot="10800000" flipV="1">
            <a:off x="677333" y="267286"/>
            <a:ext cx="9613295" cy="661628"/>
          </a:xfrm>
        </p:spPr>
        <p:txBody>
          <a:bodyPr>
            <a:normAutofit/>
          </a:bodyPr>
          <a:lstStyle/>
          <a:p>
            <a:r>
              <a:rPr lang="en-US" sz="3200" b="1" i="1" dirty="0">
                <a:solidFill>
                  <a:schemeClr val="tx1"/>
                </a:solidFill>
                <a:latin typeface="Times New Roman" panose="02020603050405020304" pitchFamily="18" charset="0"/>
                <a:cs typeface="Times New Roman" panose="02020603050405020304" pitchFamily="18" charset="0"/>
              </a:rPr>
              <a:t>PROPOSED SYSTEM / SOLUTION(CONTD…)</a:t>
            </a:r>
            <a:endParaRPr lang="en-IN" sz="3200" dirty="0"/>
          </a:p>
        </p:txBody>
      </p:sp>
      <p:sp>
        <p:nvSpPr>
          <p:cNvPr id="3" name="Content Placeholder 2">
            <a:extLst>
              <a:ext uri="{FF2B5EF4-FFF2-40B4-BE49-F238E27FC236}">
                <a16:creationId xmlns:a16="http://schemas.microsoft.com/office/drawing/2014/main" xmlns="" id="{869D30DA-6258-F2B1-3A49-3AAF669EB945}"/>
              </a:ext>
            </a:extLst>
          </p:cNvPr>
          <p:cNvSpPr>
            <a:spLocks noGrp="1"/>
          </p:cNvSpPr>
          <p:nvPr>
            <p:ph idx="1"/>
          </p:nvPr>
        </p:nvSpPr>
        <p:spPr>
          <a:xfrm>
            <a:off x="677333" y="1015999"/>
            <a:ext cx="9555237" cy="5646057"/>
          </a:xfrm>
        </p:spPr>
        <p:txBody>
          <a:bodyPr>
            <a:normAutofit/>
          </a:bodyPr>
          <a:lstStyle/>
          <a:p>
            <a:pPr marL="0" indent="0" algn="just">
              <a:lnSpc>
                <a:spcPct val="150000"/>
              </a:lnSpc>
              <a:buNone/>
            </a:pPr>
            <a:r>
              <a:rPr lang="en-US" sz="1900" b="1" i="0" dirty="0">
                <a:solidFill>
                  <a:srgbClr val="0D0D0D"/>
                </a:solidFill>
                <a:effectLst/>
                <a:latin typeface="Times New Roman" panose="02020603050405020304" pitchFamily="18" charset="0"/>
                <a:cs typeface="Times New Roman" panose="02020603050405020304" pitchFamily="18" charset="0"/>
              </a:rPr>
              <a:t>5</a:t>
            </a:r>
            <a:r>
              <a:rPr lang="en-US" sz="1900" b="1" i="0" u="sng" dirty="0">
                <a:solidFill>
                  <a:srgbClr val="0D0D0D"/>
                </a:solidFill>
                <a:effectLst/>
                <a:latin typeface="Times New Roman" panose="02020603050405020304" pitchFamily="18" charset="0"/>
                <a:cs typeface="Times New Roman" panose="02020603050405020304" pitchFamily="18" charset="0"/>
              </a:rPr>
              <a:t>. Validation and Testing:</a:t>
            </a:r>
          </a:p>
          <a:p>
            <a:pPr marL="0" indent="0" algn="just">
              <a:lnSpc>
                <a:spcPct val="150000"/>
              </a:lnSpc>
              <a:buNone/>
            </a:pPr>
            <a:r>
              <a:rPr lang="en-US" sz="1900" b="1" i="0" dirty="0">
                <a:solidFill>
                  <a:srgbClr val="0D0D0D"/>
                </a:solidFill>
                <a:effectLst/>
                <a:latin typeface="Times New Roman" panose="02020603050405020304" pitchFamily="18" charset="0"/>
                <a:cs typeface="Times New Roman" panose="02020603050405020304" pitchFamily="18" charset="0"/>
              </a:rPr>
              <a:t>		</a:t>
            </a:r>
            <a:r>
              <a:rPr lang="en-US" b="1" i="0" dirty="0">
                <a:solidFill>
                  <a:srgbClr val="0D0D0D"/>
                </a:solidFill>
                <a:effectLst/>
                <a:latin typeface="Times New Roman" panose="02020603050405020304" pitchFamily="18" charset="0"/>
                <a:cs typeface="Times New Roman" panose="02020603050405020304" pitchFamily="18" charset="0"/>
              </a:rPr>
              <a:t> During training, a portion of the dataset is held out for validation to monitor the model's performance and prevent overfitting. Once training is complete, the system evaluates the trained model on a separate test dataset to assess its generalization ability and accuracy.</a:t>
            </a:r>
          </a:p>
          <a:p>
            <a:pPr marL="0" indent="0" algn="just">
              <a:lnSpc>
                <a:spcPct val="150000"/>
              </a:lnSpc>
              <a:buNone/>
            </a:pPr>
            <a:r>
              <a:rPr lang="en-US" sz="1900" b="1" i="0" dirty="0">
                <a:solidFill>
                  <a:srgbClr val="0D0D0D"/>
                </a:solidFill>
                <a:effectLst/>
                <a:latin typeface="Times New Roman" panose="02020603050405020304" pitchFamily="18" charset="0"/>
                <a:cs typeface="Times New Roman" panose="02020603050405020304" pitchFamily="18" charset="0"/>
              </a:rPr>
              <a:t>6</a:t>
            </a:r>
            <a:r>
              <a:rPr lang="en-US" sz="1900" b="1" i="0" u="sng" dirty="0">
                <a:solidFill>
                  <a:srgbClr val="0D0D0D"/>
                </a:solidFill>
                <a:effectLst/>
                <a:latin typeface="Times New Roman" panose="02020603050405020304" pitchFamily="18" charset="0"/>
                <a:cs typeface="Times New Roman" panose="02020603050405020304" pitchFamily="18" charset="0"/>
              </a:rPr>
              <a:t>. Deployment and Integration: </a:t>
            </a:r>
          </a:p>
          <a:p>
            <a:pPr marL="0" indent="0" algn="just">
              <a:lnSpc>
                <a:spcPct val="150000"/>
              </a:lnSpc>
              <a:buNone/>
            </a:pPr>
            <a:r>
              <a:rPr lang="en-US" sz="1900" b="1" i="0" dirty="0">
                <a:solidFill>
                  <a:srgbClr val="0D0D0D"/>
                </a:solidFill>
                <a:effectLst/>
                <a:latin typeface="Times New Roman" panose="02020603050405020304" pitchFamily="18" charset="0"/>
                <a:cs typeface="Times New Roman" panose="02020603050405020304" pitchFamily="18" charset="0"/>
              </a:rPr>
              <a:t>		</a:t>
            </a:r>
            <a:r>
              <a:rPr lang="en-US" b="1" i="0" dirty="0">
                <a:solidFill>
                  <a:srgbClr val="0D0D0D"/>
                </a:solidFill>
                <a:effectLst/>
                <a:latin typeface="Times New Roman" panose="02020603050405020304" pitchFamily="18" charset="0"/>
                <a:cs typeface="Times New Roman" panose="02020603050405020304" pitchFamily="18" charset="0"/>
              </a:rPr>
              <a:t>After successful training and evaluation, the trained CNN model is deployed for real-world applications. The system ensures compatibility with various deployment platforms, including desktop computers, mobile devices, and embedded systems. Integration with existing software or hardware systems may be necessary for seamless deployment.</a:t>
            </a:r>
          </a:p>
          <a:p>
            <a:pPr marL="0" indent="0" algn="just">
              <a:buNone/>
            </a:pPr>
            <a:endParaRPr lang="en-IN" dirty="0"/>
          </a:p>
        </p:txBody>
      </p:sp>
    </p:spTree>
    <p:extLst>
      <p:ext uri="{BB962C8B-B14F-4D97-AF65-F5344CB8AC3E}">
        <p14:creationId xmlns:p14="http://schemas.microsoft.com/office/powerpoint/2010/main" xmlns="" val="1323876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90286"/>
            <a:ext cx="10745409" cy="827314"/>
          </a:xfrm>
        </p:spPr>
        <p:txBody>
          <a:bodyPr>
            <a:normAutofit/>
          </a:bodyPr>
          <a:lstStyle/>
          <a:p>
            <a:r>
              <a:rPr lang="en-US" sz="3200" b="1" i="1" dirty="0">
                <a:solidFill>
                  <a:schemeClr val="tx1"/>
                </a:solidFill>
                <a:latin typeface="Times New Roman" panose="02020603050405020304" pitchFamily="18" charset="0"/>
                <a:cs typeface="Times New Roman" panose="02020603050405020304" pitchFamily="18" charset="0"/>
              </a:rPr>
              <a:t>PROPOSED SYSTEM / SOLUTION(CONTD…)</a:t>
            </a:r>
            <a:endParaRPr lang="en-US" sz="3200" dirty="0"/>
          </a:p>
        </p:txBody>
      </p:sp>
      <p:sp>
        <p:nvSpPr>
          <p:cNvPr id="3" name="Content Placeholder 2"/>
          <p:cNvSpPr>
            <a:spLocks noGrp="1"/>
          </p:cNvSpPr>
          <p:nvPr>
            <p:ph idx="1"/>
          </p:nvPr>
        </p:nvSpPr>
        <p:spPr>
          <a:xfrm>
            <a:off x="677333" y="1306286"/>
            <a:ext cx="10222895" cy="5080000"/>
          </a:xfrm>
        </p:spPr>
        <p:txBody>
          <a:bodyPr/>
          <a:lstStyle/>
          <a:p>
            <a:pPr marL="0" indent="0" algn="just">
              <a:lnSpc>
                <a:spcPct val="150000"/>
              </a:lnSpc>
              <a:buNone/>
            </a:pPr>
            <a:r>
              <a:rPr lang="en-US" b="1" dirty="0">
                <a:solidFill>
                  <a:srgbClr val="0D0D0D"/>
                </a:solidFill>
                <a:latin typeface="Times New Roman" panose="02020603050405020304" pitchFamily="18" charset="0"/>
                <a:cs typeface="Times New Roman" panose="02020603050405020304" pitchFamily="18" charset="0"/>
              </a:rPr>
              <a:t>7. </a:t>
            </a:r>
            <a:r>
              <a:rPr lang="en-US" b="1" u="sng" dirty="0">
                <a:solidFill>
                  <a:srgbClr val="0D0D0D"/>
                </a:solidFill>
                <a:latin typeface="Times New Roman" panose="02020603050405020304" pitchFamily="18" charset="0"/>
                <a:cs typeface="Times New Roman" panose="02020603050405020304" pitchFamily="18" charset="0"/>
              </a:rPr>
              <a:t>Performance Monitoring and Updates: </a:t>
            </a:r>
          </a:p>
          <a:p>
            <a:pPr marL="0" indent="0" algn="just">
              <a:lnSpc>
                <a:spcPct val="150000"/>
              </a:lnSpc>
              <a:buNone/>
            </a:pPr>
            <a:r>
              <a:rPr lang="en-US" b="1" dirty="0">
                <a:solidFill>
                  <a:srgbClr val="0D0D0D"/>
                </a:solidFill>
                <a:latin typeface="Times New Roman" panose="02020603050405020304" pitchFamily="18" charset="0"/>
                <a:cs typeface="Times New Roman" panose="02020603050405020304" pitchFamily="18" charset="0"/>
              </a:rPr>
              <a:t>		The system incorporates mechanisms for monitoring the performance of the deployed model in production environments. Metrics such as accuracy, inference time, and resource utilization are continuously monitored. Periodic updates to the model may be deployed to improve performance or adapt to changing requirements.</a:t>
            </a:r>
          </a:p>
          <a:p>
            <a:pPr marL="0" indent="0" algn="just">
              <a:lnSpc>
                <a:spcPct val="150000"/>
              </a:lnSpc>
              <a:buNone/>
            </a:pPr>
            <a:r>
              <a:rPr lang="en-US" b="1" dirty="0">
                <a:solidFill>
                  <a:srgbClr val="0D0D0D"/>
                </a:solidFill>
                <a:latin typeface="Times New Roman" panose="02020603050405020304" pitchFamily="18" charset="0"/>
                <a:cs typeface="Times New Roman" panose="02020603050405020304" pitchFamily="18" charset="0"/>
              </a:rPr>
              <a:t>8. </a:t>
            </a:r>
            <a:r>
              <a:rPr lang="en-US" b="1" u="sng" dirty="0">
                <a:solidFill>
                  <a:srgbClr val="0D0D0D"/>
                </a:solidFill>
                <a:latin typeface="Times New Roman" panose="02020603050405020304" pitchFamily="18" charset="0"/>
                <a:cs typeface="Times New Roman" panose="02020603050405020304" pitchFamily="18" charset="0"/>
              </a:rPr>
              <a:t>User Interface (Optional): </a:t>
            </a:r>
          </a:p>
          <a:p>
            <a:pPr marL="0" indent="0" algn="just">
              <a:lnSpc>
                <a:spcPct val="150000"/>
              </a:lnSpc>
              <a:buNone/>
            </a:pPr>
            <a:r>
              <a:rPr lang="en-US" b="1" dirty="0">
                <a:solidFill>
                  <a:srgbClr val="0D0D0D"/>
                </a:solidFill>
                <a:latin typeface="Times New Roman" panose="02020603050405020304" pitchFamily="18" charset="0"/>
                <a:cs typeface="Times New Roman" panose="02020603050405020304" pitchFamily="18" charset="0"/>
              </a:rPr>
              <a:t>		Depending on the application, the system may include a user interface for interacting with the handwritten digit recognition system. This interface could allow users to input handwritten digits via drawing or image upload and display the recognized digits along with confidence scores.</a:t>
            </a:r>
          </a:p>
          <a:p>
            <a:pPr>
              <a:lnSpc>
                <a:spcPct val="150000"/>
              </a:lnSpc>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F98A66-C1EA-2D1E-637F-0C550A65BD8F}"/>
              </a:ext>
            </a:extLst>
          </p:cNvPr>
          <p:cNvSpPr>
            <a:spLocks noGrp="1"/>
          </p:cNvSpPr>
          <p:nvPr>
            <p:ph type="title"/>
          </p:nvPr>
        </p:nvSpPr>
        <p:spPr>
          <a:xfrm>
            <a:off x="677334" y="184443"/>
            <a:ext cx="8596668" cy="860586"/>
          </a:xfrm>
        </p:spPr>
        <p:txBody>
          <a:bodyPr>
            <a:normAutofit/>
          </a:bodyPr>
          <a:lstStyle/>
          <a:p>
            <a:pPr algn="just"/>
            <a:r>
              <a:rPr lang="en-US" sz="3200" b="1" i="1" dirty="0">
                <a:solidFill>
                  <a:schemeClr val="tx1"/>
                </a:solidFill>
                <a:latin typeface="Times New Roman" panose="02020603050405020304" pitchFamily="18" charset="0"/>
                <a:cs typeface="Times New Roman" panose="02020603050405020304" pitchFamily="18" charset="0"/>
              </a:rPr>
              <a:t>SYSTEM DEVELOPMENT APPROACH</a:t>
            </a:r>
            <a:endParaRPr lang="en-IN" sz="3200" b="1" i="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4C9B3D9-DA96-035B-B9E0-825E5BDFADBA}"/>
              </a:ext>
            </a:extLst>
          </p:cNvPr>
          <p:cNvSpPr>
            <a:spLocks noGrp="1"/>
          </p:cNvSpPr>
          <p:nvPr>
            <p:ph idx="1"/>
          </p:nvPr>
        </p:nvSpPr>
        <p:spPr>
          <a:xfrm>
            <a:off x="677334" y="899886"/>
            <a:ext cx="8596668" cy="5773671"/>
          </a:xfrm>
        </p:spPr>
        <p:txBody>
          <a:bodyPr>
            <a:normAutofit/>
          </a:bodyPr>
          <a:lstStyle/>
          <a:p>
            <a:pPr marL="0" indent="0" algn="just">
              <a:buClrTx/>
              <a:buNone/>
            </a:pPr>
            <a:r>
              <a:rPr lang="en-US" b="1" dirty="0">
                <a:latin typeface="Times New Roman" panose="02020603050405020304" pitchFamily="18" charset="0"/>
                <a:cs typeface="Times New Roman" panose="02020603050405020304" pitchFamily="18" charset="0"/>
              </a:rPr>
              <a:t>a. </a:t>
            </a:r>
            <a:r>
              <a:rPr lang="en-US" b="1" u="sng" dirty="0">
                <a:latin typeface="Times New Roman" panose="02020603050405020304" pitchFamily="18" charset="0"/>
                <a:cs typeface="Times New Roman" panose="02020603050405020304" pitchFamily="18" charset="0"/>
              </a:rPr>
              <a:t>HARDWARE REQUIREMENT:</a:t>
            </a:r>
          </a:p>
          <a:p>
            <a:pPr algn="just">
              <a:buClrTx/>
              <a:buFont typeface="Arial" panose="020B0604020202020204" pitchFamily="34" charset="0"/>
              <a:buChar char="•"/>
            </a:pPr>
            <a:r>
              <a:rPr lang="en-IN" b="1" i="0" dirty="0">
                <a:solidFill>
                  <a:srgbClr val="0D0D0D"/>
                </a:solidFill>
                <a:effectLst/>
                <a:latin typeface="Times New Roman" panose="02020603050405020304" pitchFamily="18" charset="0"/>
                <a:cs typeface="Times New Roman" panose="02020603050405020304" pitchFamily="18" charset="0"/>
              </a:rPr>
              <a:t>GPU (Graphics Processing Unit):</a:t>
            </a:r>
          </a:p>
          <a:p>
            <a:pPr marL="0" indent="0" algn="just">
              <a:lnSpc>
                <a:spcPct val="160000"/>
              </a:lnSpc>
              <a:buClrTx/>
              <a:buNone/>
            </a:pPr>
            <a:r>
              <a:rPr lang="en-IN" b="1" dirty="0">
                <a:solidFill>
                  <a:srgbClr val="0D0D0D"/>
                </a:solidFill>
                <a:latin typeface="Times New Roman" panose="02020603050405020304" pitchFamily="18" charset="0"/>
                <a:cs typeface="Times New Roman" panose="02020603050405020304" pitchFamily="18" charset="0"/>
              </a:rPr>
              <a:t>		</a:t>
            </a:r>
            <a:r>
              <a:rPr lang="en-IN" b="1" i="0" dirty="0">
                <a:solidFill>
                  <a:srgbClr val="0D0D0D"/>
                </a:solidFill>
                <a:effectLst/>
                <a:latin typeface="Times New Roman" panose="02020603050405020304" pitchFamily="18" charset="0"/>
                <a:cs typeface="Times New Roman" panose="02020603050405020304" pitchFamily="18" charset="0"/>
              </a:rPr>
              <a:t>GPUs excel at performing parallel computations, making them well-suited 	for 	accelerating deep learning training and inference </a:t>
            </a:r>
            <a:r>
              <a:rPr lang="en-IN" b="1" i="0" dirty="0" err="1">
                <a:solidFill>
                  <a:srgbClr val="0D0D0D"/>
                </a:solidFill>
                <a:effectLst/>
                <a:latin typeface="Times New Roman" panose="02020603050405020304" pitchFamily="18" charset="0"/>
                <a:cs typeface="Times New Roman" panose="02020603050405020304" pitchFamily="18" charset="0"/>
              </a:rPr>
              <a:t>tasks.For</a:t>
            </a:r>
            <a:r>
              <a:rPr lang="en-IN" b="1" i="0" dirty="0">
                <a:solidFill>
                  <a:srgbClr val="0D0D0D"/>
                </a:solidFill>
                <a:effectLst/>
                <a:latin typeface="Times New Roman" panose="02020603050405020304" pitchFamily="18" charset="0"/>
                <a:cs typeface="Times New Roman" panose="02020603050405020304" pitchFamily="18" charset="0"/>
              </a:rPr>
              <a:t> training CNN 	models.</a:t>
            </a:r>
          </a:p>
          <a:p>
            <a:pPr marL="0" indent="0" algn="just">
              <a:lnSpc>
                <a:spcPct val="150000"/>
              </a:lnSpc>
              <a:buClrTx/>
              <a:buNone/>
            </a:pPr>
            <a:r>
              <a:rPr lang="en-IN" b="1" dirty="0">
                <a:solidFill>
                  <a:srgbClr val="0D0D0D"/>
                </a:solidFill>
                <a:latin typeface="Times New Roman" panose="02020603050405020304" pitchFamily="18" charset="0"/>
                <a:cs typeface="Times New Roman" panose="02020603050405020304" pitchFamily="18" charset="0"/>
              </a:rPr>
              <a:t>.	</a:t>
            </a:r>
            <a:r>
              <a:rPr lang="en-US" b="1" i="0" dirty="0">
                <a:solidFill>
                  <a:srgbClr val="0D0D0D"/>
                </a:solidFill>
                <a:effectLst/>
                <a:latin typeface="Times New Roman" panose="02020603050405020304" pitchFamily="18" charset="0"/>
                <a:cs typeface="Times New Roman" panose="02020603050405020304" pitchFamily="18" charset="0"/>
              </a:rPr>
              <a:t>Memory (RAM):</a:t>
            </a:r>
          </a:p>
          <a:p>
            <a:pPr marL="457200" lvl="1" indent="0" algn="just">
              <a:lnSpc>
                <a:spcPct val="150000"/>
              </a:lnSpc>
              <a:buClrTx/>
              <a:buNone/>
            </a:pPr>
            <a:r>
              <a:rPr lang="en-US" sz="1800" b="1" i="0" dirty="0">
                <a:solidFill>
                  <a:srgbClr val="0D0D0D"/>
                </a:solidFill>
                <a:effectLst/>
                <a:latin typeface="Times New Roman" panose="02020603050405020304" pitchFamily="18" charset="0"/>
                <a:cs typeface="Times New Roman" panose="02020603050405020304" pitchFamily="18" charset="0"/>
              </a:rPr>
              <a:t>	For deep learning tasks, including handwritten digit recognition, a minimum of 16GB of RAM is recommended.</a:t>
            </a:r>
          </a:p>
          <a:p>
            <a:pPr algn="just">
              <a:buClrTx/>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Storage:</a:t>
            </a:r>
          </a:p>
          <a:p>
            <a:pPr marL="0" indent="0" algn="just">
              <a:lnSpc>
                <a:spcPct val="150000"/>
              </a:lnSpc>
              <a:buClrTx/>
              <a:buNone/>
            </a:pPr>
            <a:r>
              <a:rPr lang="en-US" sz="2000" b="0" i="0" dirty="0">
                <a:solidFill>
                  <a:srgbClr val="0D0D0D"/>
                </a:solidFill>
                <a:effectLst/>
                <a:latin typeface="Söhne"/>
              </a:rPr>
              <a:t>		</a:t>
            </a:r>
            <a:r>
              <a:rPr lang="en-US" b="1" i="0" dirty="0">
                <a:solidFill>
                  <a:srgbClr val="0D0D0D"/>
                </a:solidFill>
                <a:effectLst/>
                <a:latin typeface="Times New Roman" panose="02020603050405020304" pitchFamily="18" charset="0"/>
                <a:cs typeface="Times New Roman" panose="02020603050405020304" pitchFamily="18" charset="0"/>
              </a:rPr>
              <a:t>Sufficient storage capacity is required to store datasets, trained models, 	and other project-related files.</a:t>
            </a:r>
          </a:p>
          <a:p>
            <a:pPr marL="457200" lvl="1" indent="0" algn="just">
              <a:buClrTx/>
              <a:buNone/>
            </a:pPr>
            <a:endParaRPr lang="en-US" sz="1800" b="1" i="0" dirty="0">
              <a:solidFill>
                <a:srgbClr val="0D0D0D"/>
              </a:solidFill>
              <a:effectLst/>
              <a:latin typeface="Times New Roman" panose="02020603050405020304" pitchFamily="18" charset="0"/>
              <a:cs typeface="Times New Roman" panose="02020603050405020304" pitchFamily="18" charset="0"/>
            </a:endParaRPr>
          </a:p>
          <a:p>
            <a:pPr marL="0" indent="0" algn="l">
              <a:buClrTx/>
              <a:buNone/>
            </a:pPr>
            <a:endParaRPr lang="en-IN" b="0" i="0" dirty="0">
              <a:solidFill>
                <a:srgbClr val="0D0D0D"/>
              </a:solidFill>
              <a:effectLst/>
              <a:latin typeface="Söhne"/>
            </a:endParaRPr>
          </a:p>
          <a:p>
            <a:pPr marL="0" indent="0">
              <a:buNone/>
            </a:pPr>
            <a:endParaRPr lang="en-IN" dirty="0"/>
          </a:p>
        </p:txBody>
      </p:sp>
    </p:spTree>
    <p:extLst>
      <p:ext uri="{BB962C8B-B14F-4D97-AF65-F5344CB8AC3E}">
        <p14:creationId xmlns:p14="http://schemas.microsoft.com/office/powerpoint/2010/main" xmlns="" val="29009605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279</TotalTime>
  <Words>627</Words>
  <Application>Microsoft Office PowerPoint</Application>
  <PresentationFormat>Custom</PresentationFormat>
  <Paragraphs>132</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HAND WRITTEN DIGITAL RECOGNITION USING CNN</vt:lpstr>
      <vt:lpstr>PROJECT OUTLINE</vt:lpstr>
      <vt:lpstr>PROBLEM STATEMENT</vt:lpstr>
      <vt:lpstr>PROPOSED SYSTEM / SOLUTION</vt:lpstr>
      <vt:lpstr>PROPOSED SYSTEM / SOLUTION(CONTD…)</vt:lpstr>
      <vt:lpstr>PROPOSED SYSTEM / SOLUTION(CONTD…)</vt:lpstr>
      <vt:lpstr>PROPOSED SYSTEM / SOLUTION(CONTD…)</vt:lpstr>
      <vt:lpstr>PROPOSED SYSTEM / SOLUTION(CONTD…)</vt:lpstr>
      <vt:lpstr>SYSTEM DEVELOPMENT APPROACH</vt:lpstr>
      <vt:lpstr>SYSTEM DEVELOPMENT APPROACH(CONTD…)</vt:lpstr>
      <vt:lpstr>ALGORITHM &amp; DEPLOYMENT </vt:lpstr>
      <vt:lpstr>ALGORITHM &amp; DEPLOYMENT(CONTD…) </vt:lpstr>
      <vt:lpstr>ALGORITHM &amp; DEPLOYMENT(CONTD…) </vt:lpstr>
      <vt:lpstr>ALGORITHM &amp; DEPLOYMENT(CONTD…) </vt:lpstr>
      <vt:lpstr>ALGORITHM &amp; DEPLOYMENT(CONTD…) </vt:lpstr>
      <vt:lpstr>RESULT</vt:lpstr>
      <vt:lpstr>RESULT(CONTD…)</vt:lpstr>
      <vt:lpstr>CONCLUSION</vt:lpstr>
      <vt:lpstr>REFERENCE</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WRITTEN DIGITAL RECOGNITION USING CNN</dc:title>
  <dc:creator>SamuAmmu</dc:creator>
  <cp:lastModifiedBy>SamuAmmu</cp:lastModifiedBy>
  <cp:revision>63</cp:revision>
  <dcterms:created xsi:type="dcterms:W3CDTF">2024-03-24T13:10:17Z</dcterms:created>
  <dcterms:modified xsi:type="dcterms:W3CDTF">2024-04-04T13:01:56Z</dcterms:modified>
</cp:coreProperties>
</file>