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Montserrat Classic Bold" panose="020B0604020202020204" charset="0"/>
      <p:regular r:id="rId13"/>
    </p:embeddedFont>
    <p:embeddedFont>
      <p:font typeface="DM Sans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anose="020B0604020202020204" charset="0"/>
      <p:regular r:id="rId19"/>
    </p:embeddedFont>
    <p:embeddedFont>
      <p:font typeface="Oswald Bold" panose="020B0604020202020204" charset="0"/>
      <p:regular r:id="rId20"/>
    </p:embeddedFont>
    <p:embeddedFont>
      <p:font typeface="Canva Sans Bold Italics" panose="020B0604020202020204" charset="0"/>
      <p:regular r:id="rId21"/>
    </p:embeddedFont>
    <p:embeddedFont>
      <p:font typeface="Canva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55363" y="934636"/>
            <a:ext cx="10924920" cy="4632473"/>
            <a:chOff x="0" y="0"/>
            <a:chExt cx="1692556" cy="717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92556" cy="717691"/>
            </a:xfrm>
            <a:custGeom>
              <a:avLst/>
              <a:gdLst/>
              <a:ahLst/>
              <a:cxnLst/>
              <a:rect l="l" t="t" r="r" b="b"/>
              <a:pathLst>
                <a:path w="1692556" h="717691">
                  <a:moveTo>
                    <a:pt x="16299" y="0"/>
                  </a:moveTo>
                  <a:lnTo>
                    <a:pt x="1676257" y="0"/>
                  </a:lnTo>
                  <a:cubicBezTo>
                    <a:pt x="1685259" y="0"/>
                    <a:pt x="1692556" y="7297"/>
                    <a:pt x="1692556" y="16299"/>
                  </a:cubicBezTo>
                  <a:lnTo>
                    <a:pt x="1692556" y="701392"/>
                  </a:lnTo>
                  <a:cubicBezTo>
                    <a:pt x="1692556" y="705715"/>
                    <a:pt x="1690839" y="709861"/>
                    <a:pt x="1687782" y="712917"/>
                  </a:cubicBezTo>
                  <a:cubicBezTo>
                    <a:pt x="1684725" y="715974"/>
                    <a:pt x="1680580" y="717691"/>
                    <a:pt x="1676257" y="717691"/>
                  </a:cubicBezTo>
                  <a:lnTo>
                    <a:pt x="16299" y="717691"/>
                  </a:lnTo>
                  <a:cubicBezTo>
                    <a:pt x="11976" y="717691"/>
                    <a:pt x="7830" y="715974"/>
                    <a:pt x="4774" y="712917"/>
                  </a:cubicBezTo>
                  <a:cubicBezTo>
                    <a:pt x="1717" y="709861"/>
                    <a:pt x="0" y="705715"/>
                    <a:pt x="0" y="701392"/>
                  </a:cubicBezTo>
                  <a:lnTo>
                    <a:pt x="0" y="16299"/>
                  </a:lnTo>
                  <a:cubicBezTo>
                    <a:pt x="0" y="11976"/>
                    <a:pt x="1717" y="7830"/>
                    <a:pt x="4774" y="4774"/>
                  </a:cubicBezTo>
                  <a:cubicBezTo>
                    <a:pt x="7830" y="1717"/>
                    <a:pt x="11976" y="0"/>
                    <a:pt x="16299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3653144" y="1146441"/>
            <a:ext cx="10429204" cy="4208864"/>
            <a:chOff x="0" y="0"/>
            <a:chExt cx="201404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14049" cy="812800"/>
            </a:xfrm>
            <a:custGeom>
              <a:avLst/>
              <a:gdLst/>
              <a:ahLst/>
              <a:cxnLst/>
              <a:rect l="l" t="t" r="r" b="b"/>
              <a:pathLst>
                <a:path w="2014049" h="812800">
                  <a:moveTo>
                    <a:pt x="0" y="0"/>
                  </a:moveTo>
                  <a:lnTo>
                    <a:pt x="2014049" y="0"/>
                  </a:lnTo>
                  <a:lnTo>
                    <a:pt x="201404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86513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014049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84125" y="6360489"/>
            <a:ext cx="2141352" cy="2104432"/>
          </a:xfrm>
          <a:custGeom>
            <a:avLst/>
            <a:gdLst/>
            <a:ahLst/>
            <a:cxnLst/>
            <a:rect l="l" t="t" r="r" b="b"/>
            <a:pathLst>
              <a:path w="2141352" h="2104432">
                <a:moveTo>
                  <a:pt x="0" y="0"/>
                </a:moveTo>
                <a:lnTo>
                  <a:pt x="2141352" y="0"/>
                </a:lnTo>
                <a:lnTo>
                  <a:pt x="2141352" y="2104431"/>
                </a:lnTo>
                <a:lnTo>
                  <a:pt x="0" y="2104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934169" y="8749995"/>
            <a:ext cx="1900538" cy="1410622"/>
          </a:xfrm>
          <a:custGeom>
            <a:avLst/>
            <a:gdLst/>
            <a:ahLst/>
            <a:cxnLst/>
            <a:rect l="l" t="t" r="r" b="b"/>
            <a:pathLst>
              <a:path w="1900538" h="1410622">
                <a:moveTo>
                  <a:pt x="0" y="0"/>
                </a:moveTo>
                <a:lnTo>
                  <a:pt x="1900539" y="0"/>
                </a:lnTo>
                <a:lnTo>
                  <a:pt x="1900539" y="1410622"/>
                </a:lnTo>
                <a:lnTo>
                  <a:pt x="0" y="1410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859421">
            <a:off x="4959721" y="3695118"/>
            <a:ext cx="7482128" cy="5536775"/>
          </a:xfrm>
          <a:custGeom>
            <a:avLst/>
            <a:gdLst/>
            <a:ahLst/>
            <a:cxnLst/>
            <a:rect l="l" t="t" r="r" b="b"/>
            <a:pathLst>
              <a:path w="7482128" h="5536775">
                <a:moveTo>
                  <a:pt x="0" y="0"/>
                </a:moveTo>
                <a:lnTo>
                  <a:pt x="7482128" y="0"/>
                </a:lnTo>
                <a:lnTo>
                  <a:pt x="7482128" y="5536774"/>
                </a:lnTo>
                <a:lnTo>
                  <a:pt x="0" y="55367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010170" y="2376881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XAMPP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10170" y="1148003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SENDMAIL AVEC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960468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RÉALISÉE PAR: SAFAA HIFDI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9210675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ENCADRÉ PAR : MR. DAKIR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65581" y="252886"/>
            <a:ext cx="11721463" cy="8540272"/>
          </a:xfrm>
          <a:custGeom>
            <a:avLst/>
            <a:gdLst/>
            <a:ahLst/>
            <a:cxnLst/>
            <a:rect l="l" t="t" r="r" b="b"/>
            <a:pathLst>
              <a:path w="11721463" h="8540272">
                <a:moveTo>
                  <a:pt x="0" y="0"/>
                </a:moveTo>
                <a:lnTo>
                  <a:pt x="11721463" y="0"/>
                </a:lnTo>
                <a:lnTo>
                  <a:pt x="11721463" y="8540272"/>
                </a:lnTo>
                <a:lnTo>
                  <a:pt x="0" y="8540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47625" cap="rnd">
            <a:solidFill>
              <a:srgbClr val="000000"/>
            </a:solidFill>
            <a:prstDash val="solid"/>
            <a:round/>
          </a:ln>
        </p:spPr>
      </p:sp>
      <p:sp>
        <p:nvSpPr>
          <p:cNvPr id="3" name="Freeform 3"/>
          <p:cNvSpPr/>
          <p:nvPr/>
        </p:nvSpPr>
        <p:spPr>
          <a:xfrm>
            <a:off x="1028700" y="2182613"/>
            <a:ext cx="8735185" cy="2039493"/>
          </a:xfrm>
          <a:custGeom>
            <a:avLst/>
            <a:gdLst/>
            <a:ahLst/>
            <a:cxnLst/>
            <a:rect l="l" t="t" r="r" b="b"/>
            <a:pathLst>
              <a:path w="8735185" h="2039493">
                <a:moveTo>
                  <a:pt x="0" y="0"/>
                </a:moveTo>
                <a:lnTo>
                  <a:pt x="8735185" y="0"/>
                </a:lnTo>
                <a:lnTo>
                  <a:pt x="8735185" y="2039492"/>
                </a:lnTo>
                <a:lnTo>
                  <a:pt x="0" y="203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57150" cap="rnd">
            <a:solidFill>
              <a:srgbClr val="000000"/>
            </a:solidFill>
            <a:prstDash val="solid"/>
            <a:round/>
          </a:ln>
        </p:spPr>
      </p:sp>
      <p:sp>
        <p:nvSpPr>
          <p:cNvPr id="4" name="Freeform 4"/>
          <p:cNvSpPr/>
          <p:nvPr/>
        </p:nvSpPr>
        <p:spPr>
          <a:xfrm>
            <a:off x="-530165" y="9258300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7511" y="3691048"/>
            <a:ext cx="11552977" cy="237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MERCI POUR VOTRE </a:t>
            </a:r>
            <a:r>
              <a:rPr lang="en-US" sz="6947" spc="368">
                <a:solidFill>
                  <a:srgbClr val="E86513"/>
                </a:solidFill>
                <a:latin typeface="Oswald Bold"/>
              </a:rPr>
              <a:t>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9320" y="2901697"/>
            <a:ext cx="1400485" cy="5544552"/>
            <a:chOff x="0" y="0"/>
            <a:chExt cx="368852" cy="14602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460294"/>
            </a:xfrm>
            <a:custGeom>
              <a:avLst/>
              <a:gdLst/>
              <a:ahLst/>
              <a:cxnLst/>
              <a:rect l="l" t="t" r="r" b="b"/>
              <a:pathLst>
                <a:path w="368852" h="1460294">
                  <a:moveTo>
                    <a:pt x="0" y="0"/>
                  </a:moveTo>
                  <a:lnTo>
                    <a:pt x="368852" y="0"/>
                  </a:lnTo>
                  <a:lnTo>
                    <a:pt x="368852" y="1460294"/>
                  </a:lnTo>
                  <a:lnTo>
                    <a:pt x="0" y="146029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479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QUE VEUT DIRE SENDMAIL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QU'EST-CE QUE SMTP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SENDMAIL ET XAMPP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5841663"/>
            <a:ext cx="9083562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PRÉREQUIS POUR UTILISER SENDMAIL AVEC XAMPP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ÉTAPES À SUIVRE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DEMONSTRATION ET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6347" y="914400"/>
            <a:ext cx="9815307" cy="1181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E86513"/>
                </a:solidFill>
                <a:latin typeface="Oswald Bold"/>
              </a:rPr>
              <a:t>SENDMAIL</a:t>
            </a:r>
            <a:r>
              <a:rPr lang="en-US" sz="7063" spc="692">
                <a:solidFill>
                  <a:srgbClr val="231F20"/>
                </a:solidFill>
                <a:latin typeface="Oswald Bold"/>
              </a:rPr>
              <a:t> 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35227" y="2708041"/>
            <a:ext cx="16415613" cy="6420127"/>
            <a:chOff x="0" y="0"/>
            <a:chExt cx="2543208" cy="9946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43208" cy="994646"/>
            </a:xfrm>
            <a:custGeom>
              <a:avLst/>
              <a:gdLst/>
              <a:ahLst/>
              <a:cxnLst/>
              <a:rect l="l" t="t" r="r" b="b"/>
              <a:pathLst>
                <a:path w="2543208" h="994646">
                  <a:moveTo>
                    <a:pt x="10847" y="0"/>
                  </a:moveTo>
                  <a:lnTo>
                    <a:pt x="2532361" y="0"/>
                  </a:lnTo>
                  <a:cubicBezTo>
                    <a:pt x="2538352" y="0"/>
                    <a:pt x="2543208" y="4856"/>
                    <a:pt x="2543208" y="10847"/>
                  </a:cubicBezTo>
                  <a:lnTo>
                    <a:pt x="2543208" y="983798"/>
                  </a:lnTo>
                  <a:cubicBezTo>
                    <a:pt x="2543208" y="986675"/>
                    <a:pt x="2542065" y="989434"/>
                    <a:pt x="2540031" y="991469"/>
                  </a:cubicBezTo>
                  <a:cubicBezTo>
                    <a:pt x="2537997" y="993503"/>
                    <a:pt x="2535238" y="994646"/>
                    <a:pt x="2532361" y="994646"/>
                  </a:cubicBezTo>
                  <a:lnTo>
                    <a:pt x="10847" y="994646"/>
                  </a:lnTo>
                  <a:cubicBezTo>
                    <a:pt x="4856" y="994646"/>
                    <a:pt x="0" y="989789"/>
                    <a:pt x="0" y="983798"/>
                  </a:cubicBezTo>
                  <a:lnTo>
                    <a:pt x="0" y="10847"/>
                  </a:lnTo>
                  <a:cubicBezTo>
                    <a:pt x="0" y="4856"/>
                    <a:pt x="4856" y="0"/>
                    <a:pt x="1084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791730" y="3189543"/>
            <a:ext cx="15502606" cy="6068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60238" lvl="1" indent="-530119">
              <a:lnSpc>
                <a:spcPts val="6875"/>
              </a:lnSpc>
              <a:buFont typeface="Arial"/>
              <a:buChar char="•"/>
            </a:pPr>
            <a:r>
              <a:rPr lang="en-US" sz="4910">
                <a:solidFill>
                  <a:srgbClr val="231F20"/>
                </a:solidFill>
                <a:latin typeface="DM Sans"/>
              </a:rPr>
              <a:t>Sendmail est un outil puissant pour envoyer des emails depuis des applications PHP.</a:t>
            </a:r>
          </a:p>
          <a:p>
            <a:pPr marL="1060238" lvl="1" indent="-530119">
              <a:lnSpc>
                <a:spcPts val="6875"/>
              </a:lnSpc>
              <a:buFont typeface="Arial"/>
              <a:buChar char="•"/>
            </a:pPr>
            <a:r>
              <a:rPr lang="en-US" sz="4910">
                <a:solidFill>
                  <a:srgbClr val="231F20"/>
                </a:solidFill>
                <a:latin typeface="DM Sans"/>
              </a:rPr>
              <a:t>Il permet d'utiliser un serveur SMTP pour acheminer les emails.</a:t>
            </a:r>
          </a:p>
          <a:p>
            <a:pPr marL="1060238" lvl="1" indent="-530119">
              <a:lnSpc>
                <a:spcPts val="6875"/>
              </a:lnSpc>
              <a:buFont typeface="Arial"/>
              <a:buChar char="•"/>
            </a:pPr>
            <a:r>
              <a:rPr lang="en-US" sz="4910">
                <a:solidFill>
                  <a:srgbClr val="231F20"/>
                </a:solidFill>
                <a:latin typeface="DM Sans"/>
              </a:rPr>
              <a:t>Disponible sur de nombreux systèmes d'exploitation, dont Windows, macOS et Linux.</a:t>
            </a:r>
          </a:p>
          <a:p>
            <a:pPr>
              <a:lnSpc>
                <a:spcPts val="6875"/>
              </a:lnSpc>
            </a:pPr>
            <a:endParaRPr lang="en-US" sz="491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432980" y="9258300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1481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5815" y="700086"/>
            <a:ext cx="2197060" cy="106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>
                <a:solidFill>
                  <a:srgbClr val="E86513"/>
                </a:solidFill>
                <a:latin typeface="Oswald Bold"/>
              </a:rPr>
              <a:t>SMT</a:t>
            </a:r>
            <a:r>
              <a:rPr lang="en-US" sz="6299">
                <a:solidFill>
                  <a:srgbClr val="000000"/>
                </a:solidFill>
                <a:latin typeface="Oswald Bold"/>
              </a:rPr>
              <a:t>P 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29957" y="2004911"/>
            <a:ext cx="11697294" cy="4415834"/>
            <a:chOff x="0" y="0"/>
            <a:chExt cx="1812217" cy="6841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2217" cy="684128"/>
            </a:xfrm>
            <a:custGeom>
              <a:avLst/>
              <a:gdLst/>
              <a:ahLst/>
              <a:cxnLst/>
              <a:rect l="l" t="t" r="r" b="b"/>
              <a:pathLst>
                <a:path w="1812217" h="684128">
                  <a:moveTo>
                    <a:pt x="15223" y="0"/>
                  </a:moveTo>
                  <a:lnTo>
                    <a:pt x="1796994" y="0"/>
                  </a:lnTo>
                  <a:cubicBezTo>
                    <a:pt x="1805401" y="0"/>
                    <a:pt x="1812217" y="6815"/>
                    <a:pt x="1812217" y="15223"/>
                  </a:cubicBezTo>
                  <a:lnTo>
                    <a:pt x="1812217" y="668906"/>
                  </a:lnTo>
                  <a:cubicBezTo>
                    <a:pt x="1812217" y="677313"/>
                    <a:pt x="1805401" y="684128"/>
                    <a:pt x="1796994" y="684128"/>
                  </a:cubicBezTo>
                  <a:lnTo>
                    <a:pt x="15223" y="684128"/>
                  </a:lnTo>
                  <a:cubicBezTo>
                    <a:pt x="6815" y="684128"/>
                    <a:pt x="0" y="677313"/>
                    <a:pt x="0" y="668906"/>
                  </a:cubicBezTo>
                  <a:lnTo>
                    <a:pt x="0" y="15223"/>
                  </a:lnTo>
                  <a:cubicBezTo>
                    <a:pt x="0" y="6815"/>
                    <a:pt x="6815" y="0"/>
                    <a:pt x="1522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3175099" y="2774239"/>
            <a:ext cx="10637754" cy="2783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7"/>
              </a:lnSpc>
              <a:spcBef>
                <a:spcPct val="0"/>
              </a:spcBef>
            </a:pPr>
            <a:r>
              <a:rPr lang="en-US" sz="3244" spc="317">
                <a:solidFill>
                  <a:srgbClr val="231F20"/>
                </a:solidFill>
                <a:latin typeface="DM Sans Bold"/>
              </a:rPr>
              <a:t>SMTP signifie </a:t>
            </a:r>
            <a:r>
              <a:rPr lang="en-US" sz="3244" spc="317">
                <a:solidFill>
                  <a:srgbClr val="E86513"/>
                </a:solidFill>
                <a:latin typeface="DM Sans Bold"/>
              </a:rPr>
              <a:t>Simple Mail Transfer Protocol</a:t>
            </a:r>
            <a:r>
              <a:rPr lang="en-US" sz="3244" spc="317">
                <a:solidFill>
                  <a:srgbClr val="231F20"/>
                </a:solidFill>
                <a:latin typeface="DM Sans Bold"/>
              </a:rPr>
              <a:t>. C'est un ensemble de règles qui permet aux serveurs d'envoyer et de recevoir des emails. Il est utilisé par presque tous les emails envoyés sur internet.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263154" y="5616630"/>
            <a:ext cx="8996146" cy="4346520"/>
            <a:chOff x="0" y="0"/>
            <a:chExt cx="1393738" cy="6733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3738" cy="673390"/>
            </a:xfrm>
            <a:custGeom>
              <a:avLst/>
              <a:gdLst/>
              <a:ahLst/>
              <a:cxnLst/>
              <a:rect l="l" t="t" r="r" b="b"/>
              <a:pathLst>
                <a:path w="1393738" h="673390">
                  <a:moveTo>
                    <a:pt x="19793" y="0"/>
                  </a:moveTo>
                  <a:lnTo>
                    <a:pt x="1373945" y="0"/>
                  </a:lnTo>
                  <a:cubicBezTo>
                    <a:pt x="1384877" y="0"/>
                    <a:pt x="1393738" y="8862"/>
                    <a:pt x="1393738" y="19793"/>
                  </a:cubicBezTo>
                  <a:lnTo>
                    <a:pt x="1393738" y="653596"/>
                  </a:lnTo>
                  <a:cubicBezTo>
                    <a:pt x="1393738" y="664528"/>
                    <a:pt x="1384877" y="673390"/>
                    <a:pt x="1373945" y="673390"/>
                  </a:cubicBezTo>
                  <a:lnTo>
                    <a:pt x="19793" y="673390"/>
                  </a:lnTo>
                  <a:cubicBezTo>
                    <a:pt x="8862" y="673390"/>
                    <a:pt x="0" y="664528"/>
                    <a:pt x="0" y="653596"/>
                  </a:cubicBezTo>
                  <a:lnTo>
                    <a:pt x="0" y="19793"/>
                  </a:lnTo>
                  <a:cubicBezTo>
                    <a:pt x="0" y="8862"/>
                    <a:pt x="8862" y="0"/>
                    <a:pt x="19793" y="0"/>
                  </a:cubicBezTo>
                  <a:close/>
                </a:path>
              </a:pathLst>
            </a:custGeom>
            <a:solidFill>
              <a:srgbClr val="E8651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8770186" y="6567012"/>
            <a:ext cx="8489114" cy="202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3"/>
              </a:lnSpc>
              <a:spcBef>
                <a:spcPct val="0"/>
              </a:spcBef>
            </a:pPr>
            <a:r>
              <a:rPr lang="en-US" sz="2944" spc="288">
                <a:solidFill>
                  <a:srgbClr val="FFFFFF"/>
                </a:solidFill>
                <a:latin typeface="DM Sans"/>
              </a:rPr>
              <a:t>Lorsque vous envoyez un email depuis Gmail, Gmail utilise SMTP pour envoyer l'email au serveur de messagerie du destinataire.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78604" y="5727541"/>
            <a:ext cx="3321440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Canva Sans Bold Italics"/>
              </a:rPr>
              <a:t>Exemple:</a:t>
            </a:r>
            <a:r>
              <a:rPr lang="en-US" sz="4700">
                <a:solidFill>
                  <a:srgbClr val="FFFFFF"/>
                </a:solidFill>
                <a:latin typeface="Canva Sans Bold"/>
              </a:rPr>
              <a:t>  </a:t>
            </a:r>
          </a:p>
        </p:txBody>
      </p:sp>
      <p:sp>
        <p:nvSpPr>
          <p:cNvPr id="10" name="Freeform 10"/>
          <p:cNvSpPr/>
          <p:nvPr/>
        </p:nvSpPr>
        <p:spPr>
          <a:xfrm>
            <a:off x="-739507" y="9258300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121404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4484" y="2421979"/>
            <a:ext cx="15559032" cy="1375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27"/>
              </a:lnSpc>
              <a:spcBef>
                <a:spcPct val="0"/>
              </a:spcBef>
            </a:pPr>
            <a:r>
              <a:rPr lang="en-US" sz="4005" spc="392">
                <a:solidFill>
                  <a:srgbClr val="231F20"/>
                </a:solidFill>
                <a:latin typeface="DM Sans Bold"/>
              </a:rPr>
              <a:t>Sendmail et XAMPP s'associent pour vous permettre d'envoyer des emails depuis votre serveur local!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8513" y="4378160"/>
            <a:ext cx="15190975" cy="5729926"/>
            <a:chOff x="0" y="0"/>
            <a:chExt cx="2353480" cy="887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480" cy="887715"/>
            </a:xfrm>
            <a:custGeom>
              <a:avLst/>
              <a:gdLst/>
              <a:ahLst/>
              <a:cxnLst/>
              <a:rect l="l" t="t" r="r" b="b"/>
              <a:pathLst>
                <a:path w="2353480" h="887715">
                  <a:moveTo>
                    <a:pt x="11722" y="0"/>
                  </a:moveTo>
                  <a:lnTo>
                    <a:pt x="2341758" y="0"/>
                  </a:lnTo>
                  <a:cubicBezTo>
                    <a:pt x="2344867" y="0"/>
                    <a:pt x="2347848" y="1235"/>
                    <a:pt x="2350046" y="3433"/>
                  </a:cubicBezTo>
                  <a:cubicBezTo>
                    <a:pt x="2352245" y="5631"/>
                    <a:pt x="2353480" y="8613"/>
                    <a:pt x="2353480" y="11722"/>
                  </a:cubicBezTo>
                  <a:lnTo>
                    <a:pt x="2353480" y="875994"/>
                  </a:lnTo>
                  <a:cubicBezTo>
                    <a:pt x="2353480" y="879103"/>
                    <a:pt x="2352245" y="882084"/>
                    <a:pt x="2350046" y="884282"/>
                  </a:cubicBezTo>
                  <a:cubicBezTo>
                    <a:pt x="2347848" y="886480"/>
                    <a:pt x="2344867" y="887715"/>
                    <a:pt x="2341758" y="887715"/>
                  </a:cubicBezTo>
                  <a:lnTo>
                    <a:pt x="11722" y="887715"/>
                  </a:lnTo>
                  <a:cubicBezTo>
                    <a:pt x="8613" y="887715"/>
                    <a:pt x="5631" y="886480"/>
                    <a:pt x="3433" y="884282"/>
                  </a:cubicBezTo>
                  <a:cubicBezTo>
                    <a:pt x="1235" y="882084"/>
                    <a:pt x="0" y="879103"/>
                    <a:pt x="0" y="875994"/>
                  </a:cubicBezTo>
                  <a:lnTo>
                    <a:pt x="0" y="11722"/>
                  </a:lnTo>
                  <a:cubicBezTo>
                    <a:pt x="0" y="8613"/>
                    <a:pt x="1235" y="5631"/>
                    <a:pt x="3433" y="3433"/>
                  </a:cubicBezTo>
                  <a:cubicBezTo>
                    <a:pt x="5631" y="1235"/>
                    <a:pt x="8613" y="0"/>
                    <a:pt x="11722" y="0"/>
                  </a:cubicBezTo>
                  <a:close/>
                </a:path>
              </a:pathLst>
            </a:custGeom>
            <a:solidFill>
              <a:srgbClr val="E8651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908831" y="4774724"/>
            <a:ext cx="14053214" cy="628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0149" lvl="1" indent="-355074">
              <a:lnSpc>
                <a:spcPts val="4539"/>
              </a:lnSpc>
              <a:buFont typeface="Arial"/>
              <a:buChar char="•"/>
            </a:pP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XAMPP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inclut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son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propre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binaire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sendmail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.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Ce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n'est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pas un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programme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complet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de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gestion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d'emails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,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mais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plutôt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un "wrapper" pour la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fonction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mail() de PHP.</a:t>
            </a:r>
          </a:p>
          <a:p>
            <a:pPr marL="710149" lvl="1" indent="-355074">
              <a:lnSpc>
                <a:spcPts val="4539"/>
              </a:lnSpc>
              <a:buFont typeface="Arial"/>
              <a:buChar char="•"/>
            </a:pP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Le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binaire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sendmail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de XAMPP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agit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comme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un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intermédiaire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entre la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fonction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mail() de PHP et le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serveur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SMTP.</a:t>
            </a:r>
          </a:p>
          <a:p>
            <a:pPr marL="710149" lvl="1" indent="-355074">
              <a:lnSpc>
                <a:spcPts val="4539"/>
              </a:lnSpc>
              <a:buFont typeface="Arial"/>
              <a:buChar char="•"/>
            </a:pP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La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fonction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mail()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s'occupe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de la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création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et de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l'envoi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du message,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tandis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que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le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serveur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SMTP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s'occupe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 de la </a:t>
            </a:r>
            <a:r>
              <a:rPr lang="en-US" sz="3289" spc="322" dirty="0" err="1">
                <a:solidFill>
                  <a:srgbClr val="FFFFFF"/>
                </a:solidFill>
                <a:latin typeface="DM Sans Bold"/>
              </a:rPr>
              <a:t>livraison</a:t>
            </a:r>
            <a:r>
              <a:rPr lang="en-US" sz="3289" spc="322" dirty="0">
                <a:solidFill>
                  <a:srgbClr val="FFFFFF"/>
                </a:solidFill>
                <a:latin typeface="DM Sans Bold"/>
              </a:rPr>
              <a:t>.</a:t>
            </a:r>
          </a:p>
          <a:p>
            <a:pPr>
              <a:lnSpc>
                <a:spcPts val="4539"/>
              </a:lnSpc>
            </a:pPr>
            <a:endParaRPr lang="en-US" sz="3289" spc="322" dirty="0">
              <a:solidFill>
                <a:srgbClr val="FFFFFF"/>
              </a:solidFill>
              <a:latin typeface="DM Sans Bold"/>
            </a:endParaRPr>
          </a:p>
          <a:p>
            <a:pPr marL="0" lvl="0" indent="0" algn="l">
              <a:lnSpc>
                <a:spcPts val="4539"/>
              </a:lnSpc>
              <a:spcBef>
                <a:spcPct val="0"/>
              </a:spcBef>
            </a:pPr>
            <a:endParaRPr lang="en-US" sz="3289" spc="322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71058" y="-79135"/>
            <a:ext cx="11345884" cy="1542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1"/>
              </a:lnSpc>
            </a:pPr>
            <a:r>
              <a:rPr lang="en-US" sz="9181" spc="899">
                <a:solidFill>
                  <a:srgbClr val="231F20"/>
                </a:solidFill>
                <a:latin typeface="Oswald Bold"/>
              </a:rPr>
              <a:t>SENDMAIL</a:t>
            </a:r>
            <a:r>
              <a:rPr lang="en-US" sz="9181" spc="899">
                <a:solidFill>
                  <a:srgbClr val="E86513"/>
                </a:solidFill>
                <a:latin typeface="Oswald Bold"/>
              </a:rPr>
              <a:t> &amp;</a:t>
            </a:r>
            <a:r>
              <a:rPr lang="en-US" sz="9181" spc="899">
                <a:solidFill>
                  <a:srgbClr val="231F20"/>
                </a:solidFill>
                <a:latin typeface="Oswald Bold"/>
              </a:rPr>
              <a:t> XAMPP</a:t>
            </a:r>
          </a:p>
        </p:txBody>
      </p:sp>
      <p:sp>
        <p:nvSpPr>
          <p:cNvPr id="7" name="Freeform 7"/>
          <p:cNvSpPr/>
          <p:nvPr/>
        </p:nvSpPr>
        <p:spPr>
          <a:xfrm>
            <a:off x="-739507" y="9223982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5172" y="719144"/>
            <a:ext cx="15072996" cy="77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65"/>
              </a:lnSpc>
            </a:pPr>
            <a:r>
              <a:rPr lang="en-US" sz="4612" spc="452">
                <a:solidFill>
                  <a:srgbClr val="231F20"/>
                </a:solidFill>
                <a:latin typeface="Oswald Bold"/>
              </a:rPr>
              <a:t>PRÉREQUIS POUR UTILISER </a:t>
            </a:r>
            <a:r>
              <a:rPr lang="en-US" sz="4612" spc="452">
                <a:solidFill>
                  <a:srgbClr val="E86513"/>
                </a:solidFill>
                <a:latin typeface="Oswald Bold"/>
              </a:rPr>
              <a:t>SENDMAIL</a:t>
            </a:r>
            <a:r>
              <a:rPr lang="en-US" sz="4612" spc="452">
                <a:solidFill>
                  <a:srgbClr val="231F20"/>
                </a:solidFill>
                <a:latin typeface="Oswald Bold"/>
              </a:rPr>
              <a:t> AVEC</a:t>
            </a:r>
            <a:r>
              <a:rPr lang="en-US" sz="4612" spc="452">
                <a:solidFill>
                  <a:srgbClr val="E86513"/>
                </a:solidFill>
                <a:latin typeface="Oswald Bold"/>
              </a:rPr>
              <a:t> XAMPP</a:t>
            </a:r>
          </a:p>
        </p:txBody>
      </p:sp>
      <p:sp>
        <p:nvSpPr>
          <p:cNvPr id="4" name="AutoShape 4"/>
          <p:cNvSpPr/>
          <p:nvPr/>
        </p:nvSpPr>
        <p:spPr>
          <a:xfrm>
            <a:off x="4343400" y="4381500"/>
            <a:ext cx="8666406" cy="2175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4343400" y="4123886"/>
            <a:ext cx="572142" cy="5721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28082" y="4995987"/>
            <a:ext cx="3343279" cy="249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763" lvl="1" indent="-315882" algn="ctr">
              <a:lnSpc>
                <a:spcPts val="4038"/>
              </a:lnSpc>
              <a:buFont typeface="Arial"/>
              <a:buChar char="•"/>
            </a:pPr>
            <a:r>
              <a:rPr lang="en-US" sz="2926" spc="286">
                <a:solidFill>
                  <a:srgbClr val="231F20"/>
                </a:solidFill>
                <a:latin typeface="DM Sans Bold"/>
              </a:rPr>
              <a:t>Installation de XAMPP sur votre ordinateur.</a:t>
            </a:r>
          </a:p>
          <a:p>
            <a:pPr algn="ctr">
              <a:lnSpc>
                <a:spcPts val="4038"/>
              </a:lnSpc>
            </a:pPr>
            <a:endParaRPr lang="en-US" sz="2926" spc="286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8326388" y="4123886"/>
            <a:ext cx="572142" cy="57214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37664" y="4145637"/>
            <a:ext cx="572142" cy="57214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782974" y="5060446"/>
            <a:ext cx="3658971" cy="18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747" lvl="1" indent="-284373" algn="ctr">
              <a:lnSpc>
                <a:spcPts val="3635"/>
              </a:lnSpc>
              <a:buFont typeface="Arial"/>
              <a:buChar char="•"/>
            </a:pPr>
            <a:r>
              <a:rPr lang="en-US" sz="2634" spc="258">
                <a:solidFill>
                  <a:srgbClr val="231F20"/>
                </a:solidFill>
                <a:latin typeface="DM Sans Bold"/>
              </a:rPr>
              <a:t>Accès à un serveur SMTP (ex: Gmail..).</a:t>
            </a:r>
          </a:p>
          <a:p>
            <a:pPr algn="ctr">
              <a:lnSpc>
                <a:spcPts val="3792"/>
              </a:lnSpc>
            </a:pPr>
            <a:endParaRPr lang="en-US" sz="2634" spc="258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608178" y="5050921"/>
            <a:ext cx="3658971" cy="86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4097" lvl="1" indent="-272049" algn="ctr">
              <a:lnSpc>
                <a:spcPts val="3477"/>
              </a:lnSpc>
              <a:buFont typeface="Arial"/>
              <a:buChar char="•"/>
            </a:pPr>
            <a:r>
              <a:rPr lang="en-US" sz="2520" spc="246">
                <a:solidFill>
                  <a:srgbClr val="231F20"/>
                </a:solidFill>
                <a:latin typeface="DM Sans Bold"/>
              </a:rPr>
              <a:t>Connaissances de base en PHP </a:t>
            </a:r>
          </a:p>
        </p:txBody>
      </p:sp>
      <p:sp>
        <p:nvSpPr>
          <p:cNvPr id="19" name="Freeform 19"/>
          <p:cNvSpPr/>
          <p:nvPr/>
        </p:nvSpPr>
        <p:spPr>
          <a:xfrm>
            <a:off x="-663035" y="9258300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0" y="948517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76712" y="669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84184" y="7195421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5" y="5977735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616246" y="7900274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86811" y="7900274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11232" y="2949202"/>
            <a:ext cx="3898867" cy="1349345"/>
            <a:chOff x="0" y="0"/>
            <a:chExt cx="1026862" cy="355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6862" cy="355383"/>
            </a:xfrm>
            <a:custGeom>
              <a:avLst/>
              <a:gdLst/>
              <a:ahLst/>
              <a:cxnLst/>
              <a:rect l="l" t="t" r="r" b="b"/>
              <a:pathLst>
                <a:path w="1026862" h="355383">
                  <a:moveTo>
                    <a:pt x="0" y="0"/>
                  </a:moveTo>
                  <a:lnTo>
                    <a:pt x="1026862" y="0"/>
                  </a:lnTo>
                  <a:lnTo>
                    <a:pt x="1026862" y="355383"/>
                  </a:lnTo>
                  <a:lnTo>
                    <a:pt x="0" y="35538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026862" cy="422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804"/>
                </a:lnSpc>
                <a:spcBef>
                  <a:spcPct val="0"/>
                </a:spcBef>
              </a:pPr>
              <a:r>
                <a:rPr lang="en-US" sz="3481" spc="34">
                  <a:solidFill>
                    <a:srgbClr val="FFFFFF"/>
                  </a:solidFill>
                  <a:latin typeface="DM Sans Bold"/>
                </a:rPr>
                <a:t>configuration de xampp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80241" y="6695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ÉTAPES À SUIVRE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99" y="4583537"/>
            <a:ext cx="5298084" cy="324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560" lvl="1" indent="-339280">
              <a:lnSpc>
                <a:spcPts val="4337"/>
              </a:lnSpc>
              <a:buFont typeface="Arial"/>
              <a:buChar char="•"/>
            </a:pPr>
            <a:r>
              <a:rPr lang="en-US" sz="3142" spc="308">
                <a:solidFill>
                  <a:srgbClr val="231F20"/>
                </a:solidFill>
                <a:latin typeface="DM Sans"/>
              </a:rPr>
              <a:t>le fichier php.ini</a:t>
            </a:r>
          </a:p>
          <a:p>
            <a:pPr marL="678560" lvl="1" indent="-339280">
              <a:lnSpc>
                <a:spcPts val="4337"/>
              </a:lnSpc>
              <a:buFont typeface="Arial"/>
              <a:buChar char="•"/>
            </a:pPr>
            <a:r>
              <a:rPr lang="en-US" sz="3142" spc="308">
                <a:solidFill>
                  <a:srgbClr val="231F20"/>
                </a:solidFill>
                <a:latin typeface="DM Sans"/>
              </a:rPr>
              <a:t>le fichier sendmail.ini</a:t>
            </a:r>
          </a:p>
          <a:p>
            <a:pPr marL="678560" lvl="1" indent="-339280">
              <a:lnSpc>
                <a:spcPts val="4337"/>
              </a:lnSpc>
              <a:buFont typeface="Arial"/>
              <a:buChar char="•"/>
            </a:pPr>
            <a:r>
              <a:rPr lang="en-US" sz="3142" spc="308">
                <a:solidFill>
                  <a:srgbClr val="231F20"/>
                </a:solidFill>
                <a:latin typeface="DM Sans"/>
              </a:rPr>
              <a:t>sauvegarde et redémarrage du serveur XAMPP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437388" y="1325878"/>
            <a:ext cx="4336007" cy="1100073"/>
            <a:chOff x="0" y="0"/>
            <a:chExt cx="1141994" cy="2897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41994" cy="289731"/>
            </a:xfrm>
            <a:custGeom>
              <a:avLst/>
              <a:gdLst/>
              <a:ahLst/>
              <a:cxnLst/>
              <a:rect l="l" t="t" r="r" b="b"/>
              <a:pathLst>
                <a:path w="1141994" h="289731">
                  <a:moveTo>
                    <a:pt x="0" y="0"/>
                  </a:moveTo>
                  <a:lnTo>
                    <a:pt x="1141994" y="0"/>
                  </a:lnTo>
                  <a:lnTo>
                    <a:pt x="1141994" y="289731"/>
                  </a:lnTo>
                  <a:lnTo>
                    <a:pt x="0" y="289731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141994" cy="3468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42"/>
                </a:lnSpc>
                <a:spcBef>
                  <a:spcPct val="0"/>
                </a:spcBef>
              </a:pPr>
              <a:r>
                <a:rPr lang="en-US" sz="3581" spc="35">
                  <a:solidFill>
                    <a:srgbClr val="FFFFFF"/>
                  </a:solidFill>
                  <a:latin typeface="DM Sans Bold"/>
                </a:rPr>
                <a:t>code php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437388" y="2622703"/>
            <a:ext cx="4858189" cy="341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8027" lvl="1" indent="-354013">
              <a:lnSpc>
                <a:spcPts val="4525"/>
              </a:lnSpc>
              <a:buFont typeface="Arial"/>
              <a:buChar char="•"/>
            </a:pPr>
            <a:r>
              <a:rPr lang="en-US" sz="3279" spc="321">
                <a:solidFill>
                  <a:srgbClr val="231F20"/>
                </a:solidFill>
                <a:latin typeface="DM Sans"/>
              </a:rPr>
              <a:t>Écrire le code PHP en utilisant la fonction mail().</a:t>
            </a:r>
          </a:p>
          <a:p>
            <a:pPr marL="708027" lvl="1" indent="-354013">
              <a:lnSpc>
                <a:spcPts val="4525"/>
              </a:lnSpc>
              <a:buFont typeface="Arial"/>
              <a:buChar char="•"/>
            </a:pPr>
            <a:r>
              <a:rPr lang="en-US" sz="3279" spc="321">
                <a:solidFill>
                  <a:srgbClr val="231F20"/>
                </a:solidFill>
                <a:latin typeface="DM Sans"/>
              </a:rPr>
              <a:t>Mettre ce dernier dans XAMPP/htdocs.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295577" y="6053549"/>
            <a:ext cx="3474003" cy="1048838"/>
            <a:chOff x="0" y="0"/>
            <a:chExt cx="914964" cy="27623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14964" cy="276237"/>
            </a:xfrm>
            <a:custGeom>
              <a:avLst/>
              <a:gdLst/>
              <a:ahLst/>
              <a:cxnLst/>
              <a:rect l="l" t="t" r="r" b="b"/>
              <a:pathLst>
                <a:path w="914964" h="276237">
                  <a:moveTo>
                    <a:pt x="0" y="0"/>
                  </a:moveTo>
                  <a:lnTo>
                    <a:pt x="914964" y="0"/>
                  </a:lnTo>
                  <a:lnTo>
                    <a:pt x="914964" y="276237"/>
                  </a:lnTo>
                  <a:lnTo>
                    <a:pt x="0" y="27623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914964" cy="333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Le test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510099" y="8320494"/>
            <a:ext cx="2315079" cy="12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8"/>
              </a:lnSpc>
            </a:pPr>
            <a:r>
              <a:rPr lang="en-US" sz="7563" spc="741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48104" y="6313857"/>
            <a:ext cx="2315079" cy="12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8"/>
              </a:lnSpc>
            </a:pPr>
            <a:r>
              <a:rPr lang="en-US" sz="7563" spc="741" dirty="0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16246" y="8320494"/>
            <a:ext cx="2315079" cy="127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8"/>
              </a:lnSpc>
            </a:pPr>
            <a:r>
              <a:rPr lang="en-US" sz="7563" spc="741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-552904" y="9254538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6" y="0"/>
                </a:lnTo>
                <a:lnTo>
                  <a:pt x="1768206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-42182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6428" y="1028700"/>
            <a:ext cx="10913149" cy="7212168"/>
          </a:xfrm>
          <a:custGeom>
            <a:avLst/>
            <a:gdLst/>
            <a:ahLst/>
            <a:cxnLst/>
            <a:rect l="l" t="t" r="r" b="b"/>
            <a:pathLst>
              <a:path w="10913149" h="7212168">
                <a:moveTo>
                  <a:pt x="0" y="0"/>
                </a:moveTo>
                <a:lnTo>
                  <a:pt x="10913149" y="0"/>
                </a:lnTo>
                <a:lnTo>
                  <a:pt x="10913149" y="7212168"/>
                </a:lnTo>
                <a:lnTo>
                  <a:pt x="0" y="721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261201" y="1028700"/>
            <a:ext cx="7068875" cy="9234487"/>
            <a:chOff x="0" y="0"/>
            <a:chExt cx="1095154" cy="13337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154" cy="1333767"/>
            </a:xfrm>
            <a:custGeom>
              <a:avLst/>
              <a:gdLst/>
              <a:ahLst/>
              <a:cxnLst/>
              <a:rect l="l" t="t" r="r" b="b"/>
              <a:pathLst>
                <a:path w="1095154" h="1333767">
                  <a:moveTo>
                    <a:pt x="25190" y="0"/>
                  </a:moveTo>
                  <a:lnTo>
                    <a:pt x="1069964" y="0"/>
                  </a:lnTo>
                  <a:cubicBezTo>
                    <a:pt x="1083876" y="0"/>
                    <a:pt x="1095154" y="11278"/>
                    <a:pt x="1095154" y="25190"/>
                  </a:cubicBezTo>
                  <a:lnTo>
                    <a:pt x="1095154" y="1308577"/>
                  </a:lnTo>
                  <a:cubicBezTo>
                    <a:pt x="1095154" y="1315258"/>
                    <a:pt x="1092500" y="1321665"/>
                    <a:pt x="1087776" y="1326389"/>
                  </a:cubicBezTo>
                  <a:cubicBezTo>
                    <a:pt x="1083052" y="1331113"/>
                    <a:pt x="1076645" y="1333767"/>
                    <a:pt x="1069964" y="1333767"/>
                  </a:cubicBezTo>
                  <a:lnTo>
                    <a:pt x="25190" y="1333767"/>
                  </a:lnTo>
                  <a:cubicBezTo>
                    <a:pt x="18509" y="1333767"/>
                    <a:pt x="12102" y="1331113"/>
                    <a:pt x="7378" y="1326389"/>
                  </a:cubicBezTo>
                  <a:cubicBezTo>
                    <a:pt x="2654" y="1321665"/>
                    <a:pt x="0" y="1315258"/>
                    <a:pt x="0" y="1308577"/>
                  </a:cubicBezTo>
                  <a:lnTo>
                    <a:pt x="0" y="25190"/>
                  </a:lnTo>
                  <a:cubicBezTo>
                    <a:pt x="0" y="18509"/>
                    <a:pt x="2654" y="12102"/>
                    <a:pt x="7378" y="7378"/>
                  </a:cubicBezTo>
                  <a:cubicBezTo>
                    <a:pt x="12102" y="2654"/>
                    <a:pt x="18509" y="0"/>
                    <a:pt x="25190" y="0"/>
                  </a:cubicBezTo>
                  <a:close/>
                </a:path>
              </a:pathLst>
            </a:custGeom>
            <a:solidFill>
              <a:srgbClr val="E8651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1219125" y="1417749"/>
            <a:ext cx="7068875" cy="696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1614" lvl="1" indent="-295807">
              <a:lnSpc>
                <a:spcPts val="3288"/>
              </a:lnSpc>
              <a:buFont typeface="Arial"/>
              <a:buChar char="•"/>
            </a:pPr>
            <a:r>
              <a:rPr lang="en-US" sz="2740" dirty="0">
                <a:solidFill>
                  <a:srgbClr val="FFFFFF"/>
                </a:solidFill>
                <a:latin typeface="Oswald Bold Italics"/>
              </a:rPr>
              <a:t>SMTP = SMTP.GMAIL.COM : SPÉCIFIE L'ADRESSE DU SERVEUR SMTP DE GMAIL.</a:t>
            </a:r>
          </a:p>
          <a:p>
            <a:pPr>
              <a:lnSpc>
                <a:spcPts val="3288"/>
              </a:lnSpc>
            </a:pPr>
            <a:endParaRPr lang="en-US" sz="2740" dirty="0">
              <a:solidFill>
                <a:srgbClr val="FFFFFF"/>
              </a:solidFill>
              <a:latin typeface="Oswald Bold Italics"/>
            </a:endParaRPr>
          </a:p>
          <a:p>
            <a:pPr marL="591614" lvl="1" indent="-295807">
              <a:lnSpc>
                <a:spcPts val="3288"/>
              </a:lnSpc>
              <a:buFont typeface="Arial"/>
              <a:buChar char="•"/>
            </a:pPr>
            <a:r>
              <a:rPr lang="en-US" sz="2740" dirty="0">
                <a:solidFill>
                  <a:srgbClr val="FFFFFF"/>
                </a:solidFill>
                <a:latin typeface="Oswald Bold Italics"/>
              </a:rPr>
              <a:t>SMTP_PORT = 587 : DÉFINIT LE NUMÉRO DE PORT UTILISÉ POUR LA COMMUNICATION SMTP SÉCURISÉE AVEC GMAIL (GÉNÉRALEMENT 587 POUR TLS).</a:t>
            </a:r>
          </a:p>
          <a:p>
            <a:pPr>
              <a:lnSpc>
                <a:spcPts val="3288"/>
              </a:lnSpc>
            </a:pPr>
            <a:endParaRPr lang="en-US" sz="2740" dirty="0">
              <a:solidFill>
                <a:srgbClr val="FFFFFF"/>
              </a:solidFill>
              <a:latin typeface="Oswald Bold Italics"/>
            </a:endParaRPr>
          </a:p>
          <a:p>
            <a:pPr marL="591614" lvl="1" indent="-295807">
              <a:lnSpc>
                <a:spcPts val="3288"/>
              </a:lnSpc>
              <a:buFont typeface="Arial"/>
              <a:buChar char="•"/>
            </a:pPr>
            <a:r>
              <a:rPr lang="en-US" sz="2740" dirty="0">
                <a:solidFill>
                  <a:srgbClr val="FFFFFF"/>
                </a:solidFill>
                <a:latin typeface="Oswald Bold Italics"/>
              </a:rPr>
              <a:t>SENDMAIL_FROM = VOTRE_ADRESSE@GMAIL.COM : INDIQUE L'ADRESSE ÉLECTRONIQUE QUI SERA UTILISÉE COMME ADRESSE DE L'EXPÉDITEUR DANS LES COURRIELS SORTANTS.</a:t>
            </a:r>
          </a:p>
          <a:p>
            <a:pPr>
              <a:lnSpc>
                <a:spcPts val="3288"/>
              </a:lnSpc>
            </a:pPr>
            <a:endParaRPr lang="en-US" sz="2740" dirty="0">
              <a:solidFill>
                <a:srgbClr val="FFFFFF"/>
              </a:solidFill>
              <a:latin typeface="Oswald Bold Italics"/>
            </a:endParaRPr>
          </a:p>
          <a:p>
            <a:pPr marL="591614" lvl="1" indent="-295807">
              <a:lnSpc>
                <a:spcPts val="3288"/>
              </a:lnSpc>
              <a:buFont typeface="Arial"/>
              <a:buChar char="•"/>
            </a:pPr>
            <a:r>
              <a:rPr lang="en-US" sz="2740" dirty="0">
                <a:solidFill>
                  <a:srgbClr val="FFFFFF"/>
                </a:solidFill>
                <a:latin typeface="Oswald Bold Italics"/>
              </a:rPr>
              <a:t>SENDMAIL_PATH = "\"C:\XAMPP\SENDMAIL\SENDMAIL.EXE\" -T" LE CHEMIN VERS LE FICHIER SENDMAIL.EXE</a:t>
            </a:r>
          </a:p>
        </p:txBody>
      </p:sp>
      <p:sp>
        <p:nvSpPr>
          <p:cNvPr id="6" name="Freeform 6"/>
          <p:cNvSpPr/>
          <p:nvPr/>
        </p:nvSpPr>
        <p:spPr>
          <a:xfrm>
            <a:off x="-685800" y="9182100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42182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04874" y="298614"/>
            <a:ext cx="11607894" cy="9689773"/>
          </a:xfrm>
          <a:custGeom>
            <a:avLst/>
            <a:gdLst/>
            <a:ahLst/>
            <a:cxnLst/>
            <a:rect l="l" t="t" r="r" b="b"/>
            <a:pathLst>
              <a:path w="11607894" h="9689773">
                <a:moveTo>
                  <a:pt x="0" y="0"/>
                </a:moveTo>
                <a:lnTo>
                  <a:pt x="11607894" y="0"/>
                </a:lnTo>
                <a:lnTo>
                  <a:pt x="11607894" y="9689772"/>
                </a:lnTo>
                <a:lnTo>
                  <a:pt x="0" y="9689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0" r="-179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24355" y="1448717"/>
            <a:ext cx="3661843" cy="7322194"/>
            <a:chOff x="0" y="0"/>
            <a:chExt cx="667386" cy="13345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7386" cy="1334501"/>
            </a:xfrm>
            <a:custGeom>
              <a:avLst/>
              <a:gdLst/>
              <a:ahLst/>
              <a:cxnLst/>
              <a:rect l="l" t="t" r="r" b="b"/>
              <a:pathLst>
                <a:path w="667386" h="1334501">
                  <a:moveTo>
                    <a:pt x="48627" y="0"/>
                  </a:moveTo>
                  <a:lnTo>
                    <a:pt x="618759" y="0"/>
                  </a:lnTo>
                  <a:cubicBezTo>
                    <a:pt x="631656" y="0"/>
                    <a:pt x="644025" y="5123"/>
                    <a:pt x="653144" y="14242"/>
                  </a:cubicBezTo>
                  <a:cubicBezTo>
                    <a:pt x="662263" y="23362"/>
                    <a:pt x="667386" y="35730"/>
                    <a:pt x="667386" y="48627"/>
                  </a:cubicBezTo>
                  <a:lnTo>
                    <a:pt x="667386" y="1285874"/>
                  </a:lnTo>
                  <a:cubicBezTo>
                    <a:pt x="667386" y="1298770"/>
                    <a:pt x="662263" y="1311139"/>
                    <a:pt x="653144" y="1320258"/>
                  </a:cubicBezTo>
                  <a:cubicBezTo>
                    <a:pt x="644025" y="1329378"/>
                    <a:pt x="631656" y="1334501"/>
                    <a:pt x="618759" y="1334501"/>
                  </a:cubicBezTo>
                  <a:lnTo>
                    <a:pt x="48627" y="1334501"/>
                  </a:lnTo>
                  <a:cubicBezTo>
                    <a:pt x="35730" y="1334501"/>
                    <a:pt x="23362" y="1329378"/>
                    <a:pt x="14242" y="1320258"/>
                  </a:cubicBezTo>
                  <a:cubicBezTo>
                    <a:pt x="5123" y="1311139"/>
                    <a:pt x="0" y="1298770"/>
                    <a:pt x="0" y="1285874"/>
                  </a:cubicBezTo>
                  <a:lnTo>
                    <a:pt x="0" y="48627"/>
                  </a:lnTo>
                  <a:cubicBezTo>
                    <a:pt x="0" y="35730"/>
                    <a:pt x="5123" y="23362"/>
                    <a:pt x="14242" y="14242"/>
                  </a:cubicBezTo>
                  <a:cubicBezTo>
                    <a:pt x="23362" y="5123"/>
                    <a:pt x="35730" y="0"/>
                    <a:pt x="48627" y="0"/>
                  </a:cubicBezTo>
                  <a:close/>
                </a:path>
              </a:pathLst>
            </a:custGeom>
            <a:solidFill>
              <a:srgbClr val="E86513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028700" y="3374439"/>
            <a:ext cx="3019370" cy="2133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10"/>
              </a:lnSpc>
              <a:spcBef>
                <a:spcPct val="0"/>
              </a:spcBef>
            </a:pPr>
            <a:r>
              <a:rPr lang="en-US" sz="6239" spc="611">
                <a:solidFill>
                  <a:srgbClr val="FFFFFF"/>
                </a:solidFill>
                <a:latin typeface="Oswald Bold"/>
              </a:rPr>
              <a:t>le code php </a:t>
            </a:r>
          </a:p>
        </p:txBody>
      </p:sp>
      <p:sp>
        <p:nvSpPr>
          <p:cNvPr id="6" name="Freeform 6"/>
          <p:cNvSpPr/>
          <p:nvPr/>
        </p:nvSpPr>
        <p:spPr>
          <a:xfrm>
            <a:off x="-563242" y="9258300"/>
            <a:ext cx="1768207" cy="1768207"/>
          </a:xfrm>
          <a:custGeom>
            <a:avLst/>
            <a:gdLst/>
            <a:ahLst/>
            <a:cxnLst/>
            <a:rect l="l" t="t" r="r" b="b"/>
            <a:pathLst>
              <a:path w="1768207" h="1768207">
                <a:moveTo>
                  <a:pt x="0" y="0"/>
                </a:moveTo>
                <a:lnTo>
                  <a:pt x="1768207" y="0"/>
                </a:lnTo>
                <a:lnTo>
                  <a:pt x="1768207" y="1768207"/>
                </a:lnTo>
                <a:lnTo>
                  <a:pt x="0" y="1768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96297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393</Words>
  <Application>Microsoft Office PowerPoint</Application>
  <PresentationFormat>Personnalisé</PresentationFormat>
  <Paragraphs>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Montserrat Classic Bold</vt:lpstr>
      <vt:lpstr>DM Sans Bold</vt:lpstr>
      <vt:lpstr>Calibri</vt:lpstr>
      <vt:lpstr>DM Sans</vt:lpstr>
      <vt:lpstr>Oswald Bold</vt:lpstr>
      <vt:lpstr>Oswald Bold Italics</vt:lpstr>
      <vt:lpstr>Arial</vt:lpstr>
      <vt:lpstr>Canva Sans Bold Italics</vt:lpstr>
      <vt:lpstr>Canva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SENDMAIL avec</dc:title>
  <cp:lastModifiedBy>Compte Microsoft</cp:lastModifiedBy>
  <cp:revision>2</cp:revision>
  <dcterms:created xsi:type="dcterms:W3CDTF">2006-08-16T00:00:00Z</dcterms:created>
  <dcterms:modified xsi:type="dcterms:W3CDTF">2024-03-14T11:03:21Z</dcterms:modified>
  <dc:identifier>DAF_d-ZoCjM</dc:identifier>
</cp:coreProperties>
</file>