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1" r:id="rId3"/>
    <p:sldId id="258" r:id="rId4"/>
    <p:sldId id="257" r:id="rId5"/>
    <p:sldId id="276" r:id="rId6"/>
    <p:sldId id="277" r:id="rId7"/>
    <p:sldId id="278" r:id="rId8"/>
    <p:sldId id="261" r:id="rId9"/>
    <p:sldId id="274" r:id="rId10"/>
    <p:sldId id="264" r:id="rId11"/>
    <p:sldId id="262" r:id="rId12"/>
    <p:sldId id="266" r:id="rId13"/>
    <p:sldId id="265" r:id="rId14"/>
    <p:sldId id="263" r:id="rId15"/>
    <p:sldId id="275" r:id="rId16"/>
    <p:sldId id="272" r:id="rId17"/>
    <p:sldId id="280" r:id="rId18"/>
    <p:sldId id="281" r:id="rId19"/>
    <p:sldId id="282" r:id="rId20"/>
    <p:sldId id="286" r:id="rId21"/>
    <p:sldId id="269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826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843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91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212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65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169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767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9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39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275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68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152250" y="709594"/>
            <a:ext cx="6795300" cy="10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ven Pro" panose="020B0604020202020204" charset="0"/>
              </a:rPr>
              <a:t>Energy </a:t>
            </a:r>
            <a:r>
              <a:rPr lang="en" sz="3200" dirty="0" smtClean="0">
                <a:latin typeface="Maven Pro" panose="020B0604020202020204" charset="0"/>
              </a:rPr>
              <a:t>Data</a:t>
            </a:r>
            <a:r>
              <a:rPr lang="en" dirty="0" smtClean="0">
                <a:latin typeface="Maven Pro" panose="020B0604020202020204" charset="0"/>
              </a:rPr>
              <a:t> Science</a:t>
            </a:r>
            <a:endParaRPr dirty="0">
              <a:latin typeface="Maven Pro" panose="020B0604020202020204" charset="0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152250" y="2279559"/>
            <a:ext cx="7671997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Nunito" panose="020B0604020202020204" charset="0"/>
              </a:rPr>
              <a:t>Time Series Analysis of Electric Load-Profile</a:t>
            </a:r>
            <a:endParaRPr sz="2400" dirty="0">
              <a:latin typeface="Nunito" panose="020B0604020202020204" charset="0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728446" y="3473925"/>
            <a:ext cx="32235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" panose="020B0604020202020204" charset="0"/>
              </a:rPr>
              <a:t>Submitted </a:t>
            </a:r>
            <a:r>
              <a:rPr lang="en" dirty="0" smtClean="0">
                <a:solidFill>
                  <a:schemeClr val="lt1"/>
                </a:solidFill>
                <a:latin typeface="Nunito" panose="020B0604020202020204" charset="0"/>
              </a:rPr>
              <a:t>By:</a:t>
            </a:r>
            <a:endParaRPr dirty="0">
              <a:solidFill>
                <a:schemeClr val="lt1"/>
              </a:solidFill>
              <a:latin typeface="Nunito" panose="020B060402020202020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Nunito" panose="020B060402020202020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Nunito" panose="020B0604020202020204" charset="0"/>
              </a:rPr>
              <a:t>Hassan Mirza</a:t>
            </a:r>
            <a:endParaRPr sz="1800" dirty="0">
              <a:solidFill>
                <a:schemeClr val="lt1"/>
              </a:solidFill>
              <a:latin typeface="Nuni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subTitle" idx="1"/>
          </p:nvPr>
        </p:nvSpPr>
        <p:spPr>
          <a:xfrm>
            <a:off x="473513" y="76403"/>
            <a:ext cx="6169191" cy="794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latin typeface="Maven Pro"/>
                <a:ea typeface="Maven Pro"/>
                <a:cs typeface="Maven Pro"/>
                <a:sym typeface="Maven Pro"/>
              </a:rPr>
              <a:t>Correlation Heat Map</a:t>
            </a:r>
            <a:endParaRPr sz="3600" b="1" dirty="0" smtClean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86" y="870856"/>
            <a:ext cx="5625895" cy="40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358019" y="0"/>
            <a:ext cx="5508600" cy="1062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Density Plots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23" y="1006371"/>
            <a:ext cx="5482345" cy="3953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293320" y="160492"/>
            <a:ext cx="9015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" panose="020B0604020202020204" charset="0"/>
                <a:ea typeface="Nunito"/>
                <a:cs typeface="Nunito"/>
                <a:sym typeface="Nunito"/>
              </a:rPr>
              <a:t>Pairplot </a:t>
            </a:r>
            <a:r>
              <a:rPr lang="en" dirty="0" smtClean="0">
                <a:latin typeface="Maven Pro" panose="020B0604020202020204" charset="0"/>
                <a:ea typeface="Nunito"/>
                <a:cs typeface="Nunito"/>
                <a:sym typeface="Nunito"/>
              </a:rPr>
              <a:t>of C1, C2, C3, C4 and C5</a:t>
            </a:r>
            <a:endParaRPr dirty="0">
              <a:latin typeface="Maven Pr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01" y="863903"/>
            <a:ext cx="6278442" cy="4008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144789" y="214361"/>
            <a:ext cx="8950830" cy="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lvl="0"/>
            <a:r>
              <a:rPr lang="en-GB" sz="3200" dirty="0"/>
              <a:t>Rolling Mean Average of C1, C2, C3, C4, C5 </a:t>
            </a:r>
            <a:r>
              <a:rPr lang="en-GB" sz="3200" dirty="0" smtClean="0"/>
              <a:t>				</a:t>
            </a:r>
            <a:r>
              <a:rPr lang="en-GB" sz="3200" dirty="0"/>
              <a:t/>
            </a:r>
            <a:br>
              <a:rPr lang="en-GB" sz="3200" dirty="0"/>
            </a:br>
            <a:endParaRPr sz="3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63" y="831435"/>
            <a:ext cx="5883123" cy="407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194314" y="99862"/>
            <a:ext cx="7875629" cy="800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Box Plot for C1, C2,C3, C4, C5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Shape 328"/>
          <p:cNvSpPr txBox="1"/>
          <p:nvPr/>
        </p:nvSpPr>
        <p:spPr>
          <a:xfrm>
            <a:off x="327050" y="3952050"/>
            <a:ext cx="7848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80" y="899885"/>
            <a:ext cx="6185216" cy="4122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ctrTitle"/>
          </p:nvPr>
        </p:nvSpPr>
        <p:spPr>
          <a:xfrm>
            <a:off x="189844" y="-67732"/>
            <a:ext cx="8736442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Identifying Small and Medium Companies</a:t>
            </a:r>
            <a:endParaRPr sz="3200" dirty="0"/>
          </a:p>
        </p:txBody>
      </p:sp>
      <p:sp>
        <p:nvSpPr>
          <p:cNvPr id="4" name="Rectangle 3"/>
          <p:cNvSpPr/>
          <p:nvPr/>
        </p:nvSpPr>
        <p:spPr>
          <a:xfrm>
            <a:off x="6284685" y="1712687"/>
            <a:ext cx="2946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Nunito" panose="020B0604020202020204" charset="0"/>
              </a:rPr>
              <a:t>There are </a:t>
            </a:r>
            <a:r>
              <a:rPr lang="en-GB" sz="1000" dirty="0">
                <a:latin typeface="Nunito" panose="020B0604020202020204" charset="0"/>
              </a:rPr>
              <a:t>6 out of 20 SMEs which have mean energy demand greater than 500 KW for year 2016. So, probably out of these 20 companies only 6 companies might be considered medium sized enterprises. Rest of </a:t>
            </a:r>
            <a:r>
              <a:rPr lang="en-GB" sz="1000" dirty="0" smtClean="0">
                <a:latin typeface="Nunito" panose="020B0604020202020204" charset="0"/>
              </a:rPr>
              <a:t>are </a:t>
            </a:r>
            <a:r>
              <a:rPr lang="en-GB" sz="1000" dirty="0">
                <a:latin typeface="Nunito" panose="020B0604020202020204" charset="0"/>
              </a:rPr>
              <a:t>small sized companies.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" y="891391"/>
            <a:ext cx="5885519" cy="40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250438" cy="1732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sz="2800" dirty="0" smtClean="0"/>
              <a:t> </a:t>
            </a:r>
            <a:r>
              <a:rPr lang="de-DE" sz="3200" dirty="0" smtClean="0"/>
              <a:t>Build &amp; </a:t>
            </a:r>
            <a:r>
              <a:rPr lang="de-DE" sz="3200" dirty="0"/>
              <a:t>Compare Prophet and </a:t>
            </a:r>
            <a:r>
              <a:rPr lang="de-DE" sz="3200" dirty="0" smtClean="0"/>
              <a:t>NeuralProphet</a:t>
            </a:r>
            <a:r>
              <a:rPr lang="de-DE" sz="2800" dirty="0" smtClean="0"/>
              <a:t> </a:t>
            </a:r>
            <a:r>
              <a:rPr lang="de-DE" sz="3200" dirty="0"/>
              <a:t/>
            </a:r>
            <a:br>
              <a:rPr lang="de-DE" sz="3200" dirty="0"/>
            </a:b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1"/>
          </p:nvPr>
        </p:nvSpPr>
        <p:spPr>
          <a:xfrm>
            <a:off x="-395654" y="866018"/>
            <a:ext cx="9539654" cy="389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17550" marR="279400" lvl="0" indent="-285750">
              <a:lnSpc>
                <a:spcPct val="142857"/>
              </a:lnSpc>
              <a:buSzPts val="1200"/>
              <a:buFontTx/>
              <a:buChar char="-"/>
            </a:pPr>
            <a:r>
              <a:rPr lang="en-GB" dirty="0" smtClean="0"/>
              <a:t>Prophet </a:t>
            </a:r>
            <a:r>
              <a:rPr lang="en-GB" dirty="0"/>
              <a:t>is an open-source library developed by </a:t>
            </a:r>
            <a:r>
              <a:rPr lang="en-GB" dirty="0" smtClean="0"/>
              <a:t>Facebook (</a:t>
            </a:r>
            <a:r>
              <a:rPr lang="en-GB" dirty="0"/>
              <a:t>2017</a:t>
            </a:r>
            <a:r>
              <a:rPr lang="en-GB" dirty="0" smtClean="0"/>
              <a:t>)</a:t>
            </a:r>
          </a:p>
          <a:p>
            <a:pPr marL="717550" marR="279400" lvl="0" indent="-285750">
              <a:lnSpc>
                <a:spcPct val="142857"/>
              </a:lnSpc>
              <a:buSzPts val="1200"/>
              <a:buFontTx/>
              <a:buChar char="-"/>
            </a:pPr>
            <a:endParaRPr lang="en-GB" dirty="0" smtClean="0"/>
          </a:p>
          <a:p>
            <a:pPr marL="717550" marR="279400" lvl="0" indent="-285750">
              <a:lnSpc>
                <a:spcPct val="142857"/>
              </a:lnSpc>
              <a:buSzPts val="1200"/>
              <a:buFontTx/>
              <a:buChar char="-"/>
            </a:pPr>
            <a:r>
              <a:rPr lang="en-GB" dirty="0"/>
              <a:t>It is a type of generalized additive model (GAM</a:t>
            </a:r>
            <a:r>
              <a:rPr lang="en-GB" dirty="0" smtClean="0"/>
              <a:t>)</a:t>
            </a:r>
          </a:p>
          <a:p>
            <a:pPr marL="717550" marR="279400" lvl="0" indent="-285750">
              <a:lnSpc>
                <a:spcPct val="142857"/>
              </a:lnSpc>
              <a:buSzPts val="1200"/>
              <a:buFontTx/>
              <a:buChar char="-"/>
            </a:pPr>
            <a:endParaRPr lang="en-GB" dirty="0" smtClean="0"/>
          </a:p>
          <a:p>
            <a:pPr marL="717550" marR="279400" lvl="0" indent="-285750">
              <a:lnSpc>
                <a:spcPct val="142857"/>
              </a:lnSpc>
              <a:buSzPts val="1200"/>
              <a:buFontTx/>
              <a:buChar char="-"/>
            </a:pPr>
            <a:r>
              <a:rPr lang="de-DE" dirty="0" smtClean="0"/>
              <a:t>NeuralProphet </a:t>
            </a:r>
            <a:r>
              <a:rPr lang="en-GB" dirty="0"/>
              <a:t>is the second iteration of </a:t>
            </a:r>
            <a:r>
              <a:rPr lang="en-GB" dirty="0" smtClean="0"/>
              <a:t>Prophet, but not from Facebook (2020)</a:t>
            </a:r>
          </a:p>
          <a:p>
            <a:pPr marL="717550" marR="279400" lvl="0" indent="-285750">
              <a:lnSpc>
                <a:spcPct val="142857"/>
              </a:lnSpc>
              <a:buSzPts val="1200"/>
              <a:buFontTx/>
              <a:buChar char="-"/>
            </a:pPr>
            <a:endParaRPr lang="en-GB" dirty="0" smtClean="0"/>
          </a:p>
          <a:p>
            <a:pPr marL="717550" marR="279400" lvl="0" indent="-285750">
              <a:lnSpc>
                <a:spcPct val="142857"/>
              </a:lnSpc>
              <a:buSzPts val="1200"/>
              <a:buFontTx/>
              <a:buChar char="-"/>
            </a:pPr>
            <a:r>
              <a:rPr lang="en-GB" dirty="0" smtClean="0"/>
              <a:t>It incorporates </a:t>
            </a:r>
            <a:r>
              <a:rPr lang="en-GB" dirty="0"/>
              <a:t>autoregressive deep </a:t>
            </a:r>
            <a:r>
              <a:rPr lang="en-GB" dirty="0" smtClean="0"/>
              <a:t>learning in addition to GAM</a:t>
            </a:r>
          </a:p>
          <a:p>
            <a:pPr marL="717550" marR="279400" lvl="0" indent="-285750">
              <a:lnSpc>
                <a:spcPct val="142857"/>
              </a:lnSpc>
              <a:buSzPts val="1200"/>
              <a:buFontTx/>
              <a:buChar char="-"/>
            </a:pPr>
            <a:endParaRPr lang="en-GB" dirty="0" smtClean="0"/>
          </a:p>
          <a:p>
            <a:pPr marL="717550" marR="279400" lvl="0" indent="-285750">
              <a:lnSpc>
                <a:spcPct val="142857"/>
              </a:lnSpc>
              <a:buSzPts val="1200"/>
              <a:buFontTx/>
              <a:buChar char="-"/>
            </a:pPr>
            <a:r>
              <a:rPr lang="en-GB" dirty="0"/>
              <a:t>The input to </a:t>
            </a:r>
            <a:r>
              <a:rPr lang="en-GB" dirty="0" smtClean="0"/>
              <a:t>both Prophet and Neural Prophet is </a:t>
            </a:r>
            <a:r>
              <a:rPr lang="en-GB" dirty="0"/>
              <a:t>a </a:t>
            </a:r>
            <a:r>
              <a:rPr lang="en-GB" dirty="0" smtClean="0"/>
              <a:t>data frame </a:t>
            </a:r>
            <a:r>
              <a:rPr lang="en-GB" dirty="0"/>
              <a:t>with two columns: ds and y</a:t>
            </a:r>
            <a:endParaRPr lang="en-GB" dirty="0" smtClean="0"/>
          </a:p>
          <a:p>
            <a:pPr marL="717550" marR="279400" lvl="0" indent="-285750">
              <a:lnSpc>
                <a:spcPct val="142857"/>
              </a:lnSpc>
              <a:buSzPts val="1200"/>
              <a:buFontTx/>
              <a:buChar char="-"/>
            </a:pPr>
            <a:endParaRPr lang="en-GB" dirty="0" smtClean="0"/>
          </a:p>
          <a:p>
            <a:pPr marL="603250" marR="279400" lvl="0" indent="-171450">
              <a:lnSpc>
                <a:spcPct val="142857"/>
              </a:lnSpc>
              <a:buSzPts val="1200"/>
              <a:buFontTx/>
              <a:buChar char="-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0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250438" cy="1732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dirty="0" smtClean="0"/>
              <a:t>Predictions</a:t>
            </a:r>
            <a:r>
              <a:rPr lang="de-DE" sz="3200" dirty="0"/>
              <a:t/>
            </a:r>
            <a:br>
              <a:rPr lang="de-DE" sz="3200" dirty="0"/>
            </a:br>
            <a:endParaRPr sz="1800" dirty="0"/>
          </a:p>
          <a:p>
            <a:pPr lvl="0"/>
            <a:r>
              <a:rPr lang="de-DE" dirty="0" smtClean="0"/>
              <a:t>           </a:t>
            </a:r>
            <a:r>
              <a:rPr lang="de-DE" sz="2800" dirty="0" smtClean="0"/>
              <a:t>Prophet</a:t>
            </a:r>
            <a:r>
              <a:rPr lang="de-DE" dirty="0" smtClean="0"/>
              <a:t>                    </a:t>
            </a:r>
            <a:r>
              <a:rPr lang="de-DE" sz="2800" dirty="0" smtClean="0"/>
              <a:t>NeuralProphet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32037"/>
            <a:ext cx="4615543" cy="2755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1732037"/>
            <a:ext cx="4528458" cy="27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05999"/>
            <a:ext cx="4484914" cy="3841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4" y="1306000"/>
            <a:ext cx="4659086" cy="3837500"/>
          </a:xfrm>
          <a:prstGeom prst="rect">
            <a:avLst/>
          </a:prstGeom>
        </p:spPr>
      </p:pic>
      <p:sp>
        <p:nvSpPr>
          <p:cNvPr id="6" name="Shape 284"/>
          <p:cNvSpPr txBox="1">
            <a:spLocks/>
          </p:cNvSpPr>
          <p:nvPr/>
        </p:nvSpPr>
        <p:spPr>
          <a:xfrm>
            <a:off x="0" y="-478972"/>
            <a:ext cx="9250438" cy="221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de-DE" dirty="0" smtClean="0"/>
              <a:t>Components</a:t>
            </a:r>
            <a:r>
              <a:rPr lang="de-DE" sz="3200" dirty="0" smtClean="0"/>
              <a:t/>
            </a:r>
            <a:br>
              <a:rPr lang="de-DE" sz="3200" dirty="0" smtClean="0"/>
            </a:br>
            <a:endParaRPr lang="de-DE" sz="1800" dirty="0" smtClean="0"/>
          </a:p>
          <a:p>
            <a:r>
              <a:rPr lang="de-DE" dirty="0" smtClean="0"/>
              <a:t>           </a:t>
            </a:r>
            <a:r>
              <a:rPr lang="de-DE" sz="2800" dirty="0" smtClean="0"/>
              <a:t>Prophet</a:t>
            </a:r>
            <a:r>
              <a:rPr lang="de-DE" dirty="0" smtClean="0"/>
              <a:t>                       </a:t>
            </a:r>
            <a:r>
              <a:rPr lang="de-DE" sz="2800" dirty="0" smtClean="0"/>
              <a:t>NeuralProphet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798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250438" cy="1503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sz="2800" dirty="0"/>
              <a:t> </a:t>
            </a:r>
            <a:r>
              <a:rPr lang="de-DE" dirty="0" smtClean="0"/>
              <a:t>Model </a:t>
            </a:r>
            <a:r>
              <a:rPr lang="de-DE" dirty="0"/>
              <a:t>Loss (MAE)</a:t>
            </a:r>
            <a:r>
              <a:rPr lang="de-DE" dirty="0" smtClean="0"/>
              <a:t> </a:t>
            </a:r>
            <a:r>
              <a:rPr lang="de-DE" sz="3200" dirty="0"/>
              <a:t/>
            </a:r>
            <a:br>
              <a:rPr lang="de-DE" sz="3200" dirty="0"/>
            </a:b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        </a:t>
            </a:r>
            <a:r>
              <a:rPr lang="de-DE" sz="2800" dirty="0" smtClean="0"/>
              <a:t>Prophet </a:t>
            </a:r>
            <a:r>
              <a:rPr lang="de-DE" dirty="0" smtClean="0"/>
              <a:t>                      </a:t>
            </a:r>
            <a:r>
              <a:rPr lang="de-DE" sz="2800" dirty="0" smtClean="0"/>
              <a:t>NeuralProphet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191"/>
            <a:ext cx="4533295" cy="3121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95" y="1542191"/>
            <a:ext cx="4610705" cy="31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/>
          </p:nvPr>
        </p:nvSpPr>
        <p:spPr>
          <a:xfrm>
            <a:off x="257850" y="164800"/>
            <a:ext cx="46362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Goals</a:t>
            </a:r>
            <a:endParaRPr dirty="0"/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1"/>
          </p:nvPr>
        </p:nvSpPr>
        <p:spPr>
          <a:xfrm>
            <a:off x="257850" y="1045029"/>
            <a:ext cx="7505400" cy="3578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Exploratory Data Analysis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Build </a:t>
            </a:r>
            <a:r>
              <a:rPr lang="de-DE" dirty="0"/>
              <a:t>&amp;</a:t>
            </a:r>
            <a:r>
              <a:rPr lang="de-DE" dirty="0" smtClean="0"/>
              <a:t> Compare Prophet and NeuralProphet Models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6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0" y="459618"/>
            <a:ext cx="9250438" cy="1141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/>
              <a:t/>
            </a:r>
            <a:br>
              <a:rPr lang="de-DE" sz="2800" dirty="0"/>
            </a:br>
            <a:r>
              <a:rPr lang="de-DE" sz="2800" dirty="0" smtClean="0"/>
              <a:t> </a:t>
            </a:r>
            <a:r>
              <a:rPr lang="de-DE" dirty="0" smtClean="0"/>
              <a:t>RMSE 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/>
              <a:t/>
            </a:r>
            <a:br>
              <a:rPr lang="de-DE" sz="2800" dirty="0"/>
            </a:br>
            <a:r>
              <a:rPr lang="de-DE" sz="2800" dirty="0" smtClean="0"/>
              <a:t>                 Prophet                         NeuralProphet  </a:t>
            </a:r>
            <a:r>
              <a:rPr lang="de-DE" sz="3200" dirty="0"/>
              <a:t/>
            </a:r>
            <a:br>
              <a:rPr lang="de-DE" sz="3200" dirty="0"/>
            </a:b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3" y="1815136"/>
            <a:ext cx="3764606" cy="1158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10" y="1815136"/>
            <a:ext cx="3319868" cy="1158340"/>
          </a:xfrm>
          <a:prstGeom prst="rect">
            <a:avLst/>
          </a:prstGeom>
        </p:spPr>
      </p:pic>
      <p:sp>
        <p:nvSpPr>
          <p:cNvPr id="6" name="Shape 310"/>
          <p:cNvSpPr txBox="1">
            <a:spLocks noGrp="1"/>
          </p:cNvSpPr>
          <p:nvPr>
            <p:ph type="subTitle" idx="1"/>
          </p:nvPr>
        </p:nvSpPr>
        <p:spPr>
          <a:xfrm>
            <a:off x="570613" y="3352413"/>
            <a:ext cx="8495978" cy="67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smtClean="0"/>
              <a:t>It appears that NeuralProphet has lower RMSE value than Prophet, so it is probably</a:t>
            </a:r>
          </a:p>
          <a:p>
            <a:pPr marL="0" lvl="0" indent="0"/>
            <a:r>
              <a:rPr lang="en-GB" dirty="0" smtClean="0"/>
              <a:t>more accurate for C1 dataset.</a:t>
            </a:r>
            <a:endParaRPr lang="en-GB" dirty="0"/>
          </a:p>
          <a:p>
            <a:pPr marL="0" lvl="0" indent="0"/>
            <a:endParaRPr lang="en-GB" dirty="0"/>
          </a:p>
          <a:p>
            <a:pPr marL="0" lvl="0" indent="0"/>
            <a:endParaRPr lang="en-GB" dirty="0"/>
          </a:p>
          <a:p>
            <a:pPr marL="0" lvl="0" indent="0"/>
            <a:endParaRPr lang="en-GB" dirty="0"/>
          </a:p>
          <a:p>
            <a:pPr marL="0" lvl="0" indent="0"/>
            <a:endParaRPr lang="en-GB" dirty="0"/>
          </a:p>
          <a:p>
            <a:pPr marL="0" lvl="0" indent="0"/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3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71250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           THANK YOU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/>
          </p:nvPr>
        </p:nvSpPr>
        <p:spPr>
          <a:xfrm>
            <a:off x="257850" y="164800"/>
            <a:ext cx="46362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</a:t>
            </a:r>
            <a:endParaRPr dirty="0"/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1"/>
          </p:nvPr>
        </p:nvSpPr>
        <p:spPr>
          <a:xfrm>
            <a:off x="257850" y="1062925"/>
            <a:ext cx="7505400" cy="3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Plotting Libraries</a:t>
            </a:r>
            <a:r>
              <a:rPr lang="en" dirty="0"/>
              <a:t>                      </a:t>
            </a:r>
            <a:r>
              <a:rPr lang="en" b="1" dirty="0"/>
              <a:t>EDA Tools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                                   </a:t>
            </a:r>
            <a:r>
              <a:rPr lang="en" dirty="0" smtClean="0"/>
              <a:t> missingno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Seaborn </a:t>
            </a:r>
            <a:r>
              <a:rPr lang="en" dirty="0" smtClean="0"/>
              <a:t>                                      Panadas_profiling</a:t>
            </a:r>
            <a:endParaRPr dirty="0"/>
          </a:p>
          <a:p>
            <a:pPr marL="0" lvl="0" indent="0"/>
            <a:r>
              <a:rPr lang="de-DE" dirty="0"/>
              <a:t>                                                     pivottablejs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          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Wrangling Libraries</a:t>
            </a:r>
            <a:r>
              <a:rPr lang="en" dirty="0"/>
              <a:t>                  </a:t>
            </a:r>
            <a:r>
              <a:rPr lang="en" b="1" dirty="0" smtClean="0"/>
              <a:t>ML Libraries 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                                         sklearn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                                         </a:t>
            </a:r>
            <a:r>
              <a:rPr lang="en" dirty="0" smtClean="0"/>
              <a:t>scipy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smtClean="0"/>
              <a:t>		  statsmodels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                                                      prophet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System Packages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warnings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286624" y="209200"/>
            <a:ext cx="7860727" cy="1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Exploratory Data Analyis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Exploratory data analysis consists of following major tasks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1"/>
          </p:nvPr>
        </p:nvSpPr>
        <p:spPr>
          <a:xfrm>
            <a:off x="382575" y="1790095"/>
            <a:ext cx="6287100" cy="2766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 dirty="0" smtClean="0">
                <a:latin typeface="Arial"/>
                <a:ea typeface="Arial"/>
                <a:cs typeface="Arial"/>
                <a:sym typeface="Arial"/>
              </a:rPr>
              <a:t>Wrangle 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data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Assess quality of data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Profile data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Explore </a:t>
            </a:r>
            <a:r>
              <a:rPr lang="de-DE" sz="1200" dirty="0" smtClean="0">
                <a:latin typeface="Arial"/>
                <a:ea typeface="Arial"/>
                <a:cs typeface="Arial"/>
                <a:sym typeface="Arial"/>
              </a:rPr>
              <a:t>Features using graphs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 dirty="0" smtClean="0">
                <a:latin typeface="Arial"/>
                <a:ea typeface="Arial"/>
                <a:cs typeface="Arial"/>
                <a:sym typeface="Arial"/>
              </a:rPr>
              <a:t>Explore 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data across many dimensions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/>
          </p:nvPr>
        </p:nvSpPr>
        <p:spPr>
          <a:xfrm>
            <a:off x="257850" y="164800"/>
            <a:ext cx="46362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Dataset</a:t>
            </a:r>
            <a:endParaRPr dirty="0"/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1"/>
          </p:nvPr>
        </p:nvSpPr>
        <p:spPr>
          <a:xfrm>
            <a:off x="257849" y="1045029"/>
            <a:ext cx="8266875" cy="3793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 smtClean="0"/>
          </a:p>
          <a:p>
            <a:pPr marL="285750" lvl="0" indent="-285750">
              <a:buFontTx/>
              <a:buChar char="-"/>
            </a:pPr>
            <a:r>
              <a:rPr lang="en-GB" dirty="0" smtClean="0"/>
              <a:t>Dataset has electric load </a:t>
            </a:r>
            <a:r>
              <a:rPr lang="en-GB" dirty="0"/>
              <a:t>profiles of 20 industrial plants in </a:t>
            </a:r>
            <a:r>
              <a:rPr lang="en-GB" dirty="0" smtClean="0"/>
              <a:t>Germany</a:t>
            </a:r>
            <a:endParaRPr lang="en-GB" dirty="0"/>
          </a:p>
          <a:p>
            <a:pPr marL="285750" lvl="0" indent="-285750">
              <a:buFontTx/>
              <a:buChar char="-"/>
            </a:pPr>
            <a:endParaRPr lang="en-GB" dirty="0" smtClean="0"/>
          </a:p>
          <a:p>
            <a:pPr marL="285750" lvl="0" indent="-285750">
              <a:buFontTx/>
              <a:buChar char="-"/>
            </a:pPr>
            <a:r>
              <a:rPr lang="en-GB" dirty="0" smtClean="0"/>
              <a:t>It holds load </a:t>
            </a:r>
            <a:r>
              <a:rPr lang="en-GB" dirty="0"/>
              <a:t>profiles of small and mid-size enterprises </a:t>
            </a:r>
            <a:r>
              <a:rPr lang="en-GB" dirty="0" smtClean="0"/>
              <a:t>for the year 2016</a:t>
            </a:r>
          </a:p>
          <a:p>
            <a:pPr marL="285750" lvl="0" indent="-285750">
              <a:buFontTx/>
              <a:buChar char="-"/>
            </a:pPr>
            <a:endParaRPr lang="en-GB" dirty="0" smtClean="0"/>
          </a:p>
          <a:p>
            <a:pPr marL="285750" lvl="0" indent="-285750">
              <a:buFontTx/>
              <a:buChar char="-"/>
            </a:pPr>
            <a:r>
              <a:rPr lang="en-GB" dirty="0" smtClean="0"/>
              <a:t>The </a:t>
            </a:r>
            <a:r>
              <a:rPr lang="en-GB" dirty="0"/>
              <a:t>load is shown in kW as an average over 15 </a:t>
            </a:r>
            <a:r>
              <a:rPr lang="en-GB" dirty="0" smtClean="0"/>
              <a:t>minutes</a:t>
            </a:r>
            <a:endParaRPr lang="de-DE" dirty="0" smtClean="0"/>
          </a:p>
          <a:p>
            <a:pPr marL="0" lvl="0" indent="0"/>
            <a:endParaRPr lang="de-DE" dirty="0"/>
          </a:p>
          <a:p>
            <a:pPr marL="285750" lvl="0" indent="-285750">
              <a:buFontTx/>
              <a:buChar char="-"/>
            </a:pPr>
            <a:r>
              <a:rPr lang="de-DE" dirty="0" smtClean="0"/>
              <a:t>Approximately 35,000 data points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5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/>
          </p:nvPr>
        </p:nvSpPr>
        <p:spPr>
          <a:xfrm>
            <a:off x="257850" y="164800"/>
            <a:ext cx="46362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Dataset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3" y="1265397"/>
            <a:ext cx="8679349" cy="33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160834" y="72572"/>
            <a:ext cx="7860727" cy="96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</a:t>
            </a:r>
            <a:r>
              <a:rPr lang="de-DE" dirty="0" smtClean="0"/>
              <a:t>nergy Load Profile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1" y="820790"/>
            <a:ext cx="6712072" cy="42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241905" y="52633"/>
            <a:ext cx="6489286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Evaluating Missingness</a:t>
            </a:r>
            <a:endParaRPr dirty="0"/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1"/>
          </p:nvPr>
        </p:nvSpPr>
        <p:spPr>
          <a:xfrm>
            <a:off x="804424" y="685948"/>
            <a:ext cx="7169400" cy="3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Identify systemic </a:t>
            </a:r>
            <a:r>
              <a:rPr lang="en" dirty="0"/>
              <a:t>reasons for missing data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 Identify fields </a:t>
            </a:r>
            <a:r>
              <a:rPr lang="en" dirty="0"/>
              <a:t>that are always missing at the same time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 Find </a:t>
            </a:r>
            <a:r>
              <a:rPr lang="en" dirty="0"/>
              <a:t>what data is </a:t>
            </a:r>
            <a:r>
              <a:rPr lang="en" dirty="0" smtClean="0"/>
              <a:t>missing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9" y="1773008"/>
            <a:ext cx="6768390" cy="2982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124977" y="37362"/>
            <a:ext cx="63885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Evaluating Missingness</a:t>
            </a:r>
            <a:endParaRPr dirty="0"/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1"/>
          </p:nvPr>
        </p:nvSpPr>
        <p:spPr>
          <a:xfrm>
            <a:off x="1127489" y="4706475"/>
            <a:ext cx="6372634" cy="339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From above </a:t>
            </a:r>
            <a:r>
              <a:rPr lang="en-GB" dirty="0" smtClean="0"/>
              <a:t>plots </a:t>
            </a:r>
            <a:r>
              <a:rPr lang="en-GB" dirty="0"/>
              <a:t>we concluded that there is no missing data.</a:t>
            </a:r>
          </a:p>
          <a:p>
            <a:pPr marL="0" lvl="0" indent="0"/>
            <a:endParaRPr lang="en-GB" dirty="0"/>
          </a:p>
          <a:p>
            <a:pPr marL="0" lvl="0" indent="0"/>
            <a:endParaRPr lang="en-GB" dirty="0"/>
          </a:p>
          <a:p>
            <a:pPr marL="0" lvl="0" indent="0"/>
            <a:endParaRPr lang="en-GB" dirty="0"/>
          </a:p>
          <a:p>
            <a:pPr marL="0" lvl="0" indent="0"/>
            <a:endParaRPr lang="en-GB" dirty="0"/>
          </a:p>
          <a:p>
            <a:pPr marL="0" lvl="0" indent="0"/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Shape 312"/>
          <p:cNvSpPr txBox="1"/>
          <p:nvPr/>
        </p:nvSpPr>
        <p:spPr>
          <a:xfrm>
            <a:off x="941475" y="4546875"/>
            <a:ext cx="7660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" y="901775"/>
            <a:ext cx="6793762" cy="38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357</Words>
  <Application>Microsoft Office PowerPoint</Application>
  <PresentationFormat>On-screen Show (16:9)</PresentationFormat>
  <Paragraphs>107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Maven Pro</vt:lpstr>
      <vt:lpstr>Nunito</vt:lpstr>
      <vt:lpstr>Momentum</vt:lpstr>
      <vt:lpstr>Energy Data Science</vt:lpstr>
      <vt:lpstr>Project Goals</vt:lpstr>
      <vt:lpstr>LIBRARIES</vt:lpstr>
      <vt:lpstr>Exploratory Data Analyis  Exploratory data analysis consists of following major tasks </vt:lpstr>
      <vt:lpstr>The Dataset</vt:lpstr>
      <vt:lpstr>The Dataset</vt:lpstr>
      <vt:lpstr>Energy Load Profile </vt:lpstr>
      <vt:lpstr>Evaluating Missingness</vt:lpstr>
      <vt:lpstr>Evaluating Missingness</vt:lpstr>
      <vt:lpstr>PowerPoint Presentation</vt:lpstr>
      <vt:lpstr>Density Plots</vt:lpstr>
      <vt:lpstr>Pairplot of C1, C2, C3, C4 and C5</vt:lpstr>
      <vt:lpstr>  Rolling Mean Average of C1, C2, C3, C4, C5       </vt:lpstr>
      <vt:lpstr> Box Plot for C1, C2,C3, C4, C5 </vt:lpstr>
      <vt:lpstr>Identifying Small and Medium Companies</vt:lpstr>
      <vt:lpstr> Build &amp; Compare Prophet and NeuralProphet   </vt:lpstr>
      <vt:lpstr>Predictions             Prophet                    NeuralProphet</vt:lpstr>
      <vt:lpstr>PowerPoint Presentation</vt:lpstr>
      <vt:lpstr> Model Loss (MAE)           Prophet                       NeuralProphet</vt:lpstr>
      <vt:lpstr>   RMSE                    Prophet                         NeuralProphet    </vt:lpstr>
      <vt:lpstr>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Data Analysis</dc:title>
  <dc:creator>Hassan</dc:creator>
  <cp:lastModifiedBy>Muhammad Hassan Mirza</cp:lastModifiedBy>
  <cp:revision>100</cp:revision>
  <cp:lastPrinted>2022-07-13T14:04:40Z</cp:lastPrinted>
  <dcterms:modified xsi:type="dcterms:W3CDTF">2022-07-14T06:37:43Z</dcterms:modified>
</cp:coreProperties>
</file>