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6" r:id="rId8"/>
    <p:sldId id="264" r:id="rId9"/>
    <p:sldId id="265" r:id="rId10"/>
    <p:sldId id="263" r:id="rId11"/>
    <p:sldId id="270" r:id="rId12"/>
    <p:sldId id="276" r:id="rId13"/>
    <p:sldId id="275" r:id="rId14"/>
    <p:sldId id="274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2BD8AD2-4E25-48E6-9AC4-8F9BE52C9F5B}">
          <p14:sldIdLst>
            <p14:sldId id="256"/>
          </p14:sldIdLst>
        </p14:section>
        <p14:section name="情境" id="{CA5B9866-A5E2-4021-AE04-6F4405AEDF04}">
          <p14:sldIdLst>
            <p14:sldId id="257"/>
          </p14:sldIdLst>
        </p14:section>
        <p14:section name="需求" id="{3501913E-1CF5-405A-B85D-0AFE5F23BA90}">
          <p14:sldIdLst>
            <p14:sldId id="258"/>
          </p14:sldIdLst>
        </p14:section>
        <p14:section name="分析" id="{488CBA2F-C5B4-4F43-89D5-0F451C02B756}">
          <p14:sldIdLst>
            <p14:sldId id="259"/>
            <p14:sldId id="262"/>
            <p14:sldId id="267"/>
          </p14:sldIdLst>
        </p14:section>
        <p14:section name="設計" id="{92FA73CE-4B3C-444D-9809-2ED1E8D47F3F}">
          <p14:sldIdLst>
            <p14:sldId id="266"/>
            <p14:sldId id="264"/>
            <p14:sldId id="265"/>
            <p14:sldId id="263"/>
          </p14:sldIdLst>
        </p14:section>
        <p14:section name="Others" id="{6316F715-D753-4C8C-92A9-9BED174EAF11}">
          <p14:sldIdLst>
            <p14:sldId id="270"/>
            <p14:sldId id="276"/>
            <p14:sldId id="275"/>
            <p14:sldId id="27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5C2"/>
    <a:srgbClr val="EC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192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6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3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034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109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210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2544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17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71CAF3-24F7-4C16-8AD7-2A8939EBDF73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A596AAA-5143-48A2-92ED-AACB260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6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D5F47-4D0C-4F48-A257-331FBA42E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Dino-AI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0F9E20-3C47-48D0-8247-052A3A740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C108112177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劉益彤</a:t>
            </a:r>
          </a:p>
        </p:txBody>
      </p:sp>
    </p:spTree>
    <p:extLst>
      <p:ext uri="{BB962C8B-B14F-4D97-AF65-F5344CB8AC3E}">
        <p14:creationId xmlns:p14="http://schemas.microsoft.com/office/powerpoint/2010/main" val="155176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1517462" y="1637395"/>
            <a:ext cx="10441673" cy="4676213"/>
            <a:chOff x="1517462" y="1637395"/>
            <a:chExt cx="10441673" cy="4676213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6D6B4A48-9A6E-48A7-B042-CEF481474E6E}"/>
                </a:ext>
              </a:extLst>
            </p:cNvPr>
            <p:cNvGrpSpPr/>
            <p:nvPr/>
          </p:nvGrpSpPr>
          <p:grpSpPr>
            <a:xfrm>
              <a:off x="1517462" y="1637395"/>
              <a:ext cx="10441673" cy="4676213"/>
              <a:chOff x="933001" y="1646821"/>
              <a:chExt cx="10441673" cy="4676213"/>
            </a:xfrm>
          </p:grpSpPr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F98273AC-8549-40A8-B8F5-A65780969BC6}"/>
                  </a:ext>
                </a:extLst>
              </p:cNvPr>
              <p:cNvGrpSpPr/>
              <p:nvPr/>
            </p:nvGrpSpPr>
            <p:grpSpPr>
              <a:xfrm>
                <a:off x="933001" y="1646821"/>
                <a:ext cx="10441673" cy="4676213"/>
                <a:chOff x="1416367" y="1490975"/>
                <a:chExt cx="10441673" cy="4676213"/>
              </a:xfrm>
            </p:grpSpPr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6B4EA078-F3D7-4740-8D86-BC7C7AB31851}"/>
                    </a:ext>
                  </a:extLst>
                </p:cNvPr>
                <p:cNvGrpSpPr/>
                <p:nvPr/>
              </p:nvGrpSpPr>
              <p:grpSpPr>
                <a:xfrm>
                  <a:off x="1416367" y="1490975"/>
                  <a:ext cx="10441673" cy="4676213"/>
                  <a:chOff x="1335395" y="1625427"/>
                  <a:chExt cx="10441673" cy="4676213"/>
                </a:xfrm>
              </p:grpSpPr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D83466AA-0A08-4FBB-9A49-24AC719868CF}"/>
                      </a:ext>
                    </a:extLst>
                  </p:cNvPr>
                  <p:cNvGrpSpPr/>
                  <p:nvPr/>
                </p:nvGrpSpPr>
                <p:grpSpPr>
                  <a:xfrm>
                    <a:off x="1335395" y="1625427"/>
                    <a:ext cx="10441673" cy="4676213"/>
                    <a:chOff x="1278835" y="1578292"/>
                    <a:chExt cx="10441673" cy="4676213"/>
                  </a:xfrm>
                </p:grpSpPr>
                <p:grpSp>
                  <p:nvGrpSpPr>
                    <p:cNvPr id="46" name="群組 45">
                      <a:extLst>
                        <a:ext uri="{FF2B5EF4-FFF2-40B4-BE49-F238E27FC236}">
                          <a16:creationId xmlns:a16="http://schemas.microsoft.com/office/drawing/2014/main" id="{57C8A485-901B-4859-8D8A-33E096A224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78835" y="1578292"/>
                      <a:ext cx="10441673" cy="4676213"/>
                      <a:chOff x="491628" y="1749892"/>
                      <a:chExt cx="8903348" cy="3646650"/>
                    </a:xfrm>
                  </p:grpSpPr>
                  <p:sp>
                    <p:nvSpPr>
                      <p:cNvPr id="49" name="矩形 48">
                        <a:extLst>
                          <a:ext uri="{FF2B5EF4-FFF2-40B4-BE49-F238E27FC236}">
                            <a16:creationId xmlns:a16="http://schemas.microsoft.com/office/drawing/2014/main" id="{BDE6EBCF-2070-4EFB-83E5-5534EE2EA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974" y="1823458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Before Start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0" name="矩形 49">
                        <a:extLst>
                          <a:ext uri="{FF2B5EF4-FFF2-40B4-BE49-F238E27FC236}">
                            <a16:creationId xmlns:a16="http://schemas.microsoft.com/office/drawing/2014/main" id="{E2FAEC07-5898-4D44-ACA4-7BBD27527F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9995" y="1823457"/>
                        <a:ext cx="1073083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roi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51" name="矩形 50">
                        <a:extLst>
                          <a:ext uri="{FF2B5EF4-FFF2-40B4-BE49-F238E27FC236}">
                            <a16:creationId xmlns:a16="http://schemas.microsoft.com/office/drawing/2014/main" id="{4B9FCA04-B4BE-4622-B7E6-F4E669ABBC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974" y="3559561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Start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2" name="直線單箭頭接點 51">
                        <a:extLst>
                          <a:ext uri="{FF2B5EF4-FFF2-40B4-BE49-F238E27FC236}">
                            <a16:creationId xmlns:a16="http://schemas.microsoft.com/office/drawing/2014/main" id="{3B42F123-254F-4E20-97EF-93F0790DC950}"/>
                          </a:ext>
                        </a:extLst>
                      </p:cNvPr>
                      <p:cNvCxnSpPr>
                        <a:cxnSpLocks/>
                        <a:stCxn id="49" idx="3"/>
                        <a:endCxn id="50" idx="1"/>
                      </p:cNvCxnSpPr>
                      <p:nvPr/>
                    </p:nvCxnSpPr>
                    <p:spPr>
                      <a:xfrm flipV="1">
                        <a:off x="2121031" y="2019378"/>
                        <a:ext cx="578964" cy="1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EE56C630-35BC-450D-99B7-F3EE3EC07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31456" y="3559561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get_data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5" name="直線單箭頭接點 54">
                        <a:extLst>
                          <a:ext uri="{FF2B5EF4-FFF2-40B4-BE49-F238E27FC236}">
                            <a16:creationId xmlns:a16="http://schemas.microsoft.com/office/drawing/2014/main" id="{86933AED-5295-4975-B89F-5033ECB0E45E}"/>
                          </a:ext>
                        </a:extLst>
                      </p:cNvPr>
                      <p:cNvCxnSpPr>
                        <a:cxnSpLocks/>
                        <a:stCxn id="51" idx="3"/>
                        <a:endCxn id="54" idx="1"/>
                      </p:cNvCxnSpPr>
                      <p:nvPr/>
                    </p:nvCxnSpPr>
                    <p:spPr>
                      <a:xfrm>
                        <a:off x="2121031" y="3755482"/>
                        <a:ext cx="510425" cy="0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矩形 55">
                        <a:extLst>
                          <a:ext uri="{FF2B5EF4-FFF2-40B4-BE49-F238E27FC236}">
                            <a16:creationId xmlns:a16="http://schemas.microsoft.com/office/drawing/2014/main" id="{D8B96B90-5618-45A4-9B86-AD5C7E950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0060" y="3559560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train_model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7" name="直線單箭頭接點 56">
                        <a:extLst>
                          <a:ext uri="{FF2B5EF4-FFF2-40B4-BE49-F238E27FC236}">
                            <a16:creationId xmlns:a16="http://schemas.microsoft.com/office/drawing/2014/main" id="{B5662827-7F13-4CC8-8C32-F5E51C9C82B3}"/>
                          </a:ext>
                        </a:extLst>
                      </p:cNvPr>
                      <p:cNvCxnSpPr>
                        <a:cxnSpLocks/>
                        <a:stCxn id="54" idx="3"/>
                        <a:endCxn id="56" idx="1"/>
                      </p:cNvCxnSpPr>
                      <p:nvPr/>
                    </p:nvCxnSpPr>
                    <p:spPr>
                      <a:xfrm flipV="1">
                        <a:off x="3847513" y="3755481"/>
                        <a:ext cx="792547" cy="1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矩形 57">
                        <a:extLst>
                          <a:ext uri="{FF2B5EF4-FFF2-40B4-BE49-F238E27FC236}">
                            <a16:creationId xmlns:a16="http://schemas.microsoft.com/office/drawing/2014/main" id="{94180B67-56EB-4FFD-942D-3A6D818F02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77173" y="3559559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play_game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9" name="直線單箭頭接點 58">
                        <a:extLst>
                          <a:ext uri="{FF2B5EF4-FFF2-40B4-BE49-F238E27FC236}">
                            <a16:creationId xmlns:a16="http://schemas.microsoft.com/office/drawing/2014/main" id="{F80E79D2-10DD-44B8-81DA-DDD40020632A}"/>
                          </a:ext>
                        </a:extLst>
                      </p:cNvPr>
                      <p:cNvCxnSpPr>
                        <a:cxnSpLocks/>
                        <a:stCxn id="56" idx="3"/>
                        <a:endCxn id="58" idx="1"/>
                      </p:cNvCxnSpPr>
                      <p:nvPr/>
                    </p:nvCxnSpPr>
                    <p:spPr>
                      <a:xfrm flipV="1">
                        <a:off x="5856117" y="3755480"/>
                        <a:ext cx="1221056" cy="1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線單箭頭接點 59">
                        <a:extLst>
                          <a:ext uri="{FF2B5EF4-FFF2-40B4-BE49-F238E27FC236}">
                            <a16:creationId xmlns:a16="http://schemas.microsoft.com/office/drawing/2014/main" id="{56C185AC-6CA7-4D37-83F5-FE1BB33EB640}"/>
                          </a:ext>
                        </a:extLst>
                      </p:cNvPr>
                      <p:cNvCxnSpPr>
                        <a:cxnSpLocks/>
                        <a:stCxn id="50" idx="2"/>
                        <a:endCxn id="54" idx="0"/>
                      </p:cNvCxnSpPr>
                      <p:nvPr/>
                    </p:nvCxnSpPr>
                    <p:spPr>
                      <a:xfrm>
                        <a:off x="3236537" y="2215298"/>
                        <a:ext cx="2948" cy="1344263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文字方塊 60">
                        <a:extLst>
                          <a:ext uri="{FF2B5EF4-FFF2-40B4-BE49-F238E27FC236}">
                            <a16:creationId xmlns:a16="http://schemas.microsoft.com/office/drawing/2014/main" id="{4C6B4E01-434A-41CD-934E-F63BFCD0B1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31201" y="2286161"/>
                        <a:ext cx="1571915" cy="4080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row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column position 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width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height</a:t>
                        </a:r>
                        <a:endPara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" name="文字方塊 62">
                        <a:extLst>
                          <a:ext uri="{FF2B5EF4-FFF2-40B4-BE49-F238E27FC236}">
                            <a16:creationId xmlns:a16="http://schemas.microsoft.com/office/drawing/2014/main" id="{E31F7EAE-194D-496D-87BE-98E38573D4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51159" y="3493623"/>
                        <a:ext cx="1107729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images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4" name="文字方塊 63">
                        <a:extLst>
                          <a:ext uri="{FF2B5EF4-FFF2-40B4-BE49-F238E27FC236}">
                            <a16:creationId xmlns:a16="http://schemas.microsoft.com/office/drawing/2014/main" id="{438E91B8-D7B2-4A2E-ADAC-05E14345A5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60508" y="3488317"/>
                        <a:ext cx="1612068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trained data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5" name="矩形 64">
                        <a:extLst>
                          <a:ext uri="{FF2B5EF4-FFF2-40B4-BE49-F238E27FC236}">
                            <a16:creationId xmlns:a16="http://schemas.microsoft.com/office/drawing/2014/main" id="{2D140014-92A5-4164-B0BF-6EB890C1AA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56117" y="2406128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plot_data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" name="文字方塊 65">
                        <a:extLst>
                          <a:ext uri="{FF2B5EF4-FFF2-40B4-BE49-F238E27FC236}">
                            <a16:creationId xmlns:a16="http://schemas.microsoft.com/office/drawing/2014/main" id="{601F6C84-7823-44AD-8B53-7A88FC3049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52295" y="4166098"/>
                        <a:ext cx="1612068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output_keyboard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68" name="矩形 67">
                        <a:extLst>
                          <a:ext uri="{FF2B5EF4-FFF2-40B4-BE49-F238E27FC236}">
                            <a16:creationId xmlns:a16="http://schemas.microsoft.com/office/drawing/2014/main" id="{4DB52B9B-0B0B-47AB-AB97-09666D55D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4966" y="4766531"/>
                        <a:ext cx="1216057" cy="391841"/>
                      </a:xfrm>
                      <a:prstGeom prst="rect">
                        <a:avLst/>
                      </a:prstGeom>
                      <a:solidFill>
                        <a:srgbClr val="83B5C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TW" sz="1400" dirty="0" err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detect_game</a:t>
                        </a:r>
                        <a:endParaRPr lang="zh-TW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" name="文字方塊 69">
                        <a:extLst>
                          <a:ext uri="{FF2B5EF4-FFF2-40B4-BE49-F238E27FC236}">
                            <a16:creationId xmlns:a16="http://schemas.microsoft.com/office/drawing/2014/main" id="{7329F1DF-AE8C-402A-934C-AC824FB7E9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4790" y="5180530"/>
                        <a:ext cx="2176412" cy="21601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zh-TW" altLang="en-US" sz="12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偵測遊戲是否結束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1" name="文字方塊 70">
                        <a:extLst>
                          <a:ext uri="{FF2B5EF4-FFF2-40B4-BE49-F238E27FC236}">
                            <a16:creationId xmlns:a16="http://schemas.microsoft.com/office/drawing/2014/main" id="{614CF34D-9A2A-4741-B1E9-D28049374A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1628" y="4266933"/>
                        <a:ext cx="1107729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restart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  <p:sp>
                    <p:nvSpPr>
                      <p:cNvPr id="72" name="文字方塊 71">
                        <a:extLst>
                          <a:ext uri="{FF2B5EF4-FFF2-40B4-BE49-F238E27FC236}">
                            <a16:creationId xmlns:a16="http://schemas.microsoft.com/office/drawing/2014/main" id="{DED06AD5-9B38-43E2-BFE5-6DC0F10A15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3061" y="1749892"/>
                        <a:ext cx="1571915" cy="4080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row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column position 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width</a:t>
                        </a:r>
                        <a:r>
                          <a: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、</a:t>
                        </a:r>
                        <a:r>
                          <a:rPr lang="en-US" altLang="zh-TW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height</a:t>
                        </a:r>
                        <a:endParaRPr lang="zh-TW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4" name="文字方塊 73">
                        <a:extLst>
                          <a:ext uri="{FF2B5EF4-FFF2-40B4-BE49-F238E27FC236}">
                            <a16:creationId xmlns:a16="http://schemas.microsoft.com/office/drawing/2014/main" id="{614CF34D-9A2A-4741-B1E9-D28049374A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32331" y="5009452"/>
                        <a:ext cx="1107729" cy="2400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lvl="1"/>
                        <a:r>
                          <a:rPr lang="en-US" altLang="zh-TW" sz="1400" dirty="0">
                            <a:latin typeface="Times New Roman" panose="02020603050405020304" pitchFamily="18" charset="0"/>
                            <a:ea typeface="微軟正黑體" panose="020B0604030504040204" pitchFamily="34" charset="-120"/>
                          </a:rPr>
                          <a:t>stop</a:t>
                        </a:r>
                        <a:endParaRPr lang="en-US" altLang="zh-TW" sz="12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endParaRPr>
                      </a:p>
                    </p:txBody>
                  </p:sp>
                </p:grpSp>
                <p:cxnSp>
                  <p:nvCxnSpPr>
                    <p:cNvPr id="47" name="接點: 肘形 72">
                      <a:extLst>
                        <a:ext uri="{FF2B5EF4-FFF2-40B4-BE49-F238E27FC236}">
                          <a16:creationId xmlns:a16="http://schemas.microsoft.com/office/drawing/2014/main" id="{8722DE14-00A5-4F5B-93A3-284C0971F4AB}"/>
                        </a:ext>
                      </a:extLst>
                    </p:cNvPr>
                    <p:cNvCxnSpPr>
                      <a:cxnSpLocks/>
                      <a:stCxn id="56" idx="0"/>
                      <a:endCxn id="65" idx="1"/>
                    </p:cNvCxnSpPr>
                    <p:nvPr/>
                  </p:nvCxnSpPr>
                  <p:spPr>
                    <a:xfrm rot="5400000" flipH="1" flipV="1">
                      <a:off x="6599738" y="2928421"/>
                      <a:ext cx="1227847" cy="713084"/>
                    </a:xfrm>
                    <a:prstGeom prst="bentConnector2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5" name="接點: 肘形 8">
                    <a:extLst>
                      <a:ext uri="{FF2B5EF4-FFF2-40B4-BE49-F238E27FC236}">
                        <a16:creationId xmlns:a16="http://schemas.microsoft.com/office/drawing/2014/main" id="{885987C2-8D90-4C6E-A9CB-B0678EEF8EA3}"/>
                      </a:ext>
                    </a:extLst>
                  </p:cNvPr>
                  <p:cNvCxnSpPr>
                    <a:stCxn id="68" idx="1"/>
                    <a:endCxn id="51" idx="2"/>
                  </p:cNvCxnSpPr>
                  <p:nvPr/>
                </p:nvCxnSpPr>
                <p:spPr>
                  <a:xfrm rot="10800000">
                    <a:off x="2533243" y="4448492"/>
                    <a:ext cx="143036" cy="1296500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接點: 肘形 27">
                  <a:extLst>
                    <a:ext uri="{FF2B5EF4-FFF2-40B4-BE49-F238E27FC236}">
                      <a16:creationId xmlns:a16="http://schemas.microsoft.com/office/drawing/2014/main" id="{8000B363-EB5A-48B5-B1A5-C819A33FB58B}"/>
                    </a:ext>
                  </a:extLst>
                </p:cNvPr>
                <p:cNvCxnSpPr>
                  <a:stCxn id="50" idx="0"/>
                  <a:endCxn id="58" idx="0"/>
                </p:cNvCxnSpPr>
                <p:nvPr/>
              </p:nvCxnSpPr>
              <p:spPr>
                <a:xfrm rot="16200000" flipH="1">
                  <a:off x="6131067" y="89786"/>
                  <a:ext cx="2226258" cy="5217307"/>
                </a:xfrm>
                <a:prstGeom prst="bentConnector3">
                  <a:avLst>
                    <a:gd name="adj1" fmla="val -17043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接點: 肘形 82">
                <a:extLst>
                  <a:ext uri="{FF2B5EF4-FFF2-40B4-BE49-F238E27FC236}">
                    <a16:creationId xmlns:a16="http://schemas.microsoft.com/office/drawing/2014/main" id="{ED82D8D1-30E1-474F-886E-1A81EC9E929D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 rot="5400000">
                <a:off x="6457214" y="2164845"/>
                <a:ext cx="607233" cy="5217308"/>
              </a:xfrm>
              <a:prstGeom prst="bentConnector2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AD421461-B542-4937-BADA-1C9A6664FA6D}"/>
                  </a:ext>
                </a:extLst>
              </p:cNvPr>
              <p:cNvCxnSpPr>
                <a:endCxn id="54" idx="2"/>
              </p:cNvCxnSpPr>
              <p:nvPr/>
            </p:nvCxnSpPr>
            <p:spPr>
              <a:xfrm flipV="1">
                <a:off x="4152176" y="4469886"/>
                <a:ext cx="3458" cy="64575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線接點 34"/>
            <p:cNvCxnSpPr>
              <a:stCxn id="68" idx="3"/>
            </p:cNvCxnSpPr>
            <p:nvPr/>
          </p:nvCxnSpPr>
          <p:spPr>
            <a:xfrm>
              <a:off x="4284515" y="5756960"/>
              <a:ext cx="6130501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10415016" y="4460456"/>
              <a:ext cx="9144" cy="12965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01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82D074-9962-4D4A-B3A9-2E2D3A623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9" t="13276" r="31753" b="70619"/>
          <a:stretch/>
        </p:blipFill>
        <p:spPr>
          <a:xfrm>
            <a:off x="1184634" y="2184662"/>
            <a:ext cx="9653043" cy="2488676"/>
          </a:xfrm>
        </p:spPr>
      </p:pic>
    </p:spTree>
    <p:extLst>
      <p:ext uri="{BB962C8B-B14F-4D97-AF65-F5344CB8AC3E}">
        <p14:creationId xmlns:p14="http://schemas.microsoft.com/office/powerpoint/2010/main" val="161593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7" y="1114806"/>
            <a:ext cx="11016563" cy="46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4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B2A82083-5942-4F27-BFD3-18B767B40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19" y="329813"/>
            <a:ext cx="6051665" cy="6198374"/>
          </a:xfrm>
        </p:spPr>
      </p:pic>
    </p:spTree>
    <p:extLst>
      <p:ext uri="{BB962C8B-B14F-4D97-AF65-F5344CB8AC3E}">
        <p14:creationId xmlns:p14="http://schemas.microsoft.com/office/powerpoint/2010/main" val="71477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9B39158E-B91E-4840-BE9A-633129E8B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86" y="1215060"/>
            <a:ext cx="7459231" cy="5000346"/>
          </a:xfrm>
        </p:spPr>
      </p:pic>
      <p:sp>
        <p:nvSpPr>
          <p:cNvPr id="3" name="矩形 2"/>
          <p:cNvSpPr/>
          <p:nvPr/>
        </p:nvSpPr>
        <p:spPr>
          <a:xfrm>
            <a:off x="2154485" y="5733288"/>
            <a:ext cx="7459231" cy="48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46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2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73B7-5842-454D-8C13-629986F6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42010F-8E51-4009-8559-08E8B921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為了能夠透過機器學習的方式，辨識當前遊戲的狀況，自動地遊玩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小恐龍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獲勝條件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無，但持續越久分數越高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失敗條件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</a:rPr>
              <a:t> 碰到障礙物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507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螢幕、鍵盤擷取玩家遊玩資料。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人物可以跳躍、下蹲。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環境需求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Win10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Dino(google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小恐龍遊戲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Python 3.9.0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keras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opencv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2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2AA415-6B6F-4141-AB1F-B457543638EA}"/>
              </a:ext>
            </a:extLst>
          </p:cNvPr>
          <p:cNvSpPr/>
          <p:nvPr/>
        </p:nvSpPr>
        <p:spPr>
          <a:xfrm>
            <a:off x="500719" y="2950204"/>
            <a:ext cx="1132162" cy="430012"/>
          </a:xfrm>
          <a:prstGeom prst="rect">
            <a:avLst/>
          </a:prstGeom>
          <a:solidFill>
            <a:srgbClr val="83B5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Fall Guys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A0507B93-8B08-4FB5-A217-8A397E6569A0}"/>
              </a:ext>
            </a:extLst>
          </p:cNvPr>
          <p:cNvGrpSpPr/>
          <p:nvPr/>
        </p:nvGrpSpPr>
        <p:grpSpPr>
          <a:xfrm>
            <a:off x="2698568" y="814939"/>
            <a:ext cx="4531039" cy="942232"/>
            <a:chOff x="3624835" y="961863"/>
            <a:chExt cx="4531039" cy="94223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111110-B167-43E7-B7AC-FA319BB8E05E}"/>
                </a:ext>
              </a:extLst>
            </p:cNvPr>
            <p:cNvSpPr/>
            <p:nvPr/>
          </p:nvSpPr>
          <p:spPr>
            <a:xfrm>
              <a:off x="3624835" y="1474083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獲取資料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414A2A-0681-43E5-ABEC-4A337CBD38CB}"/>
                </a:ext>
              </a:extLst>
            </p:cNvPr>
            <p:cNvSpPr/>
            <p:nvPr/>
          </p:nvSpPr>
          <p:spPr>
            <a:xfrm>
              <a:off x="5283828" y="1459032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1910FEB-BA91-4852-A839-E212777A770E}"/>
                </a:ext>
              </a:extLst>
            </p:cNvPr>
            <p:cNvSpPr/>
            <p:nvPr/>
          </p:nvSpPr>
          <p:spPr>
            <a:xfrm>
              <a:off x="6820087" y="145900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take_screenshot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DB23C84-C09F-4A5A-8117-F32407E7693E}"/>
                </a:ext>
              </a:extLst>
            </p:cNvPr>
            <p:cNvCxnSpPr>
              <a:stCxn id="8" idx="1"/>
              <a:endCxn id="7" idx="3"/>
            </p:cNvCxnSpPr>
            <p:nvPr/>
          </p:nvCxnSpPr>
          <p:spPr>
            <a:xfrm flipH="1">
              <a:off x="4960622" y="1674038"/>
              <a:ext cx="323206" cy="1505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8DF6187-4A76-44CB-9AA4-B9B99ACCDDA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619615" y="1674006"/>
              <a:ext cx="200472" cy="3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66CC4AF-6A67-4DAC-A344-B9DF818A42E4}"/>
                </a:ext>
              </a:extLst>
            </p:cNvPr>
            <p:cNvSpPr/>
            <p:nvPr/>
          </p:nvSpPr>
          <p:spPr>
            <a:xfrm>
              <a:off x="5278071" y="961863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getRoi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40D44AB7-F6AC-485A-8A08-9E0DE041473D}"/>
                </a:ext>
              </a:extLst>
            </p:cNvPr>
            <p:cNvCxnSpPr>
              <a:cxnSpLocks/>
              <a:stCxn id="71" idx="1"/>
              <a:endCxn id="7" idx="3"/>
            </p:cNvCxnSpPr>
            <p:nvPr/>
          </p:nvCxnSpPr>
          <p:spPr>
            <a:xfrm flipH="1">
              <a:off x="4960622" y="1176869"/>
              <a:ext cx="317449" cy="5122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0F1633B-C257-4AB9-9ED8-01A2D3067BF8}"/>
              </a:ext>
            </a:extLst>
          </p:cNvPr>
          <p:cNvGrpSpPr/>
          <p:nvPr/>
        </p:nvGrpSpPr>
        <p:grpSpPr>
          <a:xfrm>
            <a:off x="3070415" y="1769089"/>
            <a:ext cx="7763430" cy="3084160"/>
            <a:chOff x="2723157" y="1991574"/>
            <a:chExt cx="7763430" cy="308416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8FF1C3-E540-4C7A-B4FC-85C2A585B331}"/>
                </a:ext>
              </a:extLst>
            </p:cNvPr>
            <p:cNvSpPr/>
            <p:nvPr/>
          </p:nvSpPr>
          <p:spPr>
            <a:xfrm>
              <a:off x="4941992" y="3158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train_model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A61EBB1-1607-4FE9-A1D7-CFF16AD9F0BC}"/>
                </a:ext>
              </a:extLst>
            </p:cNvPr>
            <p:cNvSpPr/>
            <p:nvPr/>
          </p:nvSpPr>
          <p:spPr>
            <a:xfrm>
              <a:off x="7488103" y="250475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onehot_labels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4251F17-D81E-4B16-B4AC-45B5DE3E2FC7}"/>
                </a:ext>
              </a:extLst>
            </p:cNvPr>
            <p:cNvCxnSpPr>
              <a:stCxn id="17" idx="1"/>
              <a:endCxn id="15" idx="3"/>
            </p:cNvCxnSpPr>
            <p:nvPr/>
          </p:nvCxnSpPr>
          <p:spPr>
            <a:xfrm flipH="1">
              <a:off x="6277779" y="2719763"/>
              <a:ext cx="1210324" cy="6536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7BAE26A-EFA2-4807-80A2-763C9F595BE0}"/>
                </a:ext>
              </a:extLst>
            </p:cNvPr>
            <p:cNvSpPr/>
            <p:nvPr/>
          </p:nvSpPr>
          <p:spPr>
            <a:xfrm>
              <a:off x="7488101" y="3036316"/>
              <a:ext cx="157343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get_CNN_model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20FC9D95-723C-4671-844D-4AFEC709527C}"/>
                </a:ext>
              </a:extLst>
            </p:cNvPr>
            <p:cNvCxnSpPr>
              <a:cxnSpLocks/>
              <a:stCxn id="15" idx="3"/>
              <a:endCxn id="47" idx="1"/>
            </p:cNvCxnSpPr>
            <p:nvPr/>
          </p:nvCxnSpPr>
          <p:spPr>
            <a:xfrm flipV="1">
              <a:off x="6277779" y="3251322"/>
              <a:ext cx="1210322" cy="1220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A14795C-EE29-42FA-B050-926CC8343070}"/>
                </a:ext>
              </a:extLst>
            </p:cNvPr>
            <p:cNvSpPr/>
            <p:nvPr/>
          </p:nvSpPr>
          <p:spPr>
            <a:xfrm>
              <a:off x="7488101" y="1991574"/>
              <a:ext cx="1980010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get_images_and_labels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0B6E82BD-49CE-40DC-AF2D-DFEE0F6CE51D}"/>
                </a:ext>
              </a:extLst>
            </p:cNvPr>
            <p:cNvCxnSpPr>
              <a:cxnSpLocks/>
              <a:stCxn id="52" idx="1"/>
              <a:endCxn id="15" idx="3"/>
            </p:cNvCxnSpPr>
            <p:nvPr/>
          </p:nvCxnSpPr>
          <p:spPr>
            <a:xfrm flipH="1">
              <a:off x="6277779" y="2206580"/>
              <a:ext cx="1210322" cy="11668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D4387AB-D77C-4328-8121-BC3B0AD14DFD}"/>
                </a:ext>
              </a:extLst>
            </p:cNvPr>
            <p:cNvSpPr/>
            <p:nvPr/>
          </p:nvSpPr>
          <p:spPr>
            <a:xfrm>
              <a:off x="8391791" y="3605012"/>
              <a:ext cx="1122839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75B59884-8E42-4D5A-8151-AC41031FD587}"/>
                </a:ext>
              </a:extLst>
            </p:cNvPr>
            <p:cNvCxnSpPr>
              <a:cxnSpLocks/>
              <a:stCxn id="15" idx="3"/>
              <a:endCxn id="62" idx="1"/>
            </p:cNvCxnSpPr>
            <p:nvPr/>
          </p:nvCxnSpPr>
          <p:spPr>
            <a:xfrm>
              <a:off x="6277779" y="3373413"/>
              <a:ext cx="2114012" cy="4466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ABAAD5A-1D46-4F7E-971E-E55374003FC5}"/>
                </a:ext>
              </a:extLst>
            </p:cNvPr>
            <p:cNvSpPr/>
            <p:nvPr/>
          </p:nvSpPr>
          <p:spPr>
            <a:xfrm>
              <a:off x="8391790" y="4125367"/>
              <a:ext cx="209479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plot_accuracy_and_loss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B0B3FCC-2AEF-43B8-BEC5-8D0D859B2F73}"/>
                </a:ext>
              </a:extLst>
            </p:cNvPr>
            <p:cNvSpPr/>
            <p:nvPr/>
          </p:nvSpPr>
          <p:spPr>
            <a:xfrm>
              <a:off x="8372577" y="4645722"/>
              <a:ext cx="2094796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plot_confusion_matrix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4C14F78-25AC-4C2A-97EC-21F69F1C9CC8}"/>
                </a:ext>
              </a:extLst>
            </p:cNvPr>
            <p:cNvCxnSpPr>
              <a:cxnSpLocks/>
              <a:stCxn id="15" idx="3"/>
              <a:endCxn id="68" idx="1"/>
            </p:cNvCxnSpPr>
            <p:nvPr/>
          </p:nvCxnSpPr>
          <p:spPr>
            <a:xfrm>
              <a:off x="6277779" y="3373413"/>
              <a:ext cx="2114011" cy="96696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CDE95D6D-DF04-4812-B192-9D2F087260E6}"/>
                </a:ext>
              </a:extLst>
            </p:cNvPr>
            <p:cNvCxnSpPr>
              <a:cxnSpLocks/>
              <a:stCxn id="15" idx="3"/>
              <a:endCxn id="69" idx="1"/>
            </p:cNvCxnSpPr>
            <p:nvPr/>
          </p:nvCxnSpPr>
          <p:spPr>
            <a:xfrm>
              <a:off x="6277779" y="3373413"/>
              <a:ext cx="2094798" cy="14873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B69C9F9-F523-4037-9FC6-2335EEE106E6}"/>
                </a:ext>
              </a:extLst>
            </p:cNvPr>
            <p:cNvSpPr/>
            <p:nvPr/>
          </p:nvSpPr>
          <p:spPr>
            <a:xfrm>
              <a:off x="2723157" y="3158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ML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C93463D-A8AD-4C40-A1FB-BFB67560576B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1632881" y="1542165"/>
            <a:ext cx="1065687" cy="162304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D447A225-4F4E-42B5-91EF-C40594B815D7}"/>
              </a:ext>
            </a:extLst>
          </p:cNvPr>
          <p:cNvCxnSpPr>
            <a:cxnSpLocks/>
            <a:stCxn id="55" idx="3"/>
            <a:endCxn id="15" idx="1"/>
          </p:cNvCxnSpPr>
          <p:nvPr/>
        </p:nvCxnSpPr>
        <p:spPr>
          <a:xfrm>
            <a:off x="4406202" y="3150928"/>
            <a:ext cx="88304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F793757-2E98-4BB1-AEBD-DD4FFFBA5C73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632881" y="3165210"/>
            <a:ext cx="660365" cy="11352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7DB9491D-29DD-4C2B-9EE2-CC52E4ED7CB6}"/>
              </a:ext>
            </a:extLst>
          </p:cNvPr>
          <p:cNvGrpSpPr/>
          <p:nvPr/>
        </p:nvGrpSpPr>
        <p:grpSpPr>
          <a:xfrm>
            <a:off x="2293246" y="3703031"/>
            <a:ext cx="5317171" cy="2331442"/>
            <a:chOff x="3043383" y="3677194"/>
            <a:chExt cx="5317171" cy="2331442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B93ADD8-565A-4000-9A5B-ABD4BF2E071D}"/>
                </a:ext>
              </a:extLst>
            </p:cNvPr>
            <p:cNvSpPr/>
            <p:nvPr/>
          </p:nvSpPr>
          <p:spPr>
            <a:xfrm>
              <a:off x="5079040" y="4149407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grab_frame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7596F44-DB4C-4021-96DE-3692B167F28C}"/>
                </a:ext>
              </a:extLst>
            </p:cNvPr>
            <p:cNvSpPr/>
            <p:nvPr/>
          </p:nvSpPr>
          <p:spPr>
            <a:xfrm>
              <a:off x="7024767" y="442166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grey_image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ABDDE9-2564-4B59-BCC1-25BD27583AC9}"/>
                </a:ext>
              </a:extLst>
            </p:cNvPr>
            <p:cNvSpPr/>
            <p:nvPr/>
          </p:nvSpPr>
          <p:spPr>
            <a:xfrm>
              <a:off x="3043383" y="405959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play_game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A9DC598-DEDF-49BC-B487-8FD93D2F24A3}"/>
                </a:ext>
              </a:extLst>
            </p:cNvPr>
            <p:cNvSpPr/>
            <p:nvPr/>
          </p:nvSpPr>
          <p:spPr>
            <a:xfrm>
              <a:off x="5079040" y="3677194"/>
              <a:ext cx="1651785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get_trained_data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4861C79-0806-4D6B-8AFE-03DD2F4A1AAD}"/>
                </a:ext>
              </a:extLst>
            </p:cNvPr>
            <p:cNvSpPr/>
            <p:nvPr/>
          </p:nvSpPr>
          <p:spPr>
            <a:xfrm>
              <a:off x="7024767" y="4894932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resize_image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F44085F8-28D2-4597-A5CF-3F3CA2E5EE08}"/>
                </a:ext>
              </a:extLst>
            </p:cNvPr>
            <p:cNvCxnSpPr>
              <a:cxnSpLocks/>
              <a:stCxn id="29" idx="3"/>
              <a:endCxn id="85" idx="1"/>
            </p:cNvCxnSpPr>
            <p:nvPr/>
          </p:nvCxnSpPr>
          <p:spPr>
            <a:xfrm>
              <a:off x="4379170" y="4274605"/>
              <a:ext cx="699870" cy="8980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FD3DE8E9-C958-4A6B-8ADD-BF550F24574F}"/>
                </a:ext>
              </a:extLst>
            </p:cNvPr>
            <p:cNvCxnSpPr>
              <a:cxnSpLocks/>
              <a:stCxn id="29" idx="3"/>
              <a:endCxn id="84" idx="1"/>
            </p:cNvCxnSpPr>
            <p:nvPr/>
          </p:nvCxnSpPr>
          <p:spPr>
            <a:xfrm flipV="1">
              <a:off x="4379170" y="3892200"/>
              <a:ext cx="699870" cy="3824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516350C-9839-4BB2-82A1-30D9354BBC14}"/>
                </a:ext>
              </a:extLst>
            </p:cNvPr>
            <p:cNvSpPr/>
            <p:nvPr/>
          </p:nvSpPr>
          <p:spPr>
            <a:xfrm>
              <a:off x="5079040" y="4621620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process_images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A688C511-FE33-40D4-973F-C91DF301EE4C}"/>
                </a:ext>
              </a:extLst>
            </p:cNvPr>
            <p:cNvCxnSpPr>
              <a:cxnSpLocks/>
              <a:stCxn id="29" idx="3"/>
              <a:endCxn id="121" idx="1"/>
            </p:cNvCxnSpPr>
            <p:nvPr/>
          </p:nvCxnSpPr>
          <p:spPr>
            <a:xfrm>
              <a:off x="4379170" y="4274605"/>
              <a:ext cx="699870" cy="562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6E96E8E-15FA-4CB9-BB7E-5C90A7FDAA41}"/>
                </a:ext>
              </a:extLst>
            </p:cNvPr>
            <p:cNvSpPr/>
            <p:nvPr/>
          </p:nvSpPr>
          <p:spPr>
            <a:xfrm>
              <a:off x="7024767" y="5419235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array_image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14E9DFC8-394C-401E-A759-6723ECB5DFBD}"/>
                </a:ext>
              </a:extLst>
            </p:cNvPr>
            <p:cNvCxnSpPr>
              <a:cxnSpLocks/>
              <a:stCxn id="121" idx="3"/>
              <a:endCxn id="86" idx="1"/>
            </p:cNvCxnSpPr>
            <p:nvPr/>
          </p:nvCxnSpPr>
          <p:spPr>
            <a:xfrm flipV="1">
              <a:off x="6414827" y="4636671"/>
              <a:ext cx="609940" cy="1999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FC2A08B-1AC4-42BA-8999-D38FF9C91F50}"/>
                </a:ext>
              </a:extLst>
            </p:cNvPr>
            <p:cNvCxnSpPr>
              <a:cxnSpLocks/>
              <a:stCxn id="121" idx="3"/>
              <a:endCxn id="87" idx="1"/>
            </p:cNvCxnSpPr>
            <p:nvPr/>
          </p:nvCxnSpPr>
          <p:spPr>
            <a:xfrm>
              <a:off x="6414827" y="4836626"/>
              <a:ext cx="609940" cy="2733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A8269C01-2732-4F01-9BC3-D993E9CD245D}"/>
                </a:ext>
              </a:extLst>
            </p:cNvPr>
            <p:cNvCxnSpPr>
              <a:cxnSpLocks/>
              <a:stCxn id="121" idx="3"/>
              <a:endCxn id="127" idx="1"/>
            </p:cNvCxnSpPr>
            <p:nvPr/>
          </p:nvCxnSpPr>
          <p:spPr>
            <a:xfrm>
              <a:off x="6414827" y="4836626"/>
              <a:ext cx="609940" cy="7976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6217DD8-668B-49FF-946D-AF5991E553BC}"/>
                </a:ext>
              </a:extLst>
            </p:cNvPr>
            <p:cNvSpPr/>
            <p:nvPr/>
          </p:nvSpPr>
          <p:spPr>
            <a:xfrm>
              <a:off x="5079039" y="5089919"/>
              <a:ext cx="1335787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predict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F42867E3-FB99-487E-8D25-9253B3ED833F}"/>
                </a:ext>
              </a:extLst>
            </p:cNvPr>
            <p:cNvCxnSpPr>
              <a:cxnSpLocks/>
              <a:stCxn id="29" idx="3"/>
              <a:endCxn id="137" idx="1"/>
            </p:cNvCxnSpPr>
            <p:nvPr/>
          </p:nvCxnSpPr>
          <p:spPr>
            <a:xfrm>
              <a:off x="4379170" y="4274605"/>
              <a:ext cx="699869" cy="10303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B648049B-7CAD-458D-9874-26C23574CDC7}"/>
                </a:ext>
              </a:extLst>
            </p:cNvPr>
            <p:cNvSpPr/>
            <p:nvPr/>
          </p:nvSpPr>
          <p:spPr>
            <a:xfrm>
              <a:off x="5084449" y="5578624"/>
              <a:ext cx="1556022" cy="430012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output_keyboard</a:t>
              </a:r>
              <a:endParaRPr lang="zh-TW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6A807FB2-A3F5-4942-9ADA-3ACB86E8C6F4}"/>
                </a:ext>
              </a:extLst>
            </p:cNvPr>
            <p:cNvCxnSpPr>
              <a:cxnSpLocks/>
              <a:stCxn id="29" idx="3"/>
              <a:endCxn id="142" idx="1"/>
            </p:cNvCxnSpPr>
            <p:nvPr/>
          </p:nvCxnSpPr>
          <p:spPr>
            <a:xfrm>
              <a:off x="4379170" y="4274605"/>
              <a:ext cx="705279" cy="15190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9C42D77-8F98-4CE9-BD5B-3BAC61B18704}"/>
              </a:ext>
            </a:extLst>
          </p:cNvPr>
          <p:cNvCxnSpPr>
            <a:cxnSpLocks/>
            <a:stCxn id="5" idx="3"/>
            <a:endCxn id="55" idx="1"/>
          </p:cNvCxnSpPr>
          <p:nvPr/>
        </p:nvCxnSpPr>
        <p:spPr>
          <a:xfrm flipV="1">
            <a:off x="1632881" y="3150928"/>
            <a:ext cx="1437534" cy="142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1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獲取資料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(Supervised learning)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指定畫面擷取範圍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(ROI)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通過擷取鍵盤輸入和畫面來取得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加上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前後左右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，並根據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檔名、資料夾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獲取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labels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one-hot labels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:75	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長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:80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取得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CNN model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反覆訓練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次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(epoch = 10)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68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21AA3-571E-4363-9737-6BD060F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訓練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(CNN)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輸出訓練資料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圖表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 類別的數量、準確性、預測和實際輸出的真值表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遊玩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擷取畫面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灰階處理、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調整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images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大小 、轉換成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normalize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讀取訓練資料、預測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模擬鍵盤輸入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重新開始遊戲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400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model(simple)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4889F6-B59B-4141-A237-2060FFB412F2}"/>
              </a:ext>
            </a:extLst>
          </p:cNvPr>
          <p:cNvGrpSpPr/>
          <p:nvPr/>
        </p:nvGrpSpPr>
        <p:grpSpPr>
          <a:xfrm>
            <a:off x="1945947" y="2027137"/>
            <a:ext cx="7883415" cy="3662852"/>
            <a:chOff x="1945947" y="2027137"/>
            <a:chExt cx="7883415" cy="366285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2030B1F-937D-47A7-9F6A-491D53FFEADD}"/>
                </a:ext>
              </a:extLst>
            </p:cNvPr>
            <p:cNvGrpSpPr/>
            <p:nvPr/>
          </p:nvGrpSpPr>
          <p:grpSpPr>
            <a:xfrm>
              <a:off x="1945947" y="2027137"/>
              <a:ext cx="7883415" cy="3662852"/>
              <a:chOff x="1646120" y="1265407"/>
              <a:chExt cx="7883415" cy="366285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ECBC0C4-8326-4CAC-8FBB-B26117C2D57D}"/>
                  </a:ext>
                </a:extLst>
              </p:cNvPr>
              <p:cNvSpPr/>
              <p:nvPr/>
            </p:nvSpPr>
            <p:spPr>
              <a:xfrm>
                <a:off x="1646120" y="3231779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image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C3D677A-C6B0-4844-BD7E-0D28EC8D6B27}"/>
                  </a:ext>
                </a:extLst>
              </p:cNvPr>
              <p:cNvSpPr/>
              <p:nvPr/>
            </p:nvSpPr>
            <p:spPr>
              <a:xfrm>
                <a:off x="4791102" y="2459882"/>
                <a:ext cx="1581873" cy="2468377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CNN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箭號: 向下 7">
                <a:extLst>
                  <a:ext uri="{FF2B5EF4-FFF2-40B4-BE49-F238E27FC236}">
                    <a16:creationId xmlns:a16="http://schemas.microsoft.com/office/drawing/2014/main" id="{86DB0D16-6AF4-44A5-BA5D-CEA129F13E97}"/>
                  </a:ext>
                </a:extLst>
              </p:cNvPr>
              <p:cNvSpPr/>
              <p:nvPr/>
            </p:nvSpPr>
            <p:spPr>
              <a:xfrm rot="16200000">
                <a:off x="3616008" y="3102693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下 8">
                <a:extLst>
                  <a:ext uri="{FF2B5EF4-FFF2-40B4-BE49-F238E27FC236}">
                    <a16:creationId xmlns:a16="http://schemas.microsoft.com/office/drawing/2014/main" id="{336043E8-C9CF-493B-963F-59131FDA2B86}"/>
                  </a:ext>
                </a:extLst>
              </p:cNvPr>
              <p:cNvSpPr/>
              <p:nvPr/>
            </p:nvSpPr>
            <p:spPr>
              <a:xfrm rot="16200000">
                <a:off x="6760991" y="3098069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DE6314E-A9F4-4419-B4D3-D5EA6C220276}"/>
                  </a:ext>
                </a:extLst>
              </p:cNvPr>
              <p:cNvSpPr txBox="1"/>
              <p:nvPr/>
            </p:nvSpPr>
            <p:spPr>
              <a:xfrm>
                <a:off x="1871530" y="1265408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</a:rPr>
                  <a:t>inputs</a:t>
                </a:r>
                <a:endParaRPr lang="zh-TW" altLang="en-US" sz="32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4F40E87-0A30-4184-AB51-AE4682495EE4}"/>
                  </a:ext>
                </a:extLst>
              </p:cNvPr>
              <p:cNvSpPr txBox="1"/>
              <p:nvPr/>
            </p:nvSpPr>
            <p:spPr>
              <a:xfrm>
                <a:off x="7947662" y="1265407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</a:rPr>
                  <a:t>outputs</a:t>
                </a:r>
                <a:endParaRPr lang="zh-TW" altLang="en-US" sz="32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2658D93-7655-4BD3-AEA0-D8FFF1FBAF35}"/>
                </a:ext>
              </a:extLst>
            </p:cNvPr>
            <p:cNvGrpSpPr/>
            <p:nvPr/>
          </p:nvGrpSpPr>
          <p:grpSpPr>
            <a:xfrm>
              <a:off x="8247489" y="3256124"/>
              <a:ext cx="1581873" cy="2111376"/>
              <a:chOff x="9130768" y="2115137"/>
              <a:chExt cx="1581873" cy="2111376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85E7CA1-9563-4BA6-B04B-64C7A51F20DF}"/>
                  </a:ext>
                </a:extLst>
              </p:cNvPr>
              <p:cNvSpPr/>
              <p:nvPr/>
            </p:nvSpPr>
            <p:spPr>
              <a:xfrm>
                <a:off x="9130768" y="2854370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蹲下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2FDB60E-CFBA-4DE2-A79D-0AEFED8A28C1}"/>
                  </a:ext>
                </a:extLst>
              </p:cNvPr>
              <p:cNvSpPr/>
              <p:nvPr/>
            </p:nvSpPr>
            <p:spPr>
              <a:xfrm>
                <a:off x="9130768" y="2115137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跳躍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A7B872C-ED47-44AE-B0B5-706B589F8154}"/>
                  </a:ext>
                </a:extLst>
              </p:cNvPr>
              <p:cNvSpPr/>
              <p:nvPr/>
            </p:nvSpPr>
            <p:spPr>
              <a:xfrm>
                <a:off x="9130768" y="3589905"/>
                <a:ext cx="1581873" cy="636608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nothing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37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model(complex)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C60FF6-E182-4088-A936-93C502FAE823}"/>
              </a:ext>
            </a:extLst>
          </p:cNvPr>
          <p:cNvSpPr txBox="1"/>
          <p:nvPr/>
        </p:nvSpPr>
        <p:spPr>
          <a:xfrm>
            <a:off x="9474926" y="874956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 filter size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stride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p: padding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C2B619E-9C6A-491A-AB0A-07C1398B50DD}"/>
              </a:ext>
            </a:extLst>
          </p:cNvPr>
          <p:cNvGrpSpPr/>
          <p:nvPr/>
        </p:nvGrpSpPr>
        <p:grpSpPr>
          <a:xfrm>
            <a:off x="495755" y="2151179"/>
            <a:ext cx="10418120" cy="3165611"/>
            <a:chOff x="495755" y="2151179"/>
            <a:chExt cx="10418120" cy="316561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A101B6-9FAB-42E2-8D6B-ED6AC24F16DD}"/>
                </a:ext>
              </a:extLst>
            </p:cNvPr>
            <p:cNvSpPr/>
            <p:nvPr/>
          </p:nvSpPr>
          <p:spPr>
            <a:xfrm>
              <a:off x="495755" y="3396956"/>
              <a:ext cx="1581873" cy="636608"/>
            </a:xfrm>
            <a:prstGeom prst="rect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</a:rPr>
                <a:t>image</a:t>
              </a:r>
              <a:endPara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20834B8-D8B3-4723-8045-E91F0F158273}"/>
                </a:ext>
              </a:extLst>
            </p:cNvPr>
            <p:cNvGrpSpPr/>
            <p:nvPr/>
          </p:nvGrpSpPr>
          <p:grpSpPr>
            <a:xfrm>
              <a:off x="3374061" y="2505707"/>
              <a:ext cx="7539814" cy="2419118"/>
              <a:chOff x="1192193" y="2219436"/>
              <a:chExt cx="7539814" cy="241911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63D697-4274-4D32-8C59-76F19D39BDD6}"/>
                  </a:ext>
                </a:extLst>
              </p:cNvPr>
              <p:cNvSpPr/>
              <p:nvPr/>
            </p:nvSpPr>
            <p:spPr>
              <a:xfrm>
                <a:off x="1192193" y="2219445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239DCF-9F25-4557-84A9-AEA627C81A68}"/>
                  </a:ext>
                </a:extLst>
              </p:cNvPr>
              <p:cNvSpPr/>
              <p:nvPr/>
            </p:nvSpPr>
            <p:spPr>
              <a:xfrm>
                <a:off x="3653581" y="2219438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B28B016-2727-4115-B3F3-0F93DA3ACE6A}"/>
                  </a:ext>
                </a:extLst>
              </p:cNvPr>
              <p:cNvSpPr/>
              <p:nvPr/>
            </p:nvSpPr>
            <p:spPr>
              <a:xfrm>
                <a:off x="6132653" y="2219436"/>
                <a:ext cx="1296365" cy="2419109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 5x5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s: 1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 0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64filters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118AC17-21B4-4802-B34F-E14DD0D80918}"/>
                  </a:ext>
                </a:extLst>
              </p:cNvPr>
              <p:cNvSpPr/>
              <p:nvPr/>
            </p:nvSpPr>
            <p:spPr>
              <a:xfrm>
                <a:off x="2650698" y="2219438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EACFA9-D101-4EF6-9CA0-CC5030316A89}"/>
                  </a:ext>
                </a:extLst>
              </p:cNvPr>
              <p:cNvSpPr/>
              <p:nvPr/>
            </p:nvSpPr>
            <p:spPr>
              <a:xfrm>
                <a:off x="5116669" y="2219438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CBDA1E4-0BC8-494C-BC8C-4C0374E7A08A}"/>
                  </a:ext>
                </a:extLst>
              </p:cNvPr>
              <p:cNvSpPr/>
              <p:nvPr/>
            </p:nvSpPr>
            <p:spPr>
              <a:xfrm>
                <a:off x="7588878" y="2219436"/>
                <a:ext cx="843023" cy="2419109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pooling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2x2</a:t>
                </a:r>
              </a:p>
            </p:txBody>
          </p:sp>
          <p:sp>
            <p:nvSpPr>
              <p:cNvPr id="11" name="流程圖: 抽選 10">
                <a:extLst>
                  <a:ext uri="{FF2B5EF4-FFF2-40B4-BE49-F238E27FC236}">
                    <a16:creationId xmlns:a16="http://schemas.microsoft.com/office/drawing/2014/main" id="{E867EDA4-42F7-4515-824E-36272A8BA662}"/>
                  </a:ext>
                </a:extLst>
              </p:cNvPr>
              <p:cNvSpPr/>
              <p:nvPr/>
            </p:nvSpPr>
            <p:spPr>
              <a:xfrm rot="5400000">
                <a:off x="2279153" y="3239104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" name="流程圖: 抽選 11">
                <a:extLst>
                  <a:ext uri="{FF2B5EF4-FFF2-40B4-BE49-F238E27FC236}">
                    <a16:creationId xmlns:a16="http://schemas.microsoft.com/office/drawing/2014/main" id="{A2BD3EBA-3FF0-45DA-906B-B951667C6010}"/>
                  </a:ext>
                </a:extLst>
              </p:cNvPr>
              <p:cNvSpPr/>
              <p:nvPr/>
            </p:nvSpPr>
            <p:spPr>
              <a:xfrm rot="5400000">
                <a:off x="3351291" y="3239102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流程圖: 抽選 12">
                <a:extLst>
                  <a:ext uri="{FF2B5EF4-FFF2-40B4-BE49-F238E27FC236}">
                    <a16:creationId xmlns:a16="http://schemas.microsoft.com/office/drawing/2014/main" id="{E6F601C2-AA6A-4691-94C1-EA696DD615C6}"/>
                  </a:ext>
                </a:extLst>
              </p:cNvPr>
              <p:cNvSpPr/>
              <p:nvPr/>
            </p:nvSpPr>
            <p:spPr>
              <a:xfrm rot="5400000">
                <a:off x="4748973" y="3239102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流程圖: 抽選 13">
                <a:extLst>
                  <a:ext uri="{FF2B5EF4-FFF2-40B4-BE49-F238E27FC236}">
                    <a16:creationId xmlns:a16="http://schemas.microsoft.com/office/drawing/2014/main" id="{B4535DF0-AE6A-4544-B4B0-1C5086084B29}"/>
                  </a:ext>
                </a:extLst>
              </p:cNvPr>
              <p:cNvSpPr/>
              <p:nvPr/>
            </p:nvSpPr>
            <p:spPr>
              <a:xfrm rot="5400000">
                <a:off x="5823995" y="325356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流程圖: 抽選 14">
                <a:extLst>
                  <a:ext uri="{FF2B5EF4-FFF2-40B4-BE49-F238E27FC236}">
                    <a16:creationId xmlns:a16="http://schemas.microsoft.com/office/drawing/2014/main" id="{D4591281-AFBB-4FDE-9852-DE8EA1636590}"/>
                  </a:ext>
                </a:extLst>
              </p:cNvPr>
              <p:cNvSpPr/>
              <p:nvPr/>
            </p:nvSpPr>
            <p:spPr>
              <a:xfrm rot="5400000">
                <a:off x="7236943" y="323910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2" name="流程圖: 抽選 21">
                <a:extLst>
                  <a:ext uri="{FF2B5EF4-FFF2-40B4-BE49-F238E27FC236}">
                    <a16:creationId xmlns:a16="http://schemas.microsoft.com/office/drawing/2014/main" id="{0030824F-8E65-4B09-BC87-D6443AD8E5F0}"/>
                  </a:ext>
                </a:extLst>
              </p:cNvPr>
              <p:cNvSpPr/>
              <p:nvPr/>
            </p:nvSpPr>
            <p:spPr>
              <a:xfrm rot="5400000">
                <a:off x="8270113" y="3253561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431947E-2BE2-4472-B4E6-E126EF97C040}"/>
                </a:ext>
              </a:extLst>
            </p:cNvPr>
            <p:cNvSpPr txBox="1"/>
            <p:nvPr/>
          </p:nvSpPr>
          <p:spPr>
            <a:xfrm>
              <a:off x="726020" y="2151179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inputs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箭號: 向下 23">
              <a:extLst>
                <a:ext uri="{FF2B5EF4-FFF2-40B4-BE49-F238E27FC236}">
                  <a16:creationId xmlns:a16="http://schemas.microsoft.com/office/drawing/2014/main" id="{B53A4EEC-4150-4979-9637-D2661AC1580F}"/>
                </a:ext>
              </a:extLst>
            </p:cNvPr>
            <p:cNvSpPr/>
            <p:nvPr/>
          </p:nvSpPr>
          <p:spPr>
            <a:xfrm rot="16200000">
              <a:off x="2366368" y="3236982"/>
              <a:ext cx="787078" cy="904028"/>
            </a:xfrm>
            <a:prstGeom prst="downArrow">
              <a:avLst/>
            </a:prstGeom>
            <a:solidFill>
              <a:srgbClr val="83B5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A831FAD-3275-48CC-B8CA-AF6B6AFA28F6}"/>
                </a:ext>
              </a:extLst>
            </p:cNvPr>
            <p:cNvSpPr txBox="1"/>
            <p:nvPr/>
          </p:nvSpPr>
          <p:spPr>
            <a:xfrm>
              <a:off x="814446" y="4082535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80x75x1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173E818-3D76-4712-BC33-1A42D3868248}"/>
                </a:ext>
              </a:extLst>
            </p:cNvPr>
            <p:cNvSpPr txBox="1"/>
            <p:nvPr/>
          </p:nvSpPr>
          <p:spPr>
            <a:xfrm>
              <a:off x="3525953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76x71x16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0A85219-CF9E-47BF-BE35-D4703CB43D59}"/>
                </a:ext>
              </a:extLst>
            </p:cNvPr>
            <p:cNvSpPr txBox="1"/>
            <p:nvPr/>
          </p:nvSpPr>
          <p:spPr>
            <a:xfrm>
              <a:off x="5980929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34x31x32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8CD5987-020E-4F55-B503-B45C00B3E8C4}"/>
                </a:ext>
              </a:extLst>
            </p:cNvPr>
            <p:cNvSpPr txBox="1"/>
            <p:nvPr/>
          </p:nvSpPr>
          <p:spPr>
            <a:xfrm>
              <a:off x="8435905" y="4978236"/>
              <a:ext cx="997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13x11x64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CC6FE05-931E-45D0-A2B4-EDF4203B17FA}"/>
                </a:ext>
              </a:extLst>
            </p:cNvPr>
            <p:cNvSpPr txBox="1"/>
            <p:nvPr/>
          </p:nvSpPr>
          <p:spPr>
            <a:xfrm>
              <a:off x="4751375" y="496928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38x35x16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B678850-2A51-483C-A85D-3ACE27042CB7}"/>
                </a:ext>
              </a:extLst>
            </p:cNvPr>
            <p:cNvSpPr txBox="1"/>
            <p:nvPr/>
          </p:nvSpPr>
          <p:spPr>
            <a:xfrm>
              <a:off x="7210483" y="497823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17x15x32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DD86256-8062-4E3D-B11C-1530538FD4F3}"/>
                </a:ext>
              </a:extLst>
            </p:cNvPr>
            <p:cNvSpPr txBox="1"/>
            <p:nvPr/>
          </p:nvSpPr>
          <p:spPr>
            <a:xfrm>
              <a:off x="9813550" y="496928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6x5x64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09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76CB2-1FDD-4968-85D6-67BFE2DD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</a:t>
            </a:r>
            <a:r>
              <a:rPr lang="en-US" altLang="zh-TW" sz="3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-CNN model(complex)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17FD233-2EDC-4D9E-A38F-F61B08EA0FCA}"/>
              </a:ext>
            </a:extLst>
          </p:cNvPr>
          <p:cNvGrpSpPr/>
          <p:nvPr/>
        </p:nvGrpSpPr>
        <p:grpSpPr>
          <a:xfrm>
            <a:off x="1714188" y="1328394"/>
            <a:ext cx="8996783" cy="4570874"/>
            <a:chOff x="1714188" y="1328394"/>
            <a:chExt cx="8996783" cy="457087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774C698-9126-47A0-8076-45C43238B9A4}"/>
                </a:ext>
              </a:extLst>
            </p:cNvPr>
            <p:cNvSpPr txBox="1"/>
            <p:nvPr/>
          </p:nvSpPr>
          <p:spPr>
            <a:xfrm>
              <a:off x="9046142" y="1328394"/>
              <a:ext cx="15818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</a:rPr>
                <a:t>outputs</a:t>
              </a:r>
              <a:endParaRPr lang="zh-TW" altLang="en-US" sz="32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6B1B8CD0-29E2-4226-A271-245EA94417F6}"/>
                </a:ext>
              </a:extLst>
            </p:cNvPr>
            <p:cNvGrpSpPr/>
            <p:nvPr/>
          </p:nvGrpSpPr>
          <p:grpSpPr>
            <a:xfrm>
              <a:off x="1714188" y="2219444"/>
              <a:ext cx="8996783" cy="3679824"/>
              <a:chOff x="1714188" y="2219444"/>
              <a:chExt cx="8996783" cy="367982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5E46E29-BA7C-4CC8-A864-870C1D0BDB9F}"/>
                  </a:ext>
                </a:extLst>
              </p:cNvPr>
              <p:cNvSpPr/>
              <p:nvPr/>
            </p:nvSpPr>
            <p:spPr>
              <a:xfrm>
                <a:off x="1996674" y="2219445"/>
                <a:ext cx="746525" cy="2419109"/>
              </a:xfrm>
              <a:prstGeom prst="rect">
                <a:avLst/>
              </a:prstGeom>
              <a:solidFill>
                <a:srgbClr val="83B5C2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flatten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流程圖: 抽選 4">
                <a:extLst>
                  <a:ext uri="{FF2B5EF4-FFF2-40B4-BE49-F238E27FC236}">
                    <a16:creationId xmlns:a16="http://schemas.microsoft.com/office/drawing/2014/main" id="{6F8950A6-0571-4E04-BF53-888E2870ADAD}"/>
                  </a:ext>
                </a:extLst>
              </p:cNvPr>
              <p:cNvSpPr/>
              <p:nvPr/>
            </p:nvSpPr>
            <p:spPr>
              <a:xfrm rot="5400000">
                <a:off x="1632072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1B4A1A9-4883-42C5-9CF8-9613DF095238}"/>
                  </a:ext>
                </a:extLst>
              </p:cNvPr>
              <p:cNvSpPr/>
              <p:nvPr/>
            </p:nvSpPr>
            <p:spPr>
              <a:xfrm>
                <a:off x="2933087" y="2219445"/>
                <a:ext cx="1199075" cy="241910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128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neurons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流程圖: 抽選 6">
                <a:extLst>
                  <a:ext uri="{FF2B5EF4-FFF2-40B4-BE49-F238E27FC236}">
                    <a16:creationId xmlns:a16="http://schemas.microsoft.com/office/drawing/2014/main" id="{8E2602A7-31E6-4752-9A34-801C76299EC4}"/>
                  </a:ext>
                </a:extLst>
              </p:cNvPr>
              <p:cNvSpPr/>
              <p:nvPr/>
            </p:nvSpPr>
            <p:spPr>
              <a:xfrm rot="5400000">
                <a:off x="2568485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D4533D9-9D6D-494F-BDAA-FB3C8B194ADA}"/>
                  </a:ext>
                </a:extLst>
              </p:cNvPr>
              <p:cNvSpPr/>
              <p:nvPr/>
            </p:nvSpPr>
            <p:spPr>
              <a:xfrm>
                <a:off x="4322050" y="2219445"/>
                <a:ext cx="830869" cy="2419109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流程圖: 抽選 8">
                <a:extLst>
                  <a:ext uri="{FF2B5EF4-FFF2-40B4-BE49-F238E27FC236}">
                    <a16:creationId xmlns:a16="http://schemas.microsoft.com/office/drawing/2014/main" id="{45B40119-3B21-4A44-9413-4097573FD5AA}"/>
                  </a:ext>
                </a:extLst>
              </p:cNvPr>
              <p:cNvSpPr/>
              <p:nvPr/>
            </p:nvSpPr>
            <p:spPr>
              <a:xfrm rot="5400000">
                <a:off x="3969020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1CC106B-1B94-4A80-8BB9-E0C53FFB6743}"/>
                  </a:ext>
                </a:extLst>
              </p:cNvPr>
              <p:cNvSpPr/>
              <p:nvPr/>
            </p:nvSpPr>
            <p:spPr>
              <a:xfrm>
                <a:off x="5268665" y="2219445"/>
                <a:ext cx="1199075" cy="2419109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neurons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流程圖: 抽選 9">
                <a:extLst>
                  <a:ext uri="{FF2B5EF4-FFF2-40B4-BE49-F238E27FC236}">
                    <a16:creationId xmlns:a16="http://schemas.microsoft.com/office/drawing/2014/main" id="{668EAF2B-5846-40CA-9142-EBDEE6FDAA41}"/>
                  </a:ext>
                </a:extLst>
              </p:cNvPr>
              <p:cNvSpPr/>
              <p:nvPr/>
            </p:nvSpPr>
            <p:spPr>
              <a:xfrm rot="5400000">
                <a:off x="4989777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DF3A018-3438-47B8-B96D-1ABC4E3EFBD7}"/>
                  </a:ext>
                </a:extLst>
              </p:cNvPr>
              <p:cNvSpPr/>
              <p:nvPr/>
            </p:nvSpPr>
            <p:spPr>
              <a:xfrm>
                <a:off x="6667545" y="2219444"/>
                <a:ext cx="948597" cy="2419109"/>
              </a:xfrm>
              <a:prstGeom prst="rect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 max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流程圖: 抽選 11">
                <a:extLst>
                  <a:ext uri="{FF2B5EF4-FFF2-40B4-BE49-F238E27FC236}">
                    <a16:creationId xmlns:a16="http://schemas.microsoft.com/office/drawing/2014/main" id="{85C8B571-232E-4FAC-9BF1-6474A33EF475}"/>
                  </a:ext>
                </a:extLst>
              </p:cNvPr>
              <p:cNvSpPr/>
              <p:nvPr/>
            </p:nvSpPr>
            <p:spPr>
              <a:xfrm rot="5400000">
                <a:off x="6324731" y="3239110"/>
                <a:ext cx="544010" cy="379778"/>
              </a:xfrm>
              <a:prstGeom prst="flowChartExtra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3DA3A861-E63E-498E-A7A6-734AC98A995E}"/>
                  </a:ext>
                </a:extLst>
              </p:cNvPr>
              <p:cNvGrpSpPr/>
              <p:nvPr/>
            </p:nvGrpSpPr>
            <p:grpSpPr>
              <a:xfrm>
                <a:off x="9129098" y="2400188"/>
                <a:ext cx="1581873" cy="2111376"/>
                <a:chOff x="9130768" y="2115137"/>
                <a:chExt cx="1581873" cy="2111376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A611D3B-D1F2-4F45-84B1-A42F88D59659}"/>
                    </a:ext>
                  </a:extLst>
                </p:cNvPr>
                <p:cNvSpPr/>
                <p:nvPr/>
              </p:nvSpPr>
              <p:spPr>
                <a:xfrm>
                  <a:off x="9130768" y="2854370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蹲下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6304F75-99CB-4F00-A751-04F2657BDD63}"/>
                    </a:ext>
                  </a:extLst>
                </p:cNvPr>
                <p:cNvSpPr/>
                <p:nvPr/>
              </p:nvSpPr>
              <p:spPr>
                <a:xfrm>
                  <a:off x="9130768" y="2115137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跳躍</a:t>
                  </a: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BF51F96-32BC-4784-BA2E-E2F644824021}"/>
                    </a:ext>
                  </a:extLst>
                </p:cNvPr>
                <p:cNvSpPr/>
                <p:nvPr/>
              </p:nvSpPr>
              <p:spPr>
                <a:xfrm>
                  <a:off x="9130768" y="3589905"/>
                  <a:ext cx="1581873" cy="636608"/>
                </a:xfrm>
                <a:prstGeom prst="rect">
                  <a:avLst/>
                </a:prstGeom>
                <a:solidFill>
                  <a:srgbClr val="83B5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軟正黑體" panose="020B0604030504040204" pitchFamily="34" charset="-120"/>
                    </a:rPr>
                    <a:t>nothing</a:t>
                  </a:r>
                  <a:endPara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9" name="箭號: 向下 18">
                <a:extLst>
                  <a:ext uri="{FF2B5EF4-FFF2-40B4-BE49-F238E27FC236}">
                    <a16:creationId xmlns:a16="http://schemas.microsoft.com/office/drawing/2014/main" id="{2F60274A-E6CE-4A13-BC5C-B460B82AE79B}"/>
                  </a:ext>
                </a:extLst>
              </p:cNvPr>
              <p:cNvSpPr/>
              <p:nvPr/>
            </p:nvSpPr>
            <p:spPr>
              <a:xfrm rot="16200000">
                <a:off x="7955674" y="3003862"/>
                <a:ext cx="787078" cy="904028"/>
              </a:xfrm>
              <a:prstGeom prst="downArrow">
                <a:avLst/>
              </a:prstGeom>
              <a:solidFill>
                <a:srgbClr val="83B5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11CAAB9-0143-4FB3-878A-351C766F8641}"/>
                  </a:ext>
                </a:extLst>
              </p:cNvPr>
              <p:cNvSpPr txBox="1"/>
              <p:nvPr/>
            </p:nvSpPr>
            <p:spPr>
              <a:xfrm>
                <a:off x="4241025" y="5252937"/>
                <a:ext cx="17299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regularization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overfitting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線單箭頭接點 24">
                <a:extLst>
                  <a:ext uri="{FF2B5EF4-FFF2-40B4-BE49-F238E27FC236}">
                    <a16:creationId xmlns:a16="http://schemas.microsoft.com/office/drawing/2014/main" id="{41BB83E5-FB1A-43D1-9BB4-C34A9AB9D08E}"/>
                  </a:ext>
                </a:extLst>
              </p:cNvPr>
              <p:cNvCxnSpPr/>
              <p:nvPr/>
            </p:nvCxnSpPr>
            <p:spPr>
              <a:xfrm>
                <a:off x="4637988" y="4741682"/>
                <a:ext cx="99496" cy="5112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06C31C70-88E6-4995-8340-FBD45D5651AA}"/>
                  </a:ext>
                </a:extLst>
              </p:cNvPr>
              <p:cNvSpPr txBox="1"/>
              <p:nvPr/>
            </p:nvSpPr>
            <p:spPr>
              <a:xfrm>
                <a:off x="6786625" y="5425126"/>
                <a:ext cx="3166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all the outputs between (0, 1)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3EB9C570-953A-4C44-AFC1-B276B0A70A83}"/>
                  </a:ext>
                </a:extLst>
              </p:cNvPr>
              <p:cNvCxnSpPr/>
              <p:nvPr/>
            </p:nvCxnSpPr>
            <p:spPr>
              <a:xfrm>
                <a:off x="7141843" y="4741682"/>
                <a:ext cx="239345" cy="683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085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901</TotalTime>
  <Words>444</Words>
  <Application>Microsoft Office PowerPoint</Application>
  <PresentationFormat>寬螢幕</PresentationFormat>
  <Paragraphs>145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Century Gothic</vt:lpstr>
      <vt:lpstr>Garamond</vt:lpstr>
      <vt:lpstr>Times New Roman</vt:lpstr>
      <vt:lpstr>Wingdings</vt:lpstr>
      <vt:lpstr>肥皂</vt:lpstr>
      <vt:lpstr>Dino-AI</vt:lpstr>
      <vt:lpstr>情境</vt:lpstr>
      <vt:lpstr>需求</vt:lpstr>
      <vt:lpstr>分析</vt:lpstr>
      <vt:lpstr>分析</vt:lpstr>
      <vt:lpstr>分析</vt:lpstr>
      <vt:lpstr>設計-CNN model(simple)</vt:lpstr>
      <vt:lpstr>設計-CNN model(complex)</vt:lpstr>
      <vt:lpstr>設計-CNN model(complex)</vt:lpstr>
      <vt:lpstr>設計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guys</dc:title>
  <dc:creator>yeetung 劉</dc:creator>
  <cp:lastModifiedBy>yeetung 劉</cp:lastModifiedBy>
  <cp:revision>46</cp:revision>
  <dcterms:created xsi:type="dcterms:W3CDTF">2021-11-19T02:34:16Z</dcterms:created>
  <dcterms:modified xsi:type="dcterms:W3CDTF">2022-01-13T18:32:39Z</dcterms:modified>
</cp:coreProperties>
</file>