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Dino-AI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D6B4A48-9A6E-48A7-B042-CEF481474E6E}"/>
              </a:ext>
            </a:extLst>
          </p:cNvPr>
          <p:cNvGrpSpPr/>
          <p:nvPr/>
        </p:nvGrpSpPr>
        <p:grpSpPr>
          <a:xfrm>
            <a:off x="1545026" y="2226942"/>
            <a:ext cx="9956909" cy="3468822"/>
            <a:chOff x="1417765" y="1646821"/>
            <a:chExt cx="9956909" cy="3468822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F98273AC-8549-40A8-B8F5-A65780969BC6}"/>
                </a:ext>
              </a:extLst>
            </p:cNvPr>
            <p:cNvGrpSpPr/>
            <p:nvPr/>
          </p:nvGrpSpPr>
          <p:grpSpPr>
            <a:xfrm>
              <a:off x="1417765" y="1646821"/>
              <a:ext cx="9956909" cy="3406154"/>
              <a:chOff x="1901131" y="1490975"/>
              <a:chExt cx="9956909" cy="3406154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D83466AA-0A08-4FBB-9A49-24AC719868CF}"/>
                  </a:ext>
                </a:extLst>
              </p:cNvPr>
              <p:cNvGrpSpPr/>
              <p:nvPr/>
            </p:nvGrpSpPr>
            <p:grpSpPr>
              <a:xfrm>
                <a:off x="1901131" y="1490975"/>
                <a:ext cx="9956909" cy="3406154"/>
                <a:chOff x="1763599" y="1578292"/>
                <a:chExt cx="9956909" cy="3406154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57C8A485-901B-4859-8D8A-33E096A224FD}"/>
                    </a:ext>
                  </a:extLst>
                </p:cNvPr>
                <p:cNvGrpSpPr/>
                <p:nvPr/>
              </p:nvGrpSpPr>
              <p:grpSpPr>
                <a:xfrm>
                  <a:off x="1763599" y="1578292"/>
                  <a:ext cx="9956909" cy="3406154"/>
                  <a:chOff x="904974" y="1749892"/>
                  <a:chExt cx="8490002" cy="265622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DE6EBCF-2070-4EFB-83E5-5534EE2EACE5}"/>
                      </a:ext>
                    </a:extLst>
                  </p:cNvPr>
                  <p:cNvSpPr/>
                  <p:nvPr/>
                </p:nvSpPr>
                <p:spPr>
                  <a:xfrm>
                    <a:off x="904974" y="1823458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Before Start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2FAEC07-5898-4D44-ACA4-7BBD27527F9C}"/>
                      </a:ext>
                    </a:extLst>
                  </p:cNvPr>
                  <p:cNvSpPr/>
                  <p:nvPr/>
                </p:nvSpPr>
                <p:spPr>
                  <a:xfrm>
                    <a:off x="2699995" y="1823457"/>
                    <a:ext cx="1073083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roi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4B9FCA04-B4BE-4622-B7E6-F4E669ABBC56}"/>
                      </a:ext>
                    </a:extLst>
                  </p:cNvPr>
                  <p:cNvSpPr/>
                  <p:nvPr/>
                </p:nvSpPr>
                <p:spPr>
                  <a:xfrm>
                    <a:off x="904974" y="3559561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Start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3B42F123-254F-4E20-97EF-93F0790DC950}"/>
                      </a:ext>
                    </a:extLst>
                  </p:cNvPr>
                  <p:cNvCxnSpPr>
                    <a:cxnSpLocks/>
                    <a:stCxn id="49" idx="3"/>
                    <a:endCxn id="50" idx="1"/>
                  </p:cNvCxnSpPr>
                  <p:nvPr/>
                </p:nvCxnSpPr>
                <p:spPr>
                  <a:xfrm flipV="1">
                    <a:off x="2121031" y="2019378"/>
                    <a:ext cx="578964" cy="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EE56C630-35BC-450D-99B7-F3EE3EC07157}"/>
                      </a:ext>
                    </a:extLst>
                  </p:cNvPr>
                  <p:cNvSpPr/>
                  <p:nvPr/>
                </p:nvSpPr>
                <p:spPr>
                  <a:xfrm>
                    <a:off x="2631456" y="3559561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get_data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5" name="直線單箭頭接點 54">
                    <a:extLst>
                      <a:ext uri="{FF2B5EF4-FFF2-40B4-BE49-F238E27FC236}">
                        <a16:creationId xmlns:a16="http://schemas.microsoft.com/office/drawing/2014/main" id="{86933AED-5295-4975-B89F-5033ECB0E45E}"/>
                      </a:ext>
                    </a:extLst>
                  </p:cNvPr>
                  <p:cNvCxnSpPr>
                    <a:cxnSpLocks/>
                    <a:stCxn id="51" idx="3"/>
                    <a:endCxn id="54" idx="1"/>
                  </p:cNvCxnSpPr>
                  <p:nvPr/>
                </p:nvCxnSpPr>
                <p:spPr>
                  <a:xfrm>
                    <a:off x="2121031" y="3755482"/>
                    <a:ext cx="510425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8B96B90-5618-45A4-9B86-AD5C7E95087A}"/>
                      </a:ext>
                    </a:extLst>
                  </p:cNvPr>
                  <p:cNvSpPr/>
                  <p:nvPr/>
                </p:nvSpPr>
                <p:spPr>
                  <a:xfrm>
                    <a:off x="4640060" y="3559560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train_model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7" name="直線單箭頭接點 56">
                    <a:extLst>
                      <a:ext uri="{FF2B5EF4-FFF2-40B4-BE49-F238E27FC236}">
                        <a16:creationId xmlns:a16="http://schemas.microsoft.com/office/drawing/2014/main" id="{B5662827-7F13-4CC8-8C32-F5E51C9C82B3}"/>
                      </a:ext>
                    </a:extLst>
                  </p:cNvPr>
                  <p:cNvCxnSpPr>
                    <a:cxnSpLocks/>
                    <a:stCxn id="54" idx="3"/>
                    <a:endCxn id="56" idx="1"/>
                  </p:cNvCxnSpPr>
                  <p:nvPr/>
                </p:nvCxnSpPr>
                <p:spPr>
                  <a:xfrm flipV="1">
                    <a:off x="3847513" y="3755481"/>
                    <a:ext cx="792547" cy="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94180B67-56EB-4FFD-942D-3A6D818F02F5}"/>
                      </a:ext>
                    </a:extLst>
                  </p:cNvPr>
                  <p:cNvSpPr/>
                  <p:nvPr/>
                </p:nvSpPr>
                <p:spPr>
                  <a:xfrm>
                    <a:off x="7077173" y="3559559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play_game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9" name="直線單箭頭接點 58">
                    <a:extLst>
                      <a:ext uri="{FF2B5EF4-FFF2-40B4-BE49-F238E27FC236}">
                        <a16:creationId xmlns:a16="http://schemas.microsoft.com/office/drawing/2014/main" id="{F80E79D2-10DD-44B8-81DA-DDD40020632A}"/>
                      </a:ext>
                    </a:extLst>
                  </p:cNvPr>
                  <p:cNvCxnSpPr>
                    <a:cxnSpLocks/>
                    <a:stCxn id="56" idx="3"/>
                    <a:endCxn id="58" idx="1"/>
                  </p:cNvCxnSpPr>
                  <p:nvPr/>
                </p:nvCxnSpPr>
                <p:spPr>
                  <a:xfrm flipV="1">
                    <a:off x="5856117" y="3755480"/>
                    <a:ext cx="1221056" cy="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線單箭頭接點 59">
                    <a:extLst>
                      <a:ext uri="{FF2B5EF4-FFF2-40B4-BE49-F238E27FC236}">
                        <a16:creationId xmlns:a16="http://schemas.microsoft.com/office/drawing/2014/main" id="{56C185AC-6CA7-4D37-83F5-FE1BB33EB640}"/>
                      </a:ext>
                    </a:extLst>
                  </p:cNvPr>
                  <p:cNvCxnSpPr>
                    <a:cxnSpLocks/>
                    <a:stCxn id="50" idx="2"/>
                    <a:endCxn id="54" idx="0"/>
                  </p:cNvCxnSpPr>
                  <p:nvPr/>
                </p:nvCxnSpPr>
                <p:spPr>
                  <a:xfrm>
                    <a:off x="3236537" y="2215298"/>
                    <a:ext cx="2948" cy="134426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文字方塊 60">
                    <a:extLst>
                      <a:ext uri="{FF2B5EF4-FFF2-40B4-BE49-F238E27FC236}">
                        <a16:creationId xmlns:a16="http://schemas.microsoft.com/office/drawing/2014/main" id="{4C6B4E01-434A-41CD-934E-F63BFCD0B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1201" y="2286161"/>
                    <a:ext cx="1571915" cy="408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row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column position 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width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height</a:t>
                    </a:r>
                    <a:endParaRPr lang="zh-TW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字方塊 62">
                    <a:extLst>
                      <a:ext uri="{FF2B5EF4-FFF2-40B4-BE49-F238E27FC236}">
                        <a16:creationId xmlns:a16="http://schemas.microsoft.com/office/drawing/2014/main" id="{E31F7EAE-194D-496D-87BE-98E38573D4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1159" y="3493623"/>
                    <a:ext cx="1107729" cy="240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images</a:t>
                    </a:r>
                    <a:endParaRPr lang="en-US" altLang="zh-TW" sz="12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438E91B8-D7B2-4A2E-ADAC-05E14345A52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508" y="3488317"/>
                    <a:ext cx="1612068" cy="240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trained data</a:t>
                    </a:r>
                    <a:endParaRPr lang="en-US" altLang="zh-TW" sz="12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2D140014-92A5-4164-B0BF-6EB890C1AAA8}"/>
                      </a:ext>
                    </a:extLst>
                  </p:cNvPr>
                  <p:cNvSpPr/>
                  <p:nvPr/>
                </p:nvSpPr>
                <p:spPr>
                  <a:xfrm>
                    <a:off x="5856117" y="2406128"/>
                    <a:ext cx="1216057" cy="391841"/>
                  </a:xfrm>
                  <a:prstGeom prst="rect">
                    <a:avLst/>
                  </a:prstGeom>
                  <a:solidFill>
                    <a:srgbClr val="83B5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plot_data</a:t>
                    </a:r>
                    <a:endParaRPr lang="zh-TW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601F6C84-7823-44AD-8B53-7A88FC30496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2295" y="4166098"/>
                    <a:ext cx="1612068" cy="240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:r>
                      <a:rPr lang="en-US" altLang="zh-TW" sz="1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rPr>
                      <a:t>output_keyboard</a:t>
                    </a:r>
                    <a:endParaRPr lang="en-US" altLang="zh-TW" sz="1200" dirty="0">
                      <a:latin typeface="Times New Roman" panose="02020603050405020304" pitchFamily="18" charset="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DED06AD5-9B38-43E2-BFE5-6DC0F10A152D}"/>
                      </a:ext>
                    </a:extLst>
                  </p:cNvPr>
                  <p:cNvSpPr txBox="1"/>
                  <p:nvPr/>
                </p:nvSpPr>
                <p:spPr>
                  <a:xfrm>
                    <a:off x="7823061" y="1749892"/>
                    <a:ext cx="1571915" cy="408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row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column position 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width</a:t>
                    </a:r>
                    <a:r>
                      <a: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、</a:t>
                    </a:r>
                    <a:r>
                      <a: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height</a:t>
                    </a:r>
                    <a:endParaRPr lang="zh-TW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7" name="接點: 肘形 72">
                  <a:extLst>
                    <a:ext uri="{FF2B5EF4-FFF2-40B4-BE49-F238E27FC236}">
                      <a16:creationId xmlns:a16="http://schemas.microsoft.com/office/drawing/2014/main" id="{8722DE14-00A5-4F5B-93A3-284C0971F4AB}"/>
                    </a:ext>
                  </a:extLst>
                </p:cNvPr>
                <p:cNvCxnSpPr>
                  <a:cxnSpLocks/>
                  <a:stCxn id="56" idx="0"/>
                  <a:endCxn id="65" idx="1"/>
                </p:cNvCxnSpPr>
                <p:nvPr/>
              </p:nvCxnSpPr>
              <p:spPr>
                <a:xfrm rot="5400000" flipH="1" flipV="1">
                  <a:off x="6599738" y="2928421"/>
                  <a:ext cx="1227847" cy="713084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接點: 肘形 27">
                <a:extLst>
                  <a:ext uri="{FF2B5EF4-FFF2-40B4-BE49-F238E27FC236}">
                    <a16:creationId xmlns:a16="http://schemas.microsoft.com/office/drawing/2014/main" id="{8000B363-EB5A-48B5-B1A5-C819A33FB58B}"/>
                  </a:ext>
                </a:extLst>
              </p:cNvPr>
              <p:cNvCxnSpPr>
                <a:stCxn id="50" idx="0"/>
                <a:endCxn id="58" idx="0"/>
              </p:cNvCxnSpPr>
              <p:nvPr/>
            </p:nvCxnSpPr>
            <p:spPr>
              <a:xfrm rot="16200000" flipH="1">
                <a:off x="6131067" y="89786"/>
                <a:ext cx="2226258" cy="5217307"/>
              </a:xfrm>
              <a:prstGeom prst="bentConnector3">
                <a:avLst>
                  <a:gd name="adj1" fmla="val -17043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接點: 肘形 82">
              <a:extLst>
                <a:ext uri="{FF2B5EF4-FFF2-40B4-BE49-F238E27FC236}">
                  <a16:creationId xmlns:a16="http://schemas.microsoft.com/office/drawing/2014/main" id="{ED82D8D1-30E1-474F-886E-1A81EC9E929D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rot="5400000">
              <a:off x="6457214" y="2164845"/>
              <a:ext cx="607233" cy="5217308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D421461-B542-4937-BADA-1C9A6664FA6D}"/>
                </a:ext>
              </a:extLst>
            </p:cNvPr>
            <p:cNvCxnSpPr>
              <a:endCxn id="54" idx="2"/>
            </p:cNvCxnSpPr>
            <p:nvPr/>
          </p:nvCxnSpPr>
          <p:spPr>
            <a:xfrm flipV="1">
              <a:off x="4152176" y="4469886"/>
              <a:ext cx="3458" cy="645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為了能夠透過機器學習的方式，辨識當前遊戲的狀況，自動地遊玩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小恐龍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無，但持續越久分數越高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失敗條件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</a:rPr>
              <a:t> 碰到障礙物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人物可以跳躍、下蹲。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Win10(i7-6700HQ GTX960M)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Dino(google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小恐龍遊戲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(2.7)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(4.5.4.60)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DINO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698568" y="814939"/>
            <a:ext cx="4531039" cy="942232"/>
            <a:chOff x="3624835" y="961863"/>
            <a:chExt cx="4531039" cy="9422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獲取資料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283828" y="14590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6820087" y="145900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take_screenshot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674038"/>
              <a:ext cx="323206" cy="150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19615" y="1674006"/>
              <a:ext cx="200472" cy="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278071" y="96186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1176869"/>
              <a:ext cx="317449" cy="512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3070415" y="1769089"/>
            <a:ext cx="7763430" cy="3084160"/>
            <a:chOff x="2723157" y="1991574"/>
            <a:chExt cx="7763430" cy="30841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250475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onehot_labels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719763"/>
              <a:ext cx="1210324" cy="653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991574"/>
              <a:ext cx="19800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get_images_and_labels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2206580"/>
              <a:ext cx="1210322" cy="11668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8391791" y="3605012"/>
              <a:ext cx="1122839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2114012" cy="4466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8391790" y="4125367"/>
              <a:ext cx="209479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plot_accuracy_and_loss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8372577" y="4645722"/>
              <a:ext cx="2094796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plot_confusion_matrix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15" idx="3"/>
              <a:endCxn id="68" idx="1"/>
            </p:cNvCxnSpPr>
            <p:nvPr/>
          </p:nvCxnSpPr>
          <p:spPr>
            <a:xfrm>
              <a:off x="6277779" y="3373413"/>
              <a:ext cx="2114011" cy="966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15" idx="3"/>
              <a:endCxn id="69" idx="1"/>
            </p:cNvCxnSpPr>
            <p:nvPr/>
          </p:nvCxnSpPr>
          <p:spPr>
            <a:xfrm>
              <a:off x="6277779" y="3373413"/>
              <a:ext cx="2094798" cy="14873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69C9F9-F523-4037-9FC6-2335EEE106E6}"/>
                </a:ext>
              </a:extLst>
            </p:cNvPr>
            <p:cNvSpPr/>
            <p:nvPr/>
          </p:nvSpPr>
          <p:spPr>
            <a:xfrm>
              <a:off x="2723157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ML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542165"/>
            <a:ext cx="1065687" cy="16230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4406202" y="3150928"/>
            <a:ext cx="883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660365" cy="1135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293246" y="3703031"/>
            <a:ext cx="5317171" cy="2331442"/>
            <a:chOff x="3043383" y="3677194"/>
            <a:chExt cx="5317171" cy="233144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3043383" y="405959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>
              <a:off x="4379170" y="4274605"/>
              <a:ext cx="699870" cy="898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379170" y="3892200"/>
              <a:ext cx="699870" cy="3824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>
              <a:off x="4379170" y="4274605"/>
              <a:ext cx="699870" cy="562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array_image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379170" y="4274605"/>
              <a:ext cx="699869" cy="1030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379170" y="4274605"/>
              <a:ext cx="705279" cy="15190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9C42D77-8F98-4CE9-BD5B-3BAC61B18704}"/>
              </a:ext>
            </a:extLst>
          </p:cNvPr>
          <p:cNvCxnSpPr>
            <a:cxnSpLocks/>
            <a:stCxn id="5" idx="3"/>
            <a:endCxn id="55" idx="1"/>
          </p:cNvCxnSpPr>
          <p:nvPr/>
        </p:nvCxnSpPr>
        <p:spPr>
          <a:xfrm flipV="1">
            <a:off x="1632881" y="3150928"/>
            <a:ext cx="1437534" cy="142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4889F6-B59B-4141-A237-2060FFB412F2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2030B1F-937D-47A7-9F6A-491D53FFEAD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CBC0C4-8326-4CAC-8FBB-B26117C2D57D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3D677A-C6B0-4844-BD7E-0D28EC8D6B27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86DB0D16-6AF4-44A5-BA5D-CEA129F13E97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336043E8-C9CF-493B-963F-59131FDA2B86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E6314E-A9F4-4419-B4D3-D5EA6C220276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4F40E87-0A30-4184-AB51-AE4682495EE4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658D93-7655-4BD3-AEA0-D8FFF1FBAF35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5E7CA1-9563-4BA6-B04B-64C7A51F20DF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蹲下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FDB60E-CFBA-4DE2-A79D-0AEFED8A28C1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A7B872C-ED47-44AE-B0B5-706B589F8154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nothing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C60FF6-E182-4088-A936-93C502FAE823}"/>
              </a:ext>
            </a:extLst>
          </p:cNvPr>
          <p:cNvSpPr txBox="1"/>
          <p:nvPr/>
        </p:nvSpPr>
        <p:spPr>
          <a:xfrm>
            <a:off x="9474926" y="874956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filter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stride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2B619E-9C6A-491A-AB0A-07C1398B50DD}"/>
              </a:ext>
            </a:extLst>
          </p:cNvPr>
          <p:cNvGrpSpPr/>
          <p:nvPr/>
        </p:nvGrpSpPr>
        <p:grpSpPr>
          <a:xfrm>
            <a:off x="495755" y="2151179"/>
            <a:ext cx="10418120" cy="3165611"/>
            <a:chOff x="495755" y="2151179"/>
            <a:chExt cx="10418120" cy="31656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101B6-9FAB-42E2-8D6B-ED6AC24F16DD}"/>
                </a:ext>
              </a:extLst>
            </p:cNvPr>
            <p:cNvSpPr/>
            <p:nvPr/>
          </p:nvSpPr>
          <p:spPr>
            <a:xfrm>
              <a:off x="495755" y="3396956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0834B8-D8B3-4723-8045-E91F0F158273}"/>
                </a:ext>
              </a:extLst>
            </p:cNvPr>
            <p:cNvGrpSpPr/>
            <p:nvPr/>
          </p:nvGrpSpPr>
          <p:grpSpPr>
            <a:xfrm>
              <a:off x="3374061" y="2505707"/>
              <a:ext cx="7539814" cy="2419118"/>
              <a:chOff x="1192193" y="2219436"/>
              <a:chExt cx="7539814" cy="24191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63D697-4274-4D32-8C59-76F19D39BDD6}"/>
                  </a:ext>
                </a:extLst>
              </p:cNvPr>
              <p:cNvSpPr/>
              <p:nvPr/>
            </p:nvSpPr>
            <p:spPr>
              <a:xfrm>
                <a:off x="1192193" y="2219445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239DCF-9F25-4557-84A9-AEA627C81A68}"/>
                  </a:ext>
                </a:extLst>
              </p:cNvPr>
              <p:cNvSpPr/>
              <p:nvPr/>
            </p:nvSpPr>
            <p:spPr>
              <a:xfrm>
                <a:off x="3653581" y="2219438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28B016-2727-4115-B3F3-0F93DA3ACE6A}"/>
                  </a:ext>
                </a:extLst>
              </p:cNvPr>
              <p:cNvSpPr/>
              <p:nvPr/>
            </p:nvSpPr>
            <p:spPr>
              <a:xfrm>
                <a:off x="6132653" y="2219436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18AC17-21B4-4802-B34F-E14DD0D80918}"/>
                  </a:ext>
                </a:extLst>
              </p:cNvPr>
              <p:cNvSpPr/>
              <p:nvPr/>
            </p:nvSpPr>
            <p:spPr>
              <a:xfrm>
                <a:off x="2650698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EACFA9-D101-4EF6-9CA0-CC5030316A89}"/>
                  </a:ext>
                </a:extLst>
              </p:cNvPr>
              <p:cNvSpPr/>
              <p:nvPr/>
            </p:nvSpPr>
            <p:spPr>
              <a:xfrm>
                <a:off x="5116669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CBDA1E4-0BC8-494C-BC8C-4C0374E7A08A}"/>
                  </a:ext>
                </a:extLst>
              </p:cNvPr>
              <p:cNvSpPr/>
              <p:nvPr/>
            </p:nvSpPr>
            <p:spPr>
              <a:xfrm>
                <a:off x="7588878" y="2219436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1" name="流程圖: 抽選 10">
                <a:extLst>
                  <a:ext uri="{FF2B5EF4-FFF2-40B4-BE49-F238E27FC236}">
                    <a16:creationId xmlns:a16="http://schemas.microsoft.com/office/drawing/2014/main" id="{E867EDA4-42F7-4515-824E-36272A8BA662}"/>
                  </a:ext>
                </a:extLst>
              </p:cNvPr>
              <p:cNvSpPr/>
              <p:nvPr/>
            </p:nvSpPr>
            <p:spPr>
              <a:xfrm rot="5400000">
                <a:off x="2279153" y="3239104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A2BD3EBA-3FF0-45DA-906B-B951667C6010}"/>
                  </a:ext>
                </a:extLst>
              </p:cNvPr>
              <p:cNvSpPr/>
              <p:nvPr/>
            </p:nvSpPr>
            <p:spPr>
              <a:xfrm rot="5400000">
                <a:off x="3351291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流程圖: 抽選 12">
                <a:extLst>
                  <a:ext uri="{FF2B5EF4-FFF2-40B4-BE49-F238E27FC236}">
                    <a16:creationId xmlns:a16="http://schemas.microsoft.com/office/drawing/2014/main" id="{E6F601C2-AA6A-4691-94C1-EA696DD615C6}"/>
                  </a:ext>
                </a:extLst>
              </p:cNvPr>
              <p:cNvSpPr/>
              <p:nvPr/>
            </p:nvSpPr>
            <p:spPr>
              <a:xfrm rot="5400000">
                <a:off x="4748973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抽選 13">
                <a:extLst>
                  <a:ext uri="{FF2B5EF4-FFF2-40B4-BE49-F238E27FC236}">
                    <a16:creationId xmlns:a16="http://schemas.microsoft.com/office/drawing/2014/main" id="{B4535DF0-AE6A-4544-B4B0-1C5086084B29}"/>
                  </a:ext>
                </a:extLst>
              </p:cNvPr>
              <p:cNvSpPr/>
              <p:nvPr/>
            </p:nvSpPr>
            <p:spPr>
              <a:xfrm rot="5400000">
                <a:off x="5823995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抽選 14">
                <a:extLst>
                  <a:ext uri="{FF2B5EF4-FFF2-40B4-BE49-F238E27FC236}">
                    <a16:creationId xmlns:a16="http://schemas.microsoft.com/office/drawing/2014/main" id="{D4591281-AFBB-4FDE-9852-DE8EA1636590}"/>
                  </a:ext>
                </a:extLst>
              </p:cNvPr>
              <p:cNvSpPr/>
              <p:nvPr/>
            </p:nvSpPr>
            <p:spPr>
              <a:xfrm rot="5400000">
                <a:off x="7236943" y="323910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抽選 21">
                <a:extLst>
                  <a:ext uri="{FF2B5EF4-FFF2-40B4-BE49-F238E27FC236}">
                    <a16:creationId xmlns:a16="http://schemas.microsoft.com/office/drawing/2014/main" id="{0030824F-8E65-4B09-BC87-D6443AD8E5F0}"/>
                  </a:ext>
                </a:extLst>
              </p:cNvPr>
              <p:cNvSpPr/>
              <p:nvPr/>
            </p:nvSpPr>
            <p:spPr>
              <a:xfrm rot="5400000">
                <a:off x="8270113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431947E-2BE2-4472-B4E6-E126EF97C040}"/>
                </a:ext>
              </a:extLst>
            </p:cNvPr>
            <p:cNvSpPr txBox="1"/>
            <p:nvPr/>
          </p:nvSpPr>
          <p:spPr>
            <a:xfrm>
              <a:off x="726020" y="2151179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B53A4EEC-4150-4979-9637-D2661AC1580F}"/>
                </a:ext>
              </a:extLst>
            </p:cNvPr>
            <p:cNvSpPr/>
            <p:nvPr/>
          </p:nvSpPr>
          <p:spPr>
            <a:xfrm rot="16200000">
              <a:off x="2366368" y="3236982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831FAD-3275-48CC-B8CA-AF6B6AFA28F6}"/>
                </a:ext>
              </a:extLst>
            </p:cNvPr>
            <p:cNvSpPr txBox="1"/>
            <p:nvPr/>
          </p:nvSpPr>
          <p:spPr>
            <a:xfrm>
              <a:off x="814446" y="408253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80x75x1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E818-3D76-4712-BC33-1A42D3868248}"/>
                </a:ext>
              </a:extLst>
            </p:cNvPr>
            <p:cNvSpPr txBox="1"/>
            <p:nvPr/>
          </p:nvSpPr>
          <p:spPr>
            <a:xfrm>
              <a:off x="352595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76x71x16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0A85219-CF9E-47BF-BE35-D4703CB43D59}"/>
                </a:ext>
              </a:extLst>
            </p:cNvPr>
            <p:cNvSpPr txBox="1"/>
            <p:nvPr/>
          </p:nvSpPr>
          <p:spPr>
            <a:xfrm>
              <a:off x="5980929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34x31x32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CD5987-020E-4F55-B503-B45C00B3E8C4}"/>
                </a:ext>
              </a:extLst>
            </p:cNvPr>
            <p:cNvSpPr txBox="1"/>
            <p:nvPr/>
          </p:nvSpPr>
          <p:spPr>
            <a:xfrm>
              <a:off x="8435905" y="4978236"/>
              <a:ext cx="997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13x11x64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C6FE05-931E-45D0-A2B4-EDF4203B17FA}"/>
                </a:ext>
              </a:extLst>
            </p:cNvPr>
            <p:cNvSpPr txBox="1"/>
            <p:nvPr/>
          </p:nvSpPr>
          <p:spPr>
            <a:xfrm>
              <a:off x="4751375" y="49692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38x35x16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B678850-2A51-483C-A85D-3ACE27042CB7}"/>
                </a:ext>
              </a:extLst>
            </p:cNvPr>
            <p:cNvSpPr txBox="1"/>
            <p:nvPr/>
          </p:nvSpPr>
          <p:spPr>
            <a:xfrm>
              <a:off x="721048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17x15x32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D86256-8062-4E3D-B11C-1530538FD4F3}"/>
                </a:ext>
              </a:extLst>
            </p:cNvPr>
            <p:cNvSpPr txBox="1"/>
            <p:nvPr/>
          </p:nvSpPr>
          <p:spPr>
            <a:xfrm>
              <a:off x="9813550" y="496928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6x5x64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17FD233-2EDC-4D9E-A38F-F61B08EA0FCA}"/>
              </a:ext>
            </a:extLst>
          </p:cNvPr>
          <p:cNvGrpSpPr/>
          <p:nvPr/>
        </p:nvGrpSpPr>
        <p:grpSpPr>
          <a:xfrm>
            <a:off x="1714188" y="1328394"/>
            <a:ext cx="8996783" cy="4570874"/>
            <a:chOff x="1714188" y="1328394"/>
            <a:chExt cx="8996783" cy="457087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774C698-9126-47A0-8076-45C43238B9A4}"/>
                </a:ext>
              </a:extLst>
            </p:cNvPr>
            <p:cNvSpPr txBox="1"/>
            <p:nvPr/>
          </p:nvSpPr>
          <p:spPr>
            <a:xfrm>
              <a:off x="9046142" y="1328394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B1B8CD0-29E2-4226-A271-245EA94417F6}"/>
                </a:ext>
              </a:extLst>
            </p:cNvPr>
            <p:cNvGrpSpPr/>
            <p:nvPr/>
          </p:nvGrpSpPr>
          <p:grpSpPr>
            <a:xfrm>
              <a:off x="1714188" y="2219444"/>
              <a:ext cx="8996783" cy="3679824"/>
              <a:chOff x="1714188" y="2219444"/>
              <a:chExt cx="8996783" cy="36798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46E29-BA7C-4CC8-A864-870C1D0BDB9F}"/>
                  </a:ext>
                </a:extLst>
              </p:cNvPr>
              <p:cNvSpPr/>
              <p:nvPr/>
            </p:nvSpPr>
            <p:spPr>
              <a:xfrm>
                <a:off x="1996674" y="2219445"/>
                <a:ext cx="746525" cy="2419109"/>
              </a:xfrm>
              <a:prstGeom prst="rect">
                <a:avLst/>
              </a:prstGeom>
              <a:solidFill>
                <a:srgbClr val="83B5C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流程圖: 抽選 4">
                <a:extLst>
                  <a:ext uri="{FF2B5EF4-FFF2-40B4-BE49-F238E27FC236}">
                    <a16:creationId xmlns:a16="http://schemas.microsoft.com/office/drawing/2014/main" id="{6F8950A6-0571-4E04-BF53-888E2870ADAD}"/>
                  </a:ext>
                </a:extLst>
              </p:cNvPr>
              <p:cNvSpPr/>
              <p:nvPr/>
            </p:nvSpPr>
            <p:spPr>
              <a:xfrm rot="5400000">
                <a:off x="1632072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B4A1A9-4883-42C5-9CF8-9613DF095238}"/>
                  </a:ext>
                </a:extLst>
              </p:cNvPr>
              <p:cNvSpPr/>
              <p:nvPr/>
            </p:nvSpPr>
            <p:spPr>
              <a:xfrm>
                <a:off x="2933087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流程圖: 抽選 6">
                <a:extLst>
                  <a:ext uri="{FF2B5EF4-FFF2-40B4-BE49-F238E27FC236}">
                    <a16:creationId xmlns:a16="http://schemas.microsoft.com/office/drawing/2014/main" id="{8E2602A7-31E6-4752-9A34-801C76299EC4}"/>
                  </a:ext>
                </a:extLst>
              </p:cNvPr>
              <p:cNvSpPr/>
              <p:nvPr/>
            </p:nvSpPr>
            <p:spPr>
              <a:xfrm rot="5400000">
                <a:off x="2568485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4533D9-9D6D-494F-BDAA-FB3C8B194ADA}"/>
                  </a:ext>
                </a:extLst>
              </p:cNvPr>
              <p:cNvSpPr/>
              <p:nvPr/>
            </p:nvSpPr>
            <p:spPr>
              <a:xfrm>
                <a:off x="4322050" y="2219445"/>
                <a:ext cx="830869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流程圖: 抽選 8">
                <a:extLst>
                  <a:ext uri="{FF2B5EF4-FFF2-40B4-BE49-F238E27FC236}">
                    <a16:creationId xmlns:a16="http://schemas.microsoft.com/office/drawing/2014/main" id="{45B40119-3B21-4A44-9413-4097573FD5AA}"/>
                  </a:ext>
                </a:extLst>
              </p:cNvPr>
              <p:cNvSpPr/>
              <p:nvPr/>
            </p:nvSpPr>
            <p:spPr>
              <a:xfrm rot="5400000">
                <a:off x="3969020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CC106B-1B94-4A80-8BB9-E0C53FFB6743}"/>
                  </a:ext>
                </a:extLst>
              </p:cNvPr>
              <p:cNvSpPr/>
              <p:nvPr/>
            </p:nvSpPr>
            <p:spPr>
              <a:xfrm>
                <a:off x="5268665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流程圖: 抽選 9">
                <a:extLst>
                  <a:ext uri="{FF2B5EF4-FFF2-40B4-BE49-F238E27FC236}">
                    <a16:creationId xmlns:a16="http://schemas.microsoft.com/office/drawing/2014/main" id="{668EAF2B-5846-40CA-9142-EBDEE6FDAA41}"/>
                  </a:ext>
                </a:extLst>
              </p:cNvPr>
              <p:cNvSpPr/>
              <p:nvPr/>
            </p:nvSpPr>
            <p:spPr>
              <a:xfrm rot="5400000">
                <a:off x="4989777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F3A018-3438-47B8-B96D-1ABC4E3EFBD7}"/>
                  </a:ext>
                </a:extLst>
              </p:cNvPr>
              <p:cNvSpPr/>
              <p:nvPr/>
            </p:nvSpPr>
            <p:spPr>
              <a:xfrm>
                <a:off x="6667545" y="2219444"/>
                <a:ext cx="948597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max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85C8B571-232E-4FAC-9BF1-6474A33EF475}"/>
                  </a:ext>
                </a:extLst>
              </p:cNvPr>
              <p:cNvSpPr/>
              <p:nvPr/>
            </p:nvSpPr>
            <p:spPr>
              <a:xfrm rot="5400000">
                <a:off x="6324731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DA3A861-E63E-498E-A7A6-734AC98A995E}"/>
                  </a:ext>
                </a:extLst>
              </p:cNvPr>
              <p:cNvGrpSpPr/>
              <p:nvPr/>
            </p:nvGrpSpPr>
            <p:grpSpPr>
              <a:xfrm>
                <a:off x="9129098" y="2400188"/>
                <a:ext cx="1581873" cy="2111376"/>
                <a:chOff x="9130768" y="2115137"/>
                <a:chExt cx="1581873" cy="211137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611D3B-D1F2-4F45-84B1-A42F88D59659}"/>
                    </a:ext>
                  </a:extLst>
                </p:cNvPr>
                <p:cNvSpPr/>
                <p:nvPr/>
              </p:nvSpPr>
              <p:spPr>
                <a:xfrm>
                  <a:off x="9130768" y="2854370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蹲下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6304F75-99CB-4F00-A751-04F2657BDD63}"/>
                    </a:ext>
                  </a:extLst>
                </p:cNvPr>
                <p:cNvSpPr/>
                <p:nvPr/>
              </p:nvSpPr>
              <p:spPr>
                <a:xfrm>
                  <a:off x="9130768" y="2115137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跳躍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BF51F96-32BC-4784-BA2E-E2F644824021}"/>
                    </a:ext>
                  </a:extLst>
                </p:cNvPr>
                <p:cNvSpPr/>
                <p:nvPr/>
              </p:nvSpPr>
              <p:spPr>
                <a:xfrm>
                  <a:off x="9130768" y="3589905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nothing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箭號: 向下 18">
                <a:extLst>
                  <a:ext uri="{FF2B5EF4-FFF2-40B4-BE49-F238E27FC236}">
                    <a16:creationId xmlns:a16="http://schemas.microsoft.com/office/drawing/2014/main" id="{2F60274A-E6CE-4A13-BC5C-B460B82AE79B}"/>
                  </a:ext>
                </a:extLst>
              </p:cNvPr>
              <p:cNvSpPr/>
              <p:nvPr/>
            </p:nvSpPr>
            <p:spPr>
              <a:xfrm rot="16200000">
                <a:off x="7955674" y="3003862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11CAAB9-0143-4FB3-878A-351C766F8641}"/>
                  </a:ext>
                </a:extLst>
              </p:cNvPr>
              <p:cNvSpPr txBox="1"/>
              <p:nvPr/>
            </p:nvSpPr>
            <p:spPr>
              <a:xfrm>
                <a:off x="4241025" y="5252937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overfitting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41BB83E5-FB1A-43D1-9BB4-C34A9AB9D08E}"/>
                  </a:ext>
                </a:extLst>
              </p:cNvPr>
              <p:cNvCxnSpPr/>
              <p:nvPr/>
            </p:nvCxnSpPr>
            <p:spPr>
              <a:xfrm>
                <a:off x="4637988" y="4741682"/>
                <a:ext cx="99496" cy="511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6C31C70-88E6-4995-8340-FBD45D5651AA}"/>
                  </a:ext>
                </a:extLst>
              </p:cNvPr>
              <p:cNvSpPr txBox="1"/>
              <p:nvPr/>
            </p:nvSpPr>
            <p:spPr>
              <a:xfrm>
                <a:off x="6786625" y="5425126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all the outputs between (0, 1)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3EB9C570-953A-4C44-AFC1-B276B0A70A83}"/>
                  </a:ext>
                </a:extLst>
              </p:cNvPr>
              <p:cNvCxnSpPr/>
              <p:nvPr/>
            </p:nvCxnSpPr>
            <p:spPr>
              <a:xfrm>
                <a:off x="7141843" y="4741682"/>
                <a:ext cx="239345" cy="683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902</TotalTime>
  <Words>444</Words>
  <Application>Microsoft Office PowerPoint</Application>
  <PresentationFormat>寬螢幕</PresentationFormat>
  <Paragraphs>141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Dino-AI</vt:lpstr>
      <vt:lpstr>情境</vt:lpstr>
      <vt:lpstr>需求</vt:lpstr>
      <vt:lpstr>分析</vt:lpstr>
      <vt:lpstr>分析</vt:lpstr>
      <vt:lpstr>分析</vt:lpstr>
      <vt:lpstr>設計-CNN model(simple)</vt:lpstr>
      <vt:lpstr>設計-CNN model(complex)</vt:lpstr>
      <vt:lpstr>設計-CNN model(complex)</vt:lpstr>
      <vt:lpstr>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47</cp:revision>
  <dcterms:created xsi:type="dcterms:W3CDTF">2021-11-19T02:34:16Z</dcterms:created>
  <dcterms:modified xsi:type="dcterms:W3CDTF">2022-01-19T14:58:26Z</dcterms:modified>
</cp:coreProperties>
</file>