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6" r:id="rId8"/>
    <p:sldId id="264" r:id="rId9"/>
    <p:sldId id="265" r:id="rId10"/>
    <p:sldId id="263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2BD8AD2-4E25-48E6-9AC4-8F9BE52C9F5B}">
          <p14:sldIdLst>
            <p14:sldId id="256"/>
          </p14:sldIdLst>
        </p14:section>
        <p14:section name="情境" id="{CA5B9866-A5E2-4021-AE04-6F4405AEDF04}">
          <p14:sldIdLst>
            <p14:sldId id="257"/>
          </p14:sldIdLst>
        </p14:section>
        <p14:section name="需求" id="{3501913E-1CF5-405A-B85D-0AFE5F23BA90}">
          <p14:sldIdLst>
            <p14:sldId id="258"/>
          </p14:sldIdLst>
        </p14:section>
        <p14:section name="分析" id="{488CBA2F-C5B4-4F43-89D5-0F451C02B756}">
          <p14:sldIdLst>
            <p14:sldId id="259"/>
            <p14:sldId id="262"/>
            <p14:sldId id="267"/>
          </p14:sldIdLst>
        </p14:section>
        <p14:section name="設計" id="{92FA73CE-4B3C-444D-9809-2ED1E8D47F3F}">
          <p14:sldIdLst>
            <p14:sldId id="266"/>
            <p14:sldId id="264"/>
            <p14:sldId id="265"/>
            <p14:sldId id="263"/>
          </p14:sldIdLst>
        </p14:section>
        <p14:section name="Others" id="{6316F715-D753-4C8C-92A9-9BED174EAF11}">
          <p14:sldIdLst>
            <p14:sldId id="269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5C2"/>
    <a:srgbClr val="EC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171CAF3-24F7-4C16-8AD7-2A8939EBDF7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192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6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3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71CAF3-24F7-4C16-8AD7-2A8939EBDF7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03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09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210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2544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171CAF3-24F7-4C16-8AD7-2A8939EBDF7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17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71CAF3-24F7-4C16-8AD7-2A8939EBDF73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6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D5F47-4D0C-4F48-A257-331FBA42E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Fall guys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0F9E20-3C47-48D0-8247-052A3A740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C108112177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劉益彤</a:t>
            </a:r>
          </a:p>
        </p:txBody>
      </p:sp>
    </p:spTree>
    <p:extLst>
      <p:ext uri="{BB962C8B-B14F-4D97-AF65-F5344CB8AC3E}">
        <p14:creationId xmlns:p14="http://schemas.microsoft.com/office/powerpoint/2010/main" val="155176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6D6B4A48-9A6E-48A7-B042-CEF481474E6E}"/>
              </a:ext>
            </a:extLst>
          </p:cNvPr>
          <p:cNvGrpSpPr/>
          <p:nvPr/>
        </p:nvGrpSpPr>
        <p:grpSpPr>
          <a:xfrm>
            <a:off x="1517462" y="1637395"/>
            <a:ext cx="10441673" cy="4676213"/>
            <a:chOff x="933001" y="1646821"/>
            <a:chExt cx="10441673" cy="467621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98273AC-8549-40A8-B8F5-A65780969BC6}"/>
                </a:ext>
              </a:extLst>
            </p:cNvPr>
            <p:cNvGrpSpPr/>
            <p:nvPr/>
          </p:nvGrpSpPr>
          <p:grpSpPr>
            <a:xfrm>
              <a:off x="933001" y="1646821"/>
              <a:ext cx="10441673" cy="4676213"/>
              <a:chOff x="1416367" y="1490975"/>
              <a:chExt cx="10441673" cy="4676213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6B4EA078-F3D7-4740-8D86-BC7C7AB31851}"/>
                  </a:ext>
                </a:extLst>
              </p:cNvPr>
              <p:cNvGrpSpPr/>
              <p:nvPr/>
            </p:nvGrpSpPr>
            <p:grpSpPr>
              <a:xfrm>
                <a:off x="1416367" y="1490975"/>
                <a:ext cx="10441673" cy="4676213"/>
                <a:chOff x="1335395" y="1625427"/>
                <a:chExt cx="10441673" cy="4676213"/>
              </a:xfrm>
            </p:grpSpPr>
            <p:grpSp>
              <p:nvGrpSpPr>
                <p:cNvPr id="81" name="群組 80">
                  <a:extLst>
                    <a:ext uri="{FF2B5EF4-FFF2-40B4-BE49-F238E27FC236}">
                      <a16:creationId xmlns:a16="http://schemas.microsoft.com/office/drawing/2014/main" id="{D83466AA-0A08-4FBB-9A49-24AC719868CF}"/>
                    </a:ext>
                  </a:extLst>
                </p:cNvPr>
                <p:cNvGrpSpPr/>
                <p:nvPr/>
              </p:nvGrpSpPr>
              <p:grpSpPr>
                <a:xfrm>
                  <a:off x="1335395" y="1625427"/>
                  <a:ext cx="10441673" cy="4676213"/>
                  <a:chOff x="1278835" y="1578292"/>
                  <a:chExt cx="10441673" cy="4676213"/>
                </a:xfrm>
              </p:grpSpPr>
              <p:grpSp>
                <p:nvGrpSpPr>
                  <p:cNvPr id="53" name="群組 52">
                    <a:extLst>
                      <a:ext uri="{FF2B5EF4-FFF2-40B4-BE49-F238E27FC236}">
                        <a16:creationId xmlns:a16="http://schemas.microsoft.com/office/drawing/2014/main" id="{57C8A485-901B-4859-8D8A-33E096A224FD}"/>
                      </a:ext>
                    </a:extLst>
                  </p:cNvPr>
                  <p:cNvGrpSpPr/>
                  <p:nvPr/>
                </p:nvGrpSpPr>
                <p:grpSpPr>
                  <a:xfrm>
                    <a:off x="1278835" y="1578292"/>
                    <a:ext cx="10441673" cy="4676213"/>
                    <a:chOff x="491628" y="1749892"/>
                    <a:chExt cx="8903348" cy="3646650"/>
                  </a:xfrm>
                </p:grpSpPr>
                <p:sp>
                  <p:nvSpPr>
                    <p:cNvPr id="4" name="矩形 3">
                      <a:extLst>
                        <a:ext uri="{FF2B5EF4-FFF2-40B4-BE49-F238E27FC236}">
                          <a16:creationId xmlns:a16="http://schemas.microsoft.com/office/drawing/2014/main" id="{BDE6EBCF-2070-4EFB-83E5-5534EE2EA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974" y="1823458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Start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" name="矩形 4">
                      <a:extLst>
                        <a:ext uri="{FF2B5EF4-FFF2-40B4-BE49-F238E27FC236}">
                          <a16:creationId xmlns:a16="http://schemas.microsoft.com/office/drawing/2014/main" id="{E2FAEC07-5898-4D44-ACA4-7BBD27527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9995" y="1823457"/>
                      <a:ext cx="1073083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roi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4B9FCA04-B4BE-4622-B7E6-F4E669ABB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974" y="3559561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0" name="直線單箭頭接點 9">
                      <a:extLst>
                        <a:ext uri="{FF2B5EF4-FFF2-40B4-BE49-F238E27FC236}">
                          <a16:creationId xmlns:a16="http://schemas.microsoft.com/office/drawing/2014/main" id="{3B42F123-254F-4E20-97EF-93F0790DC950}"/>
                        </a:ext>
                      </a:extLst>
                    </p:cNvPr>
                    <p:cNvCxnSpPr>
                      <a:cxnSpLocks/>
                      <a:stCxn id="4" idx="3"/>
                      <a:endCxn id="5" idx="1"/>
                    </p:cNvCxnSpPr>
                    <p:nvPr/>
                  </p:nvCxnSpPr>
                  <p:spPr>
                    <a:xfrm flipV="1">
                      <a:off x="2121031" y="2019378"/>
                      <a:ext cx="578964" cy="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EE56C630-35BC-450D-99B7-F3EE3EC071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1456" y="3559561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get_data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2" name="直線單箭頭接點 11">
                      <a:extLst>
                        <a:ext uri="{FF2B5EF4-FFF2-40B4-BE49-F238E27FC236}">
                          <a16:creationId xmlns:a16="http://schemas.microsoft.com/office/drawing/2014/main" id="{86933AED-5295-4975-B89F-5033ECB0E45E}"/>
                        </a:ext>
                      </a:extLst>
                    </p:cNvPr>
                    <p:cNvCxnSpPr>
                      <a:cxnSpLocks/>
                      <a:stCxn id="6" idx="3"/>
                      <a:endCxn id="11" idx="1"/>
                    </p:cNvCxnSpPr>
                    <p:nvPr/>
                  </p:nvCxnSpPr>
                  <p:spPr>
                    <a:xfrm>
                      <a:off x="2121031" y="3755482"/>
                      <a:ext cx="510425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D8B96B90-5618-45A4-9B86-AD5C7E950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0060" y="3559560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train_model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6" name="直線單箭頭接點 15">
                      <a:extLst>
                        <a:ext uri="{FF2B5EF4-FFF2-40B4-BE49-F238E27FC236}">
                          <a16:creationId xmlns:a16="http://schemas.microsoft.com/office/drawing/2014/main" id="{B5662827-7F13-4CC8-8C32-F5E51C9C82B3}"/>
                        </a:ext>
                      </a:extLst>
                    </p:cNvPr>
                    <p:cNvCxnSpPr>
                      <a:cxnSpLocks/>
                      <a:stCxn id="11" idx="3"/>
                      <a:endCxn id="15" idx="1"/>
                    </p:cNvCxnSpPr>
                    <p:nvPr/>
                  </p:nvCxnSpPr>
                  <p:spPr>
                    <a:xfrm flipV="1">
                      <a:off x="3847513" y="3755481"/>
                      <a:ext cx="792547" cy="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矩形 18">
                      <a:extLst>
                        <a:ext uri="{FF2B5EF4-FFF2-40B4-BE49-F238E27FC236}">
                          <a16:creationId xmlns:a16="http://schemas.microsoft.com/office/drawing/2014/main" id="{94180B67-56EB-4FFD-942D-3A6D818F0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77173" y="3559559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play_game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0" name="直線單箭頭接點 19">
                      <a:extLst>
                        <a:ext uri="{FF2B5EF4-FFF2-40B4-BE49-F238E27FC236}">
                          <a16:creationId xmlns:a16="http://schemas.microsoft.com/office/drawing/2014/main" id="{F80E79D2-10DD-44B8-81DA-DDD40020632A}"/>
                        </a:ext>
                      </a:extLst>
                    </p:cNvPr>
                    <p:cNvCxnSpPr>
                      <a:cxnSpLocks/>
                      <a:stCxn id="15" idx="3"/>
                      <a:endCxn id="19" idx="1"/>
                    </p:cNvCxnSpPr>
                    <p:nvPr/>
                  </p:nvCxnSpPr>
                  <p:spPr>
                    <a:xfrm flipV="1">
                      <a:off x="5856117" y="3755480"/>
                      <a:ext cx="1221056" cy="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線單箭頭接點 22">
                      <a:extLst>
                        <a:ext uri="{FF2B5EF4-FFF2-40B4-BE49-F238E27FC236}">
                          <a16:creationId xmlns:a16="http://schemas.microsoft.com/office/drawing/2014/main" id="{56C185AC-6CA7-4D37-83F5-FE1BB33EB640}"/>
                        </a:ext>
                      </a:extLst>
                    </p:cNvPr>
                    <p:cNvCxnSpPr>
                      <a:cxnSpLocks/>
                      <a:stCxn id="5" idx="2"/>
                      <a:endCxn id="11" idx="0"/>
                    </p:cNvCxnSpPr>
                    <p:nvPr/>
                  </p:nvCxnSpPr>
                  <p:spPr>
                    <a:xfrm>
                      <a:off x="3236537" y="2215298"/>
                      <a:ext cx="2948" cy="1344263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文字方塊 25">
                      <a:extLst>
                        <a:ext uri="{FF2B5EF4-FFF2-40B4-BE49-F238E27FC236}">
                          <a16:creationId xmlns:a16="http://schemas.microsoft.com/office/drawing/2014/main" id="{4C6B4E01-434A-41CD-934E-F63BFCD0B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1201" y="2286161"/>
                      <a:ext cx="1571915" cy="4080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position </a:t>
                      </a:r>
                      <a:r>
                        <a: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</a:t>
                      </a:r>
                      <a:r>
                        <a: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" name="文字方塊 61">
                      <a:extLst>
                        <a:ext uri="{FF2B5EF4-FFF2-40B4-BE49-F238E27FC236}">
                          <a16:creationId xmlns:a16="http://schemas.microsoft.com/office/drawing/2014/main" id="{E31F7EAE-194D-496D-87BE-98E38573D4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51159" y="3493623"/>
                      <a:ext cx="1107729" cy="2400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1"/>
                      <a:r>
                        <a:rPr lang="en-US" altLang="zh-TW" sz="14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images</a:t>
                      </a:r>
                      <a:endParaRPr lang="en-US" altLang="zh-TW" sz="12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67" name="文字方塊 66">
                      <a:extLst>
                        <a:ext uri="{FF2B5EF4-FFF2-40B4-BE49-F238E27FC236}">
                          <a16:creationId xmlns:a16="http://schemas.microsoft.com/office/drawing/2014/main" id="{438E91B8-D7B2-4A2E-ADAC-05E14345A5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60508" y="3488317"/>
                      <a:ext cx="1612068" cy="2400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1"/>
                      <a:r>
                        <a:rPr lang="en-US" altLang="zh-TW" sz="14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trained data</a:t>
                      </a:r>
                      <a:endParaRPr lang="en-US" altLang="zh-TW" sz="12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2D140014-92A5-4164-B0BF-6EB890C1A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117" y="2406128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plot_data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9" name="文字方塊 88">
                      <a:extLst>
                        <a:ext uri="{FF2B5EF4-FFF2-40B4-BE49-F238E27FC236}">
                          <a16:creationId xmlns:a16="http://schemas.microsoft.com/office/drawing/2014/main" id="{601F6C84-7823-44AD-8B53-7A88FC3049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52295" y="4166098"/>
                      <a:ext cx="1612068" cy="2400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1"/>
                      <a:r>
                        <a:rPr lang="en-US" altLang="zh-TW" sz="14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output_keyboard</a:t>
                      </a:r>
                      <a:endParaRPr lang="en-US" altLang="zh-TW" sz="12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29" name="矩形 28">
                      <a:extLst>
                        <a:ext uri="{FF2B5EF4-FFF2-40B4-BE49-F238E27FC236}">
                          <a16:creationId xmlns:a16="http://schemas.microsoft.com/office/drawing/2014/main" id="{4DB52B9B-0B0B-47AB-AB97-09666D55D9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4966" y="4766531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detect_game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" name="文字方塊 38">
                      <a:extLst>
                        <a:ext uri="{FF2B5EF4-FFF2-40B4-BE49-F238E27FC236}">
                          <a16:creationId xmlns:a16="http://schemas.microsoft.com/office/drawing/2014/main" id="{7329F1DF-AE8C-402A-934C-AC824FB7E9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4790" y="5180530"/>
                      <a:ext cx="2176412" cy="2160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1"/>
                      <a:r>
                        <a:rPr lang="zh-TW" altLang="en-US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偵測遊戲是否結束</a:t>
                      </a:r>
                      <a:endParaRPr lang="en-US" altLang="zh-TW" sz="12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40" name="文字方塊 39">
                      <a:extLst>
                        <a:ext uri="{FF2B5EF4-FFF2-40B4-BE49-F238E27FC236}">
                          <a16:creationId xmlns:a16="http://schemas.microsoft.com/office/drawing/2014/main" id="{614CF34D-9A2A-4741-B1E9-D28049374A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1628" y="4266933"/>
                      <a:ext cx="1107729" cy="2400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1"/>
                      <a:r>
                        <a:rPr lang="en-US" altLang="zh-TW" sz="14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restart</a:t>
                      </a:r>
                      <a:endParaRPr lang="en-US" altLang="zh-TW" sz="12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48" name="文字方塊 47">
                      <a:extLst>
                        <a:ext uri="{FF2B5EF4-FFF2-40B4-BE49-F238E27FC236}">
                          <a16:creationId xmlns:a16="http://schemas.microsoft.com/office/drawing/2014/main" id="{DED06AD5-9B38-43E2-BFE5-6DC0F10A1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23061" y="1749892"/>
                      <a:ext cx="1571915" cy="4080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position </a:t>
                      </a:r>
                      <a:r>
                        <a: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</a:t>
                      </a:r>
                      <a:r>
                        <a: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73" name="接點: 肘形 72">
                    <a:extLst>
                      <a:ext uri="{FF2B5EF4-FFF2-40B4-BE49-F238E27FC236}">
                        <a16:creationId xmlns:a16="http://schemas.microsoft.com/office/drawing/2014/main" id="{8722DE14-00A5-4F5B-93A3-284C0971F4AB}"/>
                      </a:ext>
                    </a:extLst>
                  </p:cNvPr>
                  <p:cNvCxnSpPr>
                    <a:cxnSpLocks/>
                    <a:stCxn id="15" idx="0"/>
                    <a:endCxn id="69" idx="1"/>
                  </p:cNvCxnSpPr>
                  <p:nvPr/>
                </p:nvCxnSpPr>
                <p:spPr>
                  <a:xfrm rot="5400000" flipH="1" flipV="1">
                    <a:off x="6599738" y="2928421"/>
                    <a:ext cx="1227847" cy="713084"/>
                  </a:xfrm>
                  <a:prstGeom prst="bentConnector2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接點: 肘形 8">
                  <a:extLst>
                    <a:ext uri="{FF2B5EF4-FFF2-40B4-BE49-F238E27FC236}">
                      <a16:creationId xmlns:a16="http://schemas.microsoft.com/office/drawing/2014/main" id="{885987C2-8D90-4C6E-A9CB-B0678EEF8EA3}"/>
                    </a:ext>
                  </a:extLst>
                </p:cNvPr>
                <p:cNvCxnSpPr>
                  <a:stCxn id="29" idx="1"/>
                  <a:endCxn id="6" idx="2"/>
                </p:cNvCxnSpPr>
                <p:nvPr/>
              </p:nvCxnSpPr>
              <p:spPr>
                <a:xfrm rot="10800000">
                  <a:off x="2533243" y="4448492"/>
                  <a:ext cx="143036" cy="1296500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8000B363-EB5A-48B5-B1A5-C819A33FB58B}"/>
                  </a:ext>
                </a:extLst>
              </p:cNvPr>
              <p:cNvCxnSpPr>
                <a:stCxn id="5" idx="0"/>
                <a:endCxn id="19" idx="0"/>
              </p:cNvCxnSpPr>
              <p:nvPr/>
            </p:nvCxnSpPr>
            <p:spPr>
              <a:xfrm rot="16200000" flipH="1">
                <a:off x="6131067" y="89786"/>
                <a:ext cx="2226258" cy="5217307"/>
              </a:xfrm>
              <a:prstGeom prst="bentConnector3">
                <a:avLst>
                  <a:gd name="adj1" fmla="val -17043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接點: 肘形 82">
              <a:extLst>
                <a:ext uri="{FF2B5EF4-FFF2-40B4-BE49-F238E27FC236}">
                  <a16:creationId xmlns:a16="http://schemas.microsoft.com/office/drawing/2014/main" id="{ED82D8D1-30E1-474F-886E-1A81EC9E929D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5400000">
              <a:off x="6457214" y="2164845"/>
              <a:ext cx="607233" cy="5217308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AD421461-B542-4937-BADA-1C9A6664FA6D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4152176" y="4469886"/>
              <a:ext cx="3458" cy="6457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401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9" name="內容版面配置區 8" descr="一張含有 文字, 顯示, 螢幕擷取畫面, 標誌 的圖片&#10;&#10;自動產生的描述">
            <a:extLst>
              <a:ext uri="{FF2B5EF4-FFF2-40B4-BE49-F238E27FC236}">
                <a16:creationId xmlns:a16="http://schemas.microsoft.com/office/drawing/2014/main" id="{15CD59E5-9B07-4241-9154-0C8F7F4F7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3895" b="5881"/>
          <a:stretch/>
        </p:blipFill>
        <p:spPr>
          <a:xfrm>
            <a:off x="1066800" y="849848"/>
            <a:ext cx="10058400" cy="5158304"/>
          </a:xfrm>
        </p:spPr>
      </p:pic>
    </p:spTree>
    <p:extLst>
      <p:ext uri="{BB962C8B-B14F-4D97-AF65-F5344CB8AC3E}">
        <p14:creationId xmlns:p14="http://schemas.microsoft.com/office/powerpoint/2010/main" val="350023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fall guys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取樣時必須先匹配其他玩家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一場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，自訂場則需要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人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關卡多樣化且隨機，取樣看運氣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無法自動化蒐集樣本，手動的占比高</a:t>
            </a:r>
          </a:p>
        </p:txBody>
      </p:sp>
    </p:spTree>
    <p:extLst>
      <p:ext uri="{BB962C8B-B14F-4D97-AF65-F5344CB8AC3E}">
        <p14:creationId xmlns:p14="http://schemas.microsoft.com/office/powerpoint/2010/main" val="129012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82D074-9962-4D4A-B3A9-2E2D3A623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9" t="13276" r="31753" b="70619"/>
          <a:stretch/>
        </p:blipFill>
        <p:spPr>
          <a:xfrm>
            <a:off x="1184634" y="2184662"/>
            <a:ext cx="9653043" cy="2488676"/>
          </a:xfrm>
        </p:spPr>
      </p:pic>
    </p:spTree>
    <p:extLst>
      <p:ext uri="{BB962C8B-B14F-4D97-AF65-F5344CB8AC3E}">
        <p14:creationId xmlns:p14="http://schemas.microsoft.com/office/powerpoint/2010/main" val="161593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73B7-5842-454D-8C13-629986F6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2010F-8E51-4009-8559-08E8B921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為了能夠設計出一款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來突破重重的障礙，將會與另外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59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名玩家角逐晉級下一輪的資格，本次實驗中會使用螢幕與鍵盤擷取的方式，獲取機器學習的重要資料。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在實驗開始前，有些限制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Fall Guys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是一款派對類吃雞遊戲，裡面有許多不同種的模式，本次實驗終將會限制在抵達終點線的模式，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PVP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對戰的模式不在本次實驗範圍內。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獲勝條件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在時限內或晉級名額額滿之前，抵達終點線。</a:t>
            </a:r>
          </a:p>
        </p:txBody>
      </p:sp>
    </p:spTree>
    <p:extLst>
      <p:ext uri="{BB962C8B-B14F-4D97-AF65-F5344CB8AC3E}">
        <p14:creationId xmlns:p14="http://schemas.microsoft.com/office/powerpoint/2010/main" val="252507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螢幕、鍵盤擷取玩家遊玩資料。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人物可以前、後、左、右、跳躍。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被障礙擊倒掉落會回到上一個紀錄點。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環境需求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Win10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Fall Guys(Steam)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Python 3.9.0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fast.ai libs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opencv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29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2AA415-6B6F-4141-AB1F-B457543638EA}"/>
              </a:ext>
            </a:extLst>
          </p:cNvPr>
          <p:cNvSpPr/>
          <p:nvPr/>
        </p:nvSpPr>
        <p:spPr>
          <a:xfrm>
            <a:off x="500719" y="2950204"/>
            <a:ext cx="1132162" cy="430012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Fall Guys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A0507B93-8B08-4FB5-A217-8A397E6569A0}"/>
              </a:ext>
            </a:extLst>
          </p:cNvPr>
          <p:cNvGrpSpPr/>
          <p:nvPr/>
        </p:nvGrpSpPr>
        <p:grpSpPr>
          <a:xfrm>
            <a:off x="2741251" y="665330"/>
            <a:ext cx="3098534" cy="1914316"/>
            <a:chOff x="3624835" y="467155"/>
            <a:chExt cx="3098534" cy="191431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111110-B167-43E7-B7AC-FA319BB8E05E}"/>
                </a:ext>
              </a:extLst>
            </p:cNvPr>
            <p:cNvSpPr/>
            <p:nvPr/>
          </p:nvSpPr>
          <p:spPr>
            <a:xfrm>
              <a:off x="3624835" y="1474083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414A2A-0681-43E5-ABEC-4A337CBD38CB}"/>
                </a:ext>
              </a:extLst>
            </p:cNvPr>
            <p:cNvSpPr/>
            <p:nvPr/>
          </p:nvSpPr>
          <p:spPr>
            <a:xfrm>
              <a:off x="5371336" y="97346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grab_frame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1910FEB-BA91-4852-A839-E212777A770E}"/>
                </a:ext>
              </a:extLst>
            </p:cNvPr>
            <p:cNvSpPr/>
            <p:nvPr/>
          </p:nvSpPr>
          <p:spPr>
            <a:xfrm>
              <a:off x="5371336" y="146649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get_keyboard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4F1984A-45AD-48EA-977F-20517208771D}"/>
                </a:ext>
              </a:extLst>
            </p:cNvPr>
            <p:cNvSpPr/>
            <p:nvPr/>
          </p:nvSpPr>
          <p:spPr>
            <a:xfrm>
              <a:off x="5371335" y="1951459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create_images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DB23C84-C09F-4A5A-8117-F32407E7693E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flipH="1">
              <a:off x="4960622" y="1188466"/>
              <a:ext cx="410714" cy="5006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0E1888D1-FCDE-4F74-8042-3546284C0FE4}"/>
                </a:ext>
              </a:extLst>
            </p:cNvPr>
            <p:cNvCxnSpPr>
              <a:stCxn id="9" idx="1"/>
              <a:endCxn id="7" idx="3"/>
            </p:cNvCxnSpPr>
            <p:nvPr/>
          </p:nvCxnSpPr>
          <p:spPr>
            <a:xfrm flipH="1">
              <a:off x="4960622" y="1681503"/>
              <a:ext cx="410714" cy="758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8DF6187-4A76-44CB-9AA4-B9B99ACCDDA6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4960622" y="1689089"/>
              <a:ext cx="410713" cy="47737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66CC4AF-6A67-4DAC-A344-B9DF818A42E4}"/>
                </a:ext>
              </a:extLst>
            </p:cNvPr>
            <p:cNvSpPr/>
            <p:nvPr/>
          </p:nvSpPr>
          <p:spPr>
            <a:xfrm>
              <a:off x="5387582" y="46715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roi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40D44AB7-F6AC-485A-8A08-9E0DE041473D}"/>
                </a:ext>
              </a:extLst>
            </p:cNvPr>
            <p:cNvCxnSpPr>
              <a:cxnSpLocks/>
              <a:stCxn id="71" idx="1"/>
              <a:endCxn id="7" idx="3"/>
            </p:cNvCxnSpPr>
            <p:nvPr/>
          </p:nvCxnSpPr>
          <p:spPr>
            <a:xfrm flipH="1">
              <a:off x="4960622" y="682161"/>
              <a:ext cx="426960" cy="10069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0F1633B-C257-4AB9-9ED8-01A2D3067BF8}"/>
              </a:ext>
            </a:extLst>
          </p:cNvPr>
          <p:cNvGrpSpPr/>
          <p:nvPr/>
        </p:nvGrpSpPr>
        <p:grpSpPr>
          <a:xfrm>
            <a:off x="5370799" y="1195269"/>
            <a:ext cx="6099549" cy="3906161"/>
            <a:chOff x="4941992" y="1403472"/>
            <a:chExt cx="6099549" cy="39061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8FF1C3-E540-4C7A-B4FC-85C2A585B331}"/>
                </a:ext>
              </a:extLst>
            </p:cNvPr>
            <p:cNvSpPr/>
            <p:nvPr/>
          </p:nvSpPr>
          <p:spPr>
            <a:xfrm>
              <a:off x="4941992" y="3158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train_model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D21401-9B2B-4881-94BA-51827F0B001C}"/>
                </a:ext>
              </a:extLst>
            </p:cNvPr>
            <p:cNvSpPr/>
            <p:nvPr/>
          </p:nvSpPr>
          <p:spPr>
            <a:xfrm>
              <a:off x="7488102" y="242386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resize_image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A61EBB1-1607-4FE9-A1D7-CFF16AD9F0BC}"/>
                </a:ext>
              </a:extLst>
            </p:cNvPr>
            <p:cNvSpPr/>
            <p:nvPr/>
          </p:nvSpPr>
          <p:spPr>
            <a:xfrm>
              <a:off x="7488103" y="191665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one_hot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4251F17-D81E-4B16-B4AC-45B5DE3E2FC7}"/>
                </a:ext>
              </a:extLst>
            </p:cNvPr>
            <p:cNvCxnSpPr>
              <a:stCxn id="17" idx="1"/>
              <a:endCxn id="15" idx="3"/>
            </p:cNvCxnSpPr>
            <p:nvPr/>
          </p:nvCxnSpPr>
          <p:spPr>
            <a:xfrm flipH="1">
              <a:off x="6277779" y="2131661"/>
              <a:ext cx="1210324" cy="12417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BEC0434-A204-42A4-8CB1-F81200600A82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 flipV="1">
              <a:off x="6277779" y="2638866"/>
              <a:ext cx="1210323" cy="7345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7BAE26A-EFA2-4807-80A2-763C9F595BE0}"/>
                </a:ext>
              </a:extLst>
            </p:cNvPr>
            <p:cNvSpPr/>
            <p:nvPr/>
          </p:nvSpPr>
          <p:spPr>
            <a:xfrm>
              <a:off x="7488101" y="3036316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get_CNN_model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20FC9D95-723C-4671-844D-4AFEC709527C}"/>
                </a:ext>
              </a:extLst>
            </p:cNvPr>
            <p:cNvCxnSpPr>
              <a:cxnSpLocks/>
              <a:stCxn id="15" idx="3"/>
              <a:endCxn id="47" idx="1"/>
            </p:cNvCxnSpPr>
            <p:nvPr/>
          </p:nvCxnSpPr>
          <p:spPr>
            <a:xfrm flipV="1">
              <a:off x="6277779" y="3251322"/>
              <a:ext cx="1210322" cy="1220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A14795C-EE29-42FA-B050-926CC8343070}"/>
                </a:ext>
              </a:extLst>
            </p:cNvPr>
            <p:cNvSpPr/>
            <p:nvPr/>
          </p:nvSpPr>
          <p:spPr>
            <a:xfrm>
              <a:off x="7488101" y="1403472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get_images_labels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0B6E82BD-49CE-40DC-AF2D-DFEE0F6CE51D}"/>
                </a:ext>
              </a:extLst>
            </p:cNvPr>
            <p:cNvCxnSpPr>
              <a:cxnSpLocks/>
              <a:stCxn id="52" idx="1"/>
              <a:endCxn id="15" idx="3"/>
            </p:cNvCxnSpPr>
            <p:nvPr/>
          </p:nvCxnSpPr>
          <p:spPr>
            <a:xfrm flipH="1">
              <a:off x="6277779" y="1618478"/>
              <a:ext cx="1210322" cy="175493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D4387AB-D77C-4328-8121-BC3B0AD14DFD}"/>
                </a:ext>
              </a:extLst>
            </p:cNvPr>
            <p:cNvSpPr/>
            <p:nvPr/>
          </p:nvSpPr>
          <p:spPr>
            <a:xfrm>
              <a:off x="7604455" y="3760494"/>
              <a:ext cx="93271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5B59884-8E42-4D5A-8151-AC41031FD587}"/>
                </a:ext>
              </a:extLst>
            </p:cNvPr>
            <p:cNvCxnSpPr>
              <a:cxnSpLocks/>
              <a:stCxn id="15" idx="3"/>
              <a:endCxn id="62" idx="1"/>
            </p:cNvCxnSpPr>
            <p:nvPr/>
          </p:nvCxnSpPr>
          <p:spPr>
            <a:xfrm>
              <a:off x="6277779" y="3373413"/>
              <a:ext cx="1326676" cy="60208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871B380-A136-4372-A92F-AADD500F6904}"/>
                </a:ext>
              </a:extLst>
            </p:cNvPr>
            <p:cNvSpPr/>
            <p:nvPr/>
          </p:nvSpPr>
          <p:spPr>
            <a:xfrm>
              <a:off x="9468111" y="3727885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labels_nums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ABAAD5A-1D46-4F7E-971E-E55374003FC5}"/>
                </a:ext>
              </a:extLst>
            </p:cNvPr>
            <p:cNvSpPr/>
            <p:nvPr/>
          </p:nvSpPr>
          <p:spPr>
            <a:xfrm>
              <a:off x="9468111" y="4303753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accuracy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B0B3FCC-2AEF-43B8-BEC5-8D0D859B2F73}"/>
                </a:ext>
              </a:extLst>
            </p:cNvPr>
            <p:cNvSpPr/>
            <p:nvPr/>
          </p:nvSpPr>
          <p:spPr>
            <a:xfrm>
              <a:off x="9468111" y="4879621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loss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E51D2674-7964-46C9-B162-AC6E568C6B0C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 flipV="1">
              <a:off x="8537165" y="3942891"/>
              <a:ext cx="930946" cy="326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4C14F78-25AC-4C2A-97EC-21F69F1C9CC8}"/>
                </a:ext>
              </a:extLst>
            </p:cNvPr>
            <p:cNvCxnSpPr>
              <a:cxnSpLocks/>
              <a:stCxn id="62" idx="3"/>
              <a:endCxn id="68" idx="1"/>
            </p:cNvCxnSpPr>
            <p:nvPr/>
          </p:nvCxnSpPr>
          <p:spPr>
            <a:xfrm>
              <a:off x="8537165" y="3975500"/>
              <a:ext cx="930946" cy="543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CDE95D6D-DF04-4812-B192-9D2F087260E6}"/>
                </a:ext>
              </a:extLst>
            </p:cNvPr>
            <p:cNvCxnSpPr>
              <a:cxnSpLocks/>
              <a:stCxn id="62" idx="3"/>
              <a:endCxn id="69" idx="1"/>
            </p:cNvCxnSpPr>
            <p:nvPr/>
          </p:nvCxnSpPr>
          <p:spPr>
            <a:xfrm>
              <a:off x="8537165" y="3975500"/>
              <a:ext cx="930946" cy="1119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C93463D-A8AD-4C40-A1FB-BFB67560576B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1632881" y="1887264"/>
            <a:ext cx="1108370" cy="1277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447A225-4F4E-42B5-91EF-C40594B815D7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1632881" y="3165210"/>
            <a:ext cx="37379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F793757-2E98-4BB1-AEBD-DD4FFFBA5C73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632881" y="3165210"/>
            <a:ext cx="486747" cy="19429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7DB9491D-29DD-4C2B-9EE2-CC52E4ED7CB6}"/>
              </a:ext>
            </a:extLst>
          </p:cNvPr>
          <p:cNvGrpSpPr/>
          <p:nvPr/>
        </p:nvGrpSpPr>
        <p:grpSpPr>
          <a:xfrm>
            <a:off x="2119628" y="3658247"/>
            <a:ext cx="5446604" cy="2844051"/>
            <a:chOff x="2913950" y="3677194"/>
            <a:chExt cx="5446604" cy="284405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B93ADD8-565A-4000-9A5B-ABD4BF2E071D}"/>
                </a:ext>
              </a:extLst>
            </p:cNvPr>
            <p:cNvSpPr/>
            <p:nvPr/>
          </p:nvSpPr>
          <p:spPr>
            <a:xfrm>
              <a:off x="5079040" y="4149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grab_frame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7596F44-DB4C-4021-96DE-3692B167F28C}"/>
                </a:ext>
              </a:extLst>
            </p:cNvPr>
            <p:cNvSpPr/>
            <p:nvPr/>
          </p:nvSpPr>
          <p:spPr>
            <a:xfrm>
              <a:off x="7024767" y="442166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grey_image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ABDDE9-2564-4B59-BCC1-25BD27583AC9}"/>
                </a:ext>
              </a:extLst>
            </p:cNvPr>
            <p:cNvSpPr/>
            <p:nvPr/>
          </p:nvSpPr>
          <p:spPr>
            <a:xfrm>
              <a:off x="2913950" y="4912084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play_game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A9DC598-DEDF-49BC-B487-8FD93D2F24A3}"/>
                </a:ext>
              </a:extLst>
            </p:cNvPr>
            <p:cNvSpPr/>
            <p:nvPr/>
          </p:nvSpPr>
          <p:spPr>
            <a:xfrm>
              <a:off x="5079040" y="3677194"/>
              <a:ext cx="1651785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get_trained_data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4861C79-0806-4D6B-8AFE-03DD2F4A1AAD}"/>
                </a:ext>
              </a:extLst>
            </p:cNvPr>
            <p:cNvSpPr/>
            <p:nvPr/>
          </p:nvSpPr>
          <p:spPr>
            <a:xfrm>
              <a:off x="7024767" y="4894932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resize_image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F44085F8-28D2-4597-A5CF-3F3CA2E5EE08}"/>
                </a:ext>
              </a:extLst>
            </p:cNvPr>
            <p:cNvCxnSpPr>
              <a:cxnSpLocks/>
              <a:stCxn id="29" idx="3"/>
              <a:endCxn id="85" idx="1"/>
            </p:cNvCxnSpPr>
            <p:nvPr/>
          </p:nvCxnSpPr>
          <p:spPr>
            <a:xfrm flipV="1">
              <a:off x="4249737" y="4364413"/>
              <a:ext cx="829303" cy="76267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FD3DE8E9-C958-4A6B-8ADD-BF550F24574F}"/>
                </a:ext>
              </a:extLst>
            </p:cNvPr>
            <p:cNvCxnSpPr>
              <a:cxnSpLocks/>
              <a:stCxn id="29" idx="3"/>
              <a:endCxn id="84" idx="1"/>
            </p:cNvCxnSpPr>
            <p:nvPr/>
          </p:nvCxnSpPr>
          <p:spPr>
            <a:xfrm flipV="1">
              <a:off x="4249737" y="3892200"/>
              <a:ext cx="829303" cy="12348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516350C-9839-4BB2-82A1-30D9354BBC14}"/>
                </a:ext>
              </a:extLst>
            </p:cNvPr>
            <p:cNvSpPr/>
            <p:nvPr/>
          </p:nvSpPr>
          <p:spPr>
            <a:xfrm>
              <a:off x="5079040" y="462162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process_images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A688C511-FE33-40D4-973F-C91DF301EE4C}"/>
                </a:ext>
              </a:extLst>
            </p:cNvPr>
            <p:cNvCxnSpPr>
              <a:cxnSpLocks/>
              <a:stCxn id="29" idx="3"/>
              <a:endCxn id="121" idx="1"/>
            </p:cNvCxnSpPr>
            <p:nvPr/>
          </p:nvCxnSpPr>
          <p:spPr>
            <a:xfrm flipV="1">
              <a:off x="4249737" y="4836626"/>
              <a:ext cx="829303" cy="2904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6E96E8E-15FA-4CB9-BB7E-5C90A7FDAA41}"/>
                </a:ext>
              </a:extLst>
            </p:cNvPr>
            <p:cNvSpPr/>
            <p:nvPr/>
          </p:nvSpPr>
          <p:spPr>
            <a:xfrm>
              <a:off x="7024767" y="541923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resize_image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14E9DFC8-394C-401E-A759-6723ECB5DFBD}"/>
                </a:ext>
              </a:extLst>
            </p:cNvPr>
            <p:cNvCxnSpPr>
              <a:cxnSpLocks/>
              <a:stCxn id="121" idx="3"/>
              <a:endCxn id="86" idx="1"/>
            </p:cNvCxnSpPr>
            <p:nvPr/>
          </p:nvCxnSpPr>
          <p:spPr>
            <a:xfrm flipV="1">
              <a:off x="6414827" y="4636671"/>
              <a:ext cx="609940" cy="1999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FC2A08B-1AC4-42BA-8999-D38FF9C91F50}"/>
                </a:ext>
              </a:extLst>
            </p:cNvPr>
            <p:cNvCxnSpPr>
              <a:cxnSpLocks/>
              <a:stCxn id="121" idx="3"/>
              <a:endCxn id="87" idx="1"/>
            </p:cNvCxnSpPr>
            <p:nvPr/>
          </p:nvCxnSpPr>
          <p:spPr>
            <a:xfrm>
              <a:off x="6414827" y="4836626"/>
              <a:ext cx="609940" cy="2733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A8269C01-2732-4F01-9BC3-D993E9CD245D}"/>
                </a:ext>
              </a:extLst>
            </p:cNvPr>
            <p:cNvCxnSpPr>
              <a:cxnSpLocks/>
              <a:stCxn id="121" idx="3"/>
              <a:endCxn id="127" idx="1"/>
            </p:cNvCxnSpPr>
            <p:nvPr/>
          </p:nvCxnSpPr>
          <p:spPr>
            <a:xfrm>
              <a:off x="6414827" y="4836626"/>
              <a:ext cx="609940" cy="7976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6217DD8-668B-49FF-946D-AF5991E553BC}"/>
                </a:ext>
              </a:extLst>
            </p:cNvPr>
            <p:cNvSpPr/>
            <p:nvPr/>
          </p:nvSpPr>
          <p:spPr>
            <a:xfrm>
              <a:off x="5079039" y="5089919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predict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F42867E3-FB99-487E-8D25-9253B3ED833F}"/>
                </a:ext>
              </a:extLst>
            </p:cNvPr>
            <p:cNvCxnSpPr>
              <a:cxnSpLocks/>
              <a:stCxn id="29" idx="3"/>
              <a:endCxn id="137" idx="1"/>
            </p:cNvCxnSpPr>
            <p:nvPr/>
          </p:nvCxnSpPr>
          <p:spPr>
            <a:xfrm>
              <a:off x="4249737" y="5127090"/>
              <a:ext cx="829302" cy="17783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B648049B-7CAD-458D-9874-26C23574CDC7}"/>
                </a:ext>
              </a:extLst>
            </p:cNvPr>
            <p:cNvSpPr/>
            <p:nvPr/>
          </p:nvSpPr>
          <p:spPr>
            <a:xfrm>
              <a:off x="5084449" y="5578624"/>
              <a:ext cx="1556022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output_keyboard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6A807FB2-A3F5-4942-9ADA-3ACB86E8C6F4}"/>
                </a:ext>
              </a:extLst>
            </p:cNvPr>
            <p:cNvCxnSpPr>
              <a:cxnSpLocks/>
              <a:stCxn id="29" idx="3"/>
              <a:endCxn id="142" idx="1"/>
            </p:cNvCxnSpPr>
            <p:nvPr/>
          </p:nvCxnSpPr>
          <p:spPr>
            <a:xfrm>
              <a:off x="4249737" y="5127090"/>
              <a:ext cx="834712" cy="6665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EACAF18-5B98-4499-B19A-18A14FE1745D}"/>
                </a:ext>
              </a:extLst>
            </p:cNvPr>
            <p:cNvSpPr/>
            <p:nvPr/>
          </p:nvSpPr>
          <p:spPr>
            <a:xfrm>
              <a:off x="5079039" y="6091233"/>
              <a:ext cx="1556022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dectect_game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9AEB44AC-8191-41F2-BAB8-47D139E4B3C3}"/>
                </a:ext>
              </a:extLst>
            </p:cNvPr>
            <p:cNvCxnSpPr>
              <a:cxnSpLocks/>
              <a:stCxn id="29" idx="3"/>
              <a:endCxn id="64" idx="1"/>
            </p:cNvCxnSpPr>
            <p:nvPr/>
          </p:nvCxnSpPr>
          <p:spPr>
            <a:xfrm>
              <a:off x="4249737" y="5127090"/>
              <a:ext cx="829302" cy="117914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14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獲取資料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(Supervised learning)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指定畫面擷取範圍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(ROI)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通過擷取鍵盤輸入和畫面來取得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加上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前後左右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，並根據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檔名、資料夾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(CNN)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獲取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轉換成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one-hot labels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調整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大小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 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:75	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長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:80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取得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CNN model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反覆訓練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次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(epoch = 10)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68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(CNN)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輸出訓練資料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圖表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 類別的數量、準確性、預測和實際輸出的真值表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遊玩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擷取畫面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灰階處理、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調整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大小 、轉換成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normalize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讀取訓練資料、預測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模擬鍵盤輸入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重新開始遊戲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400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model(simple)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2030B1F-937D-47A7-9F6A-491D53FFEADD}"/>
              </a:ext>
            </a:extLst>
          </p:cNvPr>
          <p:cNvGrpSpPr/>
          <p:nvPr/>
        </p:nvGrpSpPr>
        <p:grpSpPr>
          <a:xfrm>
            <a:off x="1945947" y="2027137"/>
            <a:ext cx="7883415" cy="3794880"/>
            <a:chOff x="1646120" y="1265407"/>
            <a:chExt cx="7883415" cy="37948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CBC0C4-8326-4CAC-8FBB-B26117C2D57D}"/>
                </a:ext>
              </a:extLst>
            </p:cNvPr>
            <p:cNvSpPr/>
            <p:nvPr/>
          </p:nvSpPr>
          <p:spPr>
            <a:xfrm>
              <a:off x="1646120" y="3231779"/>
              <a:ext cx="1581873" cy="636608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image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C3D677A-C6B0-4844-BD7E-0D28EC8D6B27}"/>
                </a:ext>
              </a:extLst>
            </p:cNvPr>
            <p:cNvSpPr/>
            <p:nvPr/>
          </p:nvSpPr>
          <p:spPr>
            <a:xfrm>
              <a:off x="4791102" y="2459882"/>
              <a:ext cx="1581873" cy="2468377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CNN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BD1C383-FB33-4C4C-B93D-0E62C925840E}"/>
                </a:ext>
              </a:extLst>
            </p:cNvPr>
            <p:cNvGrpSpPr/>
            <p:nvPr/>
          </p:nvGrpSpPr>
          <p:grpSpPr>
            <a:xfrm>
              <a:off x="7936085" y="2211026"/>
              <a:ext cx="1581873" cy="2849261"/>
              <a:chOff x="7936085" y="2141578"/>
              <a:chExt cx="1581873" cy="284926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FF4C0A5-9415-444F-9B22-7CE9FEDE6F18}"/>
                  </a:ext>
                </a:extLst>
              </p:cNvPr>
              <p:cNvSpPr/>
              <p:nvPr/>
            </p:nvSpPr>
            <p:spPr>
              <a:xfrm>
                <a:off x="7936085" y="2141578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前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D6980DA-4F3E-49F4-BB39-08245F46BBF3}"/>
                  </a:ext>
                </a:extLst>
              </p:cNvPr>
              <p:cNvSpPr/>
              <p:nvPr/>
            </p:nvSpPr>
            <p:spPr>
              <a:xfrm>
                <a:off x="7936085" y="2879129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左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58DE4AC-A770-4FDC-AE17-6C4FAA5AE555}"/>
                  </a:ext>
                </a:extLst>
              </p:cNvPr>
              <p:cNvSpPr/>
              <p:nvPr/>
            </p:nvSpPr>
            <p:spPr>
              <a:xfrm>
                <a:off x="7936085" y="3616680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右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DAB74E7-DB6F-43CD-BF1A-9357D32806CE}"/>
                  </a:ext>
                </a:extLst>
              </p:cNvPr>
              <p:cNvSpPr/>
              <p:nvPr/>
            </p:nvSpPr>
            <p:spPr>
              <a:xfrm>
                <a:off x="7936085" y="4354231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跳</a:t>
                </a:r>
              </a:p>
            </p:txBody>
          </p:sp>
        </p:grp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86DB0D16-6AF4-44A5-BA5D-CEA129F13E97}"/>
                </a:ext>
              </a:extLst>
            </p:cNvPr>
            <p:cNvSpPr/>
            <p:nvPr/>
          </p:nvSpPr>
          <p:spPr>
            <a:xfrm rot="16200000">
              <a:off x="3616008" y="3102693"/>
              <a:ext cx="787078" cy="904028"/>
            </a:xfrm>
            <a:prstGeom prst="downArrow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箭號: 向下 8">
              <a:extLst>
                <a:ext uri="{FF2B5EF4-FFF2-40B4-BE49-F238E27FC236}">
                  <a16:creationId xmlns:a16="http://schemas.microsoft.com/office/drawing/2014/main" id="{336043E8-C9CF-493B-963F-59131FDA2B86}"/>
                </a:ext>
              </a:extLst>
            </p:cNvPr>
            <p:cNvSpPr/>
            <p:nvPr/>
          </p:nvSpPr>
          <p:spPr>
            <a:xfrm rot="16200000">
              <a:off x="6760991" y="3098069"/>
              <a:ext cx="787078" cy="904028"/>
            </a:xfrm>
            <a:prstGeom prst="downArrow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DE6314E-A9F4-4419-B4D3-D5EA6C220276}"/>
                </a:ext>
              </a:extLst>
            </p:cNvPr>
            <p:cNvSpPr txBox="1"/>
            <p:nvPr/>
          </p:nvSpPr>
          <p:spPr>
            <a:xfrm>
              <a:off x="1871530" y="1265408"/>
              <a:ext cx="1581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</a:rPr>
                <a:t>inputs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4F40E87-0A30-4184-AB51-AE4682495EE4}"/>
                </a:ext>
              </a:extLst>
            </p:cNvPr>
            <p:cNvSpPr txBox="1"/>
            <p:nvPr/>
          </p:nvSpPr>
          <p:spPr>
            <a:xfrm>
              <a:off x="7947662" y="1265407"/>
              <a:ext cx="1581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</a:rPr>
                <a:t>outputs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7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model(simple)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BA101B6-9FAB-42E2-8D6B-ED6AC24F16DD}"/>
              </a:ext>
            </a:extLst>
          </p:cNvPr>
          <p:cNvSpPr/>
          <p:nvPr/>
        </p:nvSpPr>
        <p:spPr>
          <a:xfrm>
            <a:off x="495755" y="3396956"/>
            <a:ext cx="1581873" cy="636608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image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20834B8-D8B3-4723-8045-E91F0F158273}"/>
              </a:ext>
            </a:extLst>
          </p:cNvPr>
          <p:cNvGrpSpPr/>
          <p:nvPr/>
        </p:nvGrpSpPr>
        <p:grpSpPr>
          <a:xfrm>
            <a:off x="3374061" y="2505707"/>
            <a:ext cx="7539814" cy="2419118"/>
            <a:chOff x="1192193" y="2219436"/>
            <a:chExt cx="7539814" cy="24191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F63D697-4274-4D32-8C59-76F19D39BDD6}"/>
                </a:ext>
              </a:extLst>
            </p:cNvPr>
            <p:cNvSpPr/>
            <p:nvPr/>
          </p:nvSpPr>
          <p:spPr>
            <a:xfrm>
              <a:off x="1192193" y="2219445"/>
              <a:ext cx="1296365" cy="24191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3x3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16filters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E239DCF-9F25-4557-84A9-AEA627C81A68}"/>
                </a:ext>
              </a:extLst>
            </p:cNvPr>
            <p:cNvSpPr/>
            <p:nvPr/>
          </p:nvSpPr>
          <p:spPr>
            <a:xfrm>
              <a:off x="3653581" y="2219438"/>
              <a:ext cx="1296365" cy="24191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3x3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32filters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28B016-2727-4115-B3F3-0F93DA3ACE6A}"/>
                </a:ext>
              </a:extLst>
            </p:cNvPr>
            <p:cNvSpPr/>
            <p:nvPr/>
          </p:nvSpPr>
          <p:spPr>
            <a:xfrm>
              <a:off x="6132653" y="2219436"/>
              <a:ext cx="1296365" cy="24191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3x3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64filters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118AC17-21B4-4802-B34F-E14DD0D80918}"/>
                </a:ext>
              </a:extLst>
            </p:cNvPr>
            <p:cNvSpPr/>
            <p:nvPr/>
          </p:nvSpPr>
          <p:spPr>
            <a:xfrm>
              <a:off x="2650698" y="2219438"/>
              <a:ext cx="843023" cy="241910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pooling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2x2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FEACFA9-D101-4EF6-9CA0-CC5030316A89}"/>
                </a:ext>
              </a:extLst>
            </p:cNvPr>
            <p:cNvSpPr/>
            <p:nvPr/>
          </p:nvSpPr>
          <p:spPr>
            <a:xfrm>
              <a:off x="5116669" y="2219438"/>
              <a:ext cx="843023" cy="241910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pooling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2x2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BDA1E4-0BC8-494C-BC8C-4C0374E7A08A}"/>
                </a:ext>
              </a:extLst>
            </p:cNvPr>
            <p:cNvSpPr/>
            <p:nvPr/>
          </p:nvSpPr>
          <p:spPr>
            <a:xfrm>
              <a:off x="7588878" y="2219436"/>
              <a:ext cx="843023" cy="241910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pooling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2x2</a:t>
              </a:r>
            </a:p>
          </p:txBody>
        </p:sp>
        <p:sp>
          <p:nvSpPr>
            <p:cNvPr id="11" name="流程圖: 抽選 10">
              <a:extLst>
                <a:ext uri="{FF2B5EF4-FFF2-40B4-BE49-F238E27FC236}">
                  <a16:creationId xmlns:a16="http://schemas.microsoft.com/office/drawing/2014/main" id="{E867EDA4-42F7-4515-824E-36272A8BA662}"/>
                </a:ext>
              </a:extLst>
            </p:cNvPr>
            <p:cNvSpPr/>
            <p:nvPr/>
          </p:nvSpPr>
          <p:spPr>
            <a:xfrm rot="5400000">
              <a:off x="2279153" y="3239104"/>
              <a:ext cx="544010" cy="379778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流程圖: 抽選 11">
              <a:extLst>
                <a:ext uri="{FF2B5EF4-FFF2-40B4-BE49-F238E27FC236}">
                  <a16:creationId xmlns:a16="http://schemas.microsoft.com/office/drawing/2014/main" id="{A2BD3EBA-3FF0-45DA-906B-B951667C6010}"/>
                </a:ext>
              </a:extLst>
            </p:cNvPr>
            <p:cNvSpPr/>
            <p:nvPr/>
          </p:nvSpPr>
          <p:spPr>
            <a:xfrm rot="5400000">
              <a:off x="3351291" y="3239102"/>
              <a:ext cx="544010" cy="379778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抽選 12">
              <a:extLst>
                <a:ext uri="{FF2B5EF4-FFF2-40B4-BE49-F238E27FC236}">
                  <a16:creationId xmlns:a16="http://schemas.microsoft.com/office/drawing/2014/main" id="{E6F601C2-AA6A-4691-94C1-EA696DD615C6}"/>
                </a:ext>
              </a:extLst>
            </p:cNvPr>
            <p:cNvSpPr/>
            <p:nvPr/>
          </p:nvSpPr>
          <p:spPr>
            <a:xfrm rot="5400000">
              <a:off x="4748973" y="3239102"/>
              <a:ext cx="544010" cy="379778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抽選 13">
              <a:extLst>
                <a:ext uri="{FF2B5EF4-FFF2-40B4-BE49-F238E27FC236}">
                  <a16:creationId xmlns:a16="http://schemas.microsoft.com/office/drawing/2014/main" id="{B4535DF0-AE6A-4544-B4B0-1C5086084B29}"/>
                </a:ext>
              </a:extLst>
            </p:cNvPr>
            <p:cNvSpPr/>
            <p:nvPr/>
          </p:nvSpPr>
          <p:spPr>
            <a:xfrm rot="5400000">
              <a:off x="5823995" y="3253561"/>
              <a:ext cx="544010" cy="379778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流程圖: 抽選 14">
              <a:extLst>
                <a:ext uri="{FF2B5EF4-FFF2-40B4-BE49-F238E27FC236}">
                  <a16:creationId xmlns:a16="http://schemas.microsoft.com/office/drawing/2014/main" id="{D4591281-AFBB-4FDE-9852-DE8EA1636590}"/>
                </a:ext>
              </a:extLst>
            </p:cNvPr>
            <p:cNvSpPr/>
            <p:nvPr/>
          </p:nvSpPr>
          <p:spPr>
            <a:xfrm rot="5400000">
              <a:off x="7236943" y="3239101"/>
              <a:ext cx="544010" cy="379778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流程圖: 抽選 21">
              <a:extLst>
                <a:ext uri="{FF2B5EF4-FFF2-40B4-BE49-F238E27FC236}">
                  <a16:creationId xmlns:a16="http://schemas.microsoft.com/office/drawing/2014/main" id="{0030824F-8E65-4B09-BC87-D6443AD8E5F0}"/>
                </a:ext>
              </a:extLst>
            </p:cNvPr>
            <p:cNvSpPr/>
            <p:nvPr/>
          </p:nvSpPr>
          <p:spPr>
            <a:xfrm rot="5400000">
              <a:off x="8270113" y="3253561"/>
              <a:ext cx="544010" cy="379778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431947E-2BE2-4472-B4E6-E126EF97C040}"/>
              </a:ext>
            </a:extLst>
          </p:cNvPr>
          <p:cNvSpPr txBox="1"/>
          <p:nvPr/>
        </p:nvSpPr>
        <p:spPr>
          <a:xfrm>
            <a:off x="872123" y="2174331"/>
            <a:ext cx="158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</a:rPr>
              <a:t>inputs</a:t>
            </a:r>
            <a:endParaRPr lang="zh-TW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B53A4EEC-4150-4979-9637-D2661AC1580F}"/>
              </a:ext>
            </a:extLst>
          </p:cNvPr>
          <p:cNvSpPr/>
          <p:nvPr/>
        </p:nvSpPr>
        <p:spPr>
          <a:xfrm rot="16200000">
            <a:off x="2366368" y="3236982"/>
            <a:ext cx="787078" cy="904028"/>
          </a:xfrm>
          <a:prstGeom prst="downArrow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0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model(simple)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E46E29-BA7C-4CC8-A864-870C1D0BDB9F}"/>
              </a:ext>
            </a:extLst>
          </p:cNvPr>
          <p:cNvSpPr/>
          <p:nvPr/>
        </p:nvSpPr>
        <p:spPr>
          <a:xfrm>
            <a:off x="1996674" y="2219445"/>
            <a:ext cx="746525" cy="2419109"/>
          </a:xfrm>
          <a:prstGeom prst="rect">
            <a:avLst/>
          </a:prstGeom>
          <a:solidFill>
            <a:srgbClr val="83B5C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圖: 抽選 4">
            <a:extLst>
              <a:ext uri="{FF2B5EF4-FFF2-40B4-BE49-F238E27FC236}">
                <a16:creationId xmlns:a16="http://schemas.microsoft.com/office/drawing/2014/main" id="{6F8950A6-0571-4E04-BF53-888E2870ADAD}"/>
              </a:ext>
            </a:extLst>
          </p:cNvPr>
          <p:cNvSpPr/>
          <p:nvPr/>
        </p:nvSpPr>
        <p:spPr>
          <a:xfrm rot="5400000">
            <a:off x="1632072" y="3239110"/>
            <a:ext cx="544010" cy="379778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B4A1A9-4883-42C5-9CF8-9613DF095238}"/>
              </a:ext>
            </a:extLst>
          </p:cNvPr>
          <p:cNvSpPr/>
          <p:nvPr/>
        </p:nvSpPr>
        <p:spPr>
          <a:xfrm>
            <a:off x="2933087" y="2219445"/>
            <a:ext cx="1199075" cy="241910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圖: 抽選 6">
            <a:extLst>
              <a:ext uri="{FF2B5EF4-FFF2-40B4-BE49-F238E27FC236}">
                <a16:creationId xmlns:a16="http://schemas.microsoft.com/office/drawing/2014/main" id="{8E2602A7-31E6-4752-9A34-801C76299EC4}"/>
              </a:ext>
            </a:extLst>
          </p:cNvPr>
          <p:cNvSpPr/>
          <p:nvPr/>
        </p:nvSpPr>
        <p:spPr>
          <a:xfrm rot="5400000">
            <a:off x="2568485" y="3239110"/>
            <a:ext cx="544010" cy="379778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4533D9-9D6D-494F-BDAA-FB3C8B194ADA}"/>
              </a:ext>
            </a:extLst>
          </p:cNvPr>
          <p:cNvSpPr/>
          <p:nvPr/>
        </p:nvSpPr>
        <p:spPr>
          <a:xfrm>
            <a:off x="4322050" y="2219445"/>
            <a:ext cx="830869" cy="2419109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流程圖: 抽選 8">
            <a:extLst>
              <a:ext uri="{FF2B5EF4-FFF2-40B4-BE49-F238E27FC236}">
                <a16:creationId xmlns:a16="http://schemas.microsoft.com/office/drawing/2014/main" id="{45B40119-3B21-4A44-9413-4097573FD5AA}"/>
              </a:ext>
            </a:extLst>
          </p:cNvPr>
          <p:cNvSpPr/>
          <p:nvPr/>
        </p:nvSpPr>
        <p:spPr>
          <a:xfrm rot="5400000">
            <a:off x="3969020" y="3239110"/>
            <a:ext cx="544010" cy="379778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CC106B-1B94-4A80-8BB9-E0C53FFB6743}"/>
              </a:ext>
            </a:extLst>
          </p:cNvPr>
          <p:cNvSpPr/>
          <p:nvPr/>
        </p:nvSpPr>
        <p:spPr>
          <a:xfrm>
            <a:off x="5268665" y="2219445"/>
            <a:ext cx="1199075" cy="241910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流程圖: 抽選 9">
            <a:extLst>
              <a:ext uri="{FF2B5EF4-FFF2-40B4-BE49-F238E27FC236}">
                <a16:creationId xmlns:a16="http://schemas.microsoft.com/office/drawing/2014/main" id="{668EAF2B-5846-40CA-9142-EBDEE6FDAA41}"/>
              </a:ext>
            </a:extLst>
          </p:cNvPr>
          <p:cNvSpPr/>
          <p:nvPr/>
        </p:nvSpPr>
        <p:spPr>
          <a:xfrm rot="5400000">
            <a:off x="4989777" y="3239110"/>
            <a:ext cx="544010" cy="379778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F3A018-3438-47B8-B96D-1ABC4E3EFBD7}"/>
              </a:ext>
            </a:extLst>
          </p:cNvPr>
          <p:cNvSpPr/>
          <p:nvPr/>
        </p:nvSpPr>
        <p:spPr>
          <a:xfrm>
            <a:off x="6667545" y="2219444"/>
            <a:ext cx="948597" cy="2419109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max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流程圖: 抽選 11">
            <a:extLst>
              <a:ext uri="{FF2B5EF4-FFF2-40B4-BE49-F238E27FC236}">
                <a16:creationId xmlns:a16="http://schemas.microsoft.com/office/drawing/2014/main" id="{85C8B571-232E-4FAC-9BF1-6474A33EF475}"/>
              </a:ext>
            </a:extLst>
          </p:cNvPr>
          <p:cNvSpPr/>
          <p:nvPr/>
        </p:nvSpPr>
        <p:spPr>
          <a:xfrm rot="5400000">
            <a:off x="6324731" y="3239110"/>
            <a:ext cx="544010" cy="379778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74C698-9126-47A0-8076-45C43238B9A4}"/>
              </a:ext>
            </a:extLst>
          </p:cNvPr>
          <p:cNvSpPr txBox="1"/>
          <p:nvPr/>
        </p:nvSpPr>
        <p:spPr>
          <a:xfrm>
            <a:off x="9046142" y="1328394"/>
            <a:ext cx="158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</a:rPr>
              <a:t>outputs</a:t>
            </a:r>
            <a:endParaRPr lang="zh-TW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1C15B0-EBD3-4142-8913-834BF8A960EC}"/>
              </a:ext>
            </a:extLst>
          </p:cNvPr>
          <p:cNvSpPr/>
          <p:nvPr/>
        </p:nvSpPr>
        <p:spPr>
          <a:xfrm>
            <a:off x="9130768" y="2116819"/>
            <a:ext cx="1581873" cy="636608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611D3B-D1F2-4F45-84B1-A42F88D59659}"/>
              </a:ext>
            </a:extLst>
          </p:cNvPr>
          <p:cNvSpPr/>
          <p:nvPr/>
        </p:nvSpPr>
        <p:spPr>
          <a:xfrm>
            <a:off x="9130768" y="2854370"/>
            <a:ext cx="1581873" cy="636608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304F75-99CB-4F00-A751-04F2657BDD63}"/>
              </a:ext>
            </a:extLst>
          </p:cNvPr>
          <p:cNvSpPr/>
          <p:nvPr/>
        </p:nvSpPr>
        <p:spPr>
          <a:xfrm>
            <a:off x="9130768" y="3591921"/>
            <a:ext cx="1581873" cy="636608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右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F51F96-32BC-4784-BA2E-E2F644824021}"/>
              </a:ext>
            </a:extLst>
          </p:cNvPr>
          <p:cNvSpPr/>
          <p:nvPr/>
        </p:nvSpPr>
        <p:spPr>
          <a:xfrm>
            <a:off x="9130768" y="4329472"/>
            <a:ext cx="1581873" cy="636608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跳</a:t>
            </a: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F60274A-E6CE-4A13-BC5C-B460B82AE79B}"/>
              </a:ext>
            </a:extLst>
          </p:cNvPr>
          <p:cNvSpPr/>
          <p:nvPr/>
        </p:nvSpPr>
        <p:spPr>
          <a:xfrm rot="16200000">
            <a:off x="7955674" y="3003862"/>
            <a:ext cx="787078" cy="904028"/>
          </a:xfrm>
          <a:prstGeom prst="downArrow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11CAAB9-0143-4FB3-878A-351C766F8641}"/>
              </a:ext>
            </a:extLst>
          </p:cNvPr>
          <p:cNvSpPr txBox="1"/>
          <p:nvPr/>
        </p:nvSpPr>
        <p:spPr>
          <a:xfrm>
            <a:off x="4241025" y="5252937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overfitting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1BB83E5-FB1A-43D1-9BB4-C34A9AB9D08E}"/>
              </a:ext>
            </a:extLst>
          </p:cNvPr>
          <p:cNvCxnSpPr/>
          <p:nvPr/>
        </p:nvCxnSpPr>
        <p:spPr>
          <a:xfrm>
            <a:off x="4637988" y="4741682"/>
            <a:ext cx="99496" cy="51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6C31C70-88E6-4995-8340-FBD45D5651AA}"/>
              </a:ext>
            </a:extLst>
          </p:cNvPr>
          <p:cNvSpPr txBox="1"/>
          <p:nvPr/>
        </p:nvSpPr>
        <p:spPr>
          <a:xfrm>
            <a:off x="6786625" y="5425126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all the outputs between (0, 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EB9C570-953A-4C44-AFC1-B276B0A70A83}"/>
              </a:ext>
            </a:extLst>
          </p:cNvPr>
          <p:cNvCxnSpPr/>
          <p:nvPr/>
        </p:nvCxnSpPr>
        <p:spPr>
          <a:xfrm>
            <a:off x="7141843" y="4741682"/>
            <a:ext cx="239345" cy="68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5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346</TotalTime>
  <Words>536</Words>
  <Application>Microsoft Office PowerPoint</Application>
  <PresentationFormat>寬螢幕</PresentationFormat>
  <Paragraphs>138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Arial</vt:lpstr>
      <vt:lpstr>Century Gothic</vt:lpstr>
      <vt:lpstr>Garamond</vt:lpstr>
      <vt:lpstr>Times New Roman</vt:lpstr>
      <vt:lpstr>Wingdings</vt:lpstr>
      <vt:lpstr>肥皂</vt:lpstr>
      <vt:lpstr>Fall guys</vt:lpstr>
      <vt:lpstr>情境</vt:lpstr>
      <vt:lpstr>需求</vt:lpstr>
      <vt:lpstr>分析</vt:lpstr>
      <vt:lpstr>分析</vt:lpstr>
      <vt:lpstr>分析</vt:lpstr>
      <vt:lpstr>設計-CNN model(simple)</vt:lpstr>
      <vt:lpstr>設計-CNN model(simple)</vt:lpstr>
      <vt:lpstr>設計-CNN model(simple)</vt:lpstr>
      <vt:lpstr>設計</vt:lpstr>
      <vt:lpstr>PowerPoint 簡報</vt:lpstr>
      <vt:lpstr>fall guys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guys</dc:title>
  <dc:creator>yeetung 劉</dc:creator>
  <cp:lastModifiedBy>yeetung 劉</cp:lastModifiedBy>
  <cp:revision>28</cp:revision>
  <dcterms:created xsi:type="dcterms:W3CDTF">2021-11-19T02:34:16Z</dcterms:created>
  <dcterms:modified xsi:type="dcterms:W3CDTF">2021-11-26T04:52:49Z</dcterms:modified>
</cp:coreProperties>
</file>