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9" r:id="rId3"/>
    <p:sldId id="270" r:id="rId4"/>
    <p:sldId id="274" r:id="rId5"/>
    <p:sldId id="265" r:id="rId6"/>
    <p:sldId id="272" r:id="rId7"/>
    <p:sldId id="273" r:id="rId8"/>
    <p:sldId id="275" r:id="rId9"/>
    <p:sldId id="283" r:id="rId10"/>
    <p:sldId id="289" r:id="rId11"/>
    <p:sldId id="288" r:id="rId12"/>
    <p:sldId id="284" r:id="rId13"/>
    <p:sldId id="285" r:id="rId14"/>
    <p:sldId id="286" r:id="rId15"/>
    <p:sldId id="287" r:id="rId16"/>
    <p:sldId id="266" r:id="rId17"/>
    <p:sldId id="279" r:id="rId18"/>
    <p:sldId id="280" r:id="rId19"/>
    <p:sldId id="281" r:id="rId20"/>
    <p:sldId id="282" r:id="rId21"/>
    <p:sldId id="278" r:id="rId22"/>
    <p:sldId id="277" r:id="rId23"/>
    <p:sldId id="276" r:id="rId24"/>
    <p:sldId id="26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FF7D7FB-5A26-4103-8B7A-B2352919A29A}">
          <p14:sldIdLst>
            <p14:sldId id="259"/>
          </p14:sldIdLst>
        </p14:section>
        <p14:section name="需求、架構列表" id="{D7C7EC4E-97F8-4CA4-95DE-4E8856C45985}">
          <p14:sldIdLst>
            <p14:sldId id="269"/>
            <p14:sldId id="270"/>
            <p14:sldId id="274"/>
            <p14:sldId id="265"/>
            <p14:sldId id="272"/>
            <p14:sldId id="273"/>
            <p14:sldId id="275"/>
            <p14:sldId id="283"/>
            <p14:sldId id="289"/>
            <p14:sldId id="288"/>
            <p14:sldId id="284"/>
            <p14:sldId id="285"/>
            <p14:sldId id="286"/>
            <p14:sldId id="287"/>
          </p14:sldIdLst>
        </p14:section>
        <p14:section name="成果展示" id="{D5DC4CA9-B90D-4EB8-B7CD-B2C70BE11B10}">
          <p14:sldIdLst>
            <p14:sldId id="266"/>
            <p14:sldId id="279"/>
            <p14:sldId id="280"/>
            <p14:sldId id="281"/>
            <p14:sldId id="282"/>
          </p14:sldIdLst>
        </p14:section>
        <p14:section name="問題紀錄" id="{4E147EF8-992E-4E9C-93FB-A62213918EFA}">
          <p14:sldIdLst>
            <p14:sldId id="278"/>
            <p14:sldId id="277"/>
            <p14:sldId id="27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tung 劉" initials="y劉" lastIdx="1" clrIdx="0">
    <p:extLst>
      <p:ext uri="{19B8F6BF-5375-455C-9EA6-DF929625EA0E}">
        <p15:presenceInfo xmlns:p15="http://schemas.microsoft.com/office/powerpoint/2012/main" userId="fcb576cb50ec2e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4979"/>
    <a:srgbClr val="CDD1DF"/>
    <a:srgbClr val="282D3F"/>
    <a:srgbClr val="8570DE"/>
    <a:srgbClr val="D5BEFA"/>
    <a:srgbClr val="70AD47"/>
    <a:srgbClr val="A5A5A5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6721" autoAdjust="0"/>
  </p:normalViewPr>
  <p:slideViewPr>
    <p:cSldViewPr snapToGrid="0">
      <p:cViewPr varScale="1">
        <p:scale>
          <a:sx n="125" d="100"/>
          <a:sy n="125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74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taipei-ethereum-meetup/%E5%B7%A5%E7%A8%8B%E5%B8%AB%E8%A6%96%E8%A7%92-%E4%BB%80%E9%BA%BC%E6%98%AF%E5%8D%80%E5%A1%8A%E9%8F%88%E7%9A%84-smart-contract-d488308f461d" TargetMode="External"/><Relationship Id="rId3" Type="http://schemas.openxmlformats.org/officeDocument/2006/relationships/hyperlink" Target="https://github.com/ethereum/go-ethereum" TargetMode="External"/><Relationship Id="rId7" Type="http://schemas.openxmlformats.org/officeDocument/2006/relationships/hyperlink" Target="https://medium.com/learn-or-die/%E5%A5%BD-pm2-%E4%B8%8D%E7%94%A8%E5%97%8E-fc7434cc8821" TargetMode="External"/><Relationship Id="rId2" Type="http://schemas.openxmlformats.org/officeDocument/2006/relationships/hyperlink" Target="https://github.com/ethere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ingapore-blockchain-dapps/how-to-build-ethereum-dashboard-and-to-monitor-your-ethereum-network-status-a06c5ac18d15" TargetMode="External"/><Relationship Id="rId5" Type="http://schemas.openxmlformats.org/officeDocument/2006/relationships/hyperlink" Target="https://github.com/ethereum/eth-net-intelligence-api" TargetMode="External"/><Relationship Id="rId4" Type="http://schemas.openxmlformats.org/officeDocument/2006/relationships/hyperlink" Target="https://github.com/ethereum/eth-netstat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zh-TW" altLang="en-US" dirty="0"/>
              <a:t>私有以太坊區塊鏈實作以及其硬體加速方法調查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763069"/>
            <a:ext cx="10515600" cy="1496217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人：劉益彤</a:t>
            </a:r>
            <a:endParaRPr lang="en-US" altLang="zh-TW" dirty="0"/>
          </a:p>
          <a:p>
            <a:pPr algn="l"/>
            <a:r>
              <a:rPr lang="zh-TW" altLang="en-US" dirty="0"/>
              <a:t>目前成員：劉益彤</a:t>
            </a:r>
            <a:endParaRPr lang="en-US" altLang="zh-TW" dirty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983524A2-2B62-4B3D-8007-CDFEA97E7364}"/>
              </a:ext>
            </a:extLst>
          </p:cNvPr>
          <p:cNvGrpSpPr/>
          <p:nvPr/>
        </p:nvGrpSpPr>
        <p:grpSpPr>
          <a:xfrm>
            <a:off x="4185573" y="2019302"/>
            <a:ext cx="2088628" cy="2504947"/>
            <a:chOff x="2072792" y="2001014"/>
            <a:chExt cx="2088628" cy="2504947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51A8124-EA68-42AD-84ED-4BEA4AF4E751}"/>
                </a:ext>
              </a:extLst>
            </p:cNvPr>
            <p:cNvSpPr/>
            <p:nvPr/>
          </p:nvSpPr>
          <p:spPr>
            <a:xfrm>
              <a:off x="2072792" y="2350434"/>
              <a:ext cx="2088628" cy="2155527"/>
            </a:xfrm>
            <a:prstGeom prst="rect">
              <a:avLst/>
            </a:prstGeom>
            <a:solidFill>
              <a:srgbClr val="CDD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8F90205-AF55-49CF-8DFD-491936B1AF75}"/>
                </a:ext>
              </a:extLst>
            </p:cNvPr>
            <p:cNvSpPr/>
            <p:nvPr/>
          </p:nvSpPr>
          <p:spPr>
            <a:xfrm>
              <a:off x="2147385" y="2515186"/>
              <a:ext cx="1939441" cy="439344"/>
            </a:xfrm>
            <a:prstGeom prst="rect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Header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126DAC3-954C-4629-8885-64CDC74FBBD9}"/>
                </a:ext>
              </a:extLst>
            </p:cNvPr>
            <p:cNvSpPr/>
            <p:nvPr/>
          </p:nvSpPr>
          <p:spPr>
            <a:xfrm>
              <a:off x="2147385" y="3119284"/>
              <a:ext cx="1939441" cy="1189887"/>
            </a:xfrm>
            <a:prstGeom prst="ellipse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Transactions</a:t>
              </a:r>
              <a:endPara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A50FAB4F-0ED3-4597-9596-DAA0C7B065CC}"/>
                </a:ext>
              </a:extLst>
            </p:cNvPr>
            <p:cNvSpPr txBox="1"/>
            <p:nvPr/>
          </p:nvSpPr>
          <p:spPr>
            <a:xfrm>
              <a:off x="2723407" y="200101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Block02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C3CC5782-188D-4C86-9A28-638FC70CAEBC}"/>
              </a:ext>
            </a:extLst>
          </p:cNvPr>
          <p:cNvGrpSpPr/>
          <p:nvPr/>
        </p:nvGrpSpPr>
        <p:grpSpPr>
          <a:xfrm>
            <a:off x="1688744" y="2019302"/>
            <a:ext cx="2088628" cy="2504947"/>
            <a:chOff x="2072792" y="2001014"/>
            <a:chExt cx="2088628" cy="250494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55005FF-82F4-4FF1-8610-A11435E9AFB0}"/>
                </a:ext>
              </a:extLst>
            </p:cNvPr>
            <p:cNvSpPr/>
            <p:nvPr/>
          </p:nvSpPr>
          <p:spPr>
            <a:xfrm>
              <a:off x="2072792" y="2350434"/>
              <a:ext cx="2088628" cy="2155527"/>
            </a:xfrm>
            <a:prstGeom prst="rect">
              <a:avLst/>
            </a:prstGeom>
            <a:solidFill>
              <a:srgbClr val="CDD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098D7D8-658D-4CD1-B3C4-16C6B80B52FE}"/>
                </a:ext>
              </a:extLst>
            </p:cNvPr>
            <p:cNvSpPr/>
            <p:nvPr/>
          </p:nvSpPr>
          <p:spPr>
            <a:xfrm>
              <a:off x="2147385" y="2515186"/>
              <a:ext cx="1939441" cy="439344"/>
            </a:xfrm>
            <a:prstGeom prst="rect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Header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E694D5AF-4D09-424E-A265-691941DF064E}"/>
                </a:ext>
              </a:extLst>
            </p:cNvPr>
            <p:cNvSpPr/>
            <p:nvPr/>
          </p:nvSpPr>
          <p:spPr>
            <a:xfrm>
              <a:off x="2147385" y="3119284"/>
              <a:ext cx="1939441" cy="1189887"/>
            </a:xfrm>
            <a:prstGeom prst="ellipse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Transactions</a:t>
              </a:r>
              <a:endPara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74601EB6-4FE2-4150-AA5D-B78A3D341E69}"/>
                </a:ext>
              </a:extLst>
            </p:cNvPr>
            <p:cNvSpPr txBox="1"/>
            <p:nvPr/>
          </p:nvSpPr>
          <p:spPr>
            <a:xfrm>
              <a:off x="2723407" y="200101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Block01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EBFC4C1-DBAF-4614-BC0F-68DB5E84E1A6}"/>
              </a:ext>
            </a:extLst>
          </p:cNvPr>
          <p:cNvGrpSpPr/>
          <p:nvPr/>
        </p:nvGrpSpPr>
        <p:grpSpPr>
          <a:xfrm>
            <a:off x="6682402" y="2019302"/>
            <a:ext cx="2088628" cy="2504947"/>
            <a:chOff x="2072792" y="2001014"/>
            <a:chExt cx="2088628" cy="250494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077E341-201D-4585-BA9D-70B53AEB3221}"/>
                </a:ext>
              </a:extLst>
            </p:cNvPr>
            <p:cNvSpPr/>
            <p:nvPr/>
          </p:nvSpPr>
          <p:spPr>
            <a:xfrm>
              <a:off x="2072792" y="2350434"/>
              <a:ext cx="2088628" cy="2155527"/>
            </a:xfrm>
            <a:prstGeom prst="rect">
              <a:avLst/>
            </a:prstGeom>
            <a:solidFill>
              <a:srgbClr val="CDD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1F15AAD-A434-4B93-8F5E-B9ABDBE4EA2A}"/>
                </a:ext>
              </a:extLst>
            </p:cNvPr>
            <p:cNvSpPr/>
            <p:nvPr/>
          </p:nvSpPr>
          <p:spPr>
            <a:xfrm>
              <a:off x="2147385" y="2515186"/>
              <a:ext cx="1939441" cy="439344"/>
            </a:xfrm>
            <a:prstGeom prst="rect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Header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6419B5BC-32C5-42FC-A9BB-0D1D96F6276F}"/>
                </a:ext>
              </a:extLst>
            </p:cNvPr>
            <p:cNvSpPr/>
            <p:nvPr/>
          </p:nvSpPr>
          <p:spPr>
            <a:xfrm>
              <a:off x="2147385" y="3119284"/>
              <a:ext cx="1939441" cy="1189887"/>
            </a:xfrm>
            <a:prstGeom prst="ellipse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Transactions</a:t>
              </a:r>
              <a:endPara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1CBCF35-F7AF-49CB-960D-E1F60C654F29}"/>
                </a:ext>
              </a:extLst>
            </p:cNvPr>
            <p:cNvSpPr txBox="1"/>
            <p:nvPr/>
          </p:nvSpPr>
          <p:spPr>
            <a:xfrm>
              <a:off x="2723407" y="200101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Block03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5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82B9A69-1AB8-4832-87D3-39A8A63703BD}"/>
              </a:ext>
            </a:extLst>
          </p:cNvPr>
          <p:cNvGrpSpPr/>
          <p:nvPr/>
        </p:nvGrpSpPr>
        <p:grpSpPr>
          <a:xfrm>
            <a:off x="2003883" y="2209845"/>
            <a:ext cx="6788212" cy="2144030"/>
            <a:chOff x="2003883" y="2209845"/>
            <a:chExt cx="6788212" cy="2144030"/>
          </a:xfrm>
        </p:grpSpPr>
        <p:sp>
          <p:nvSpPr>
            <p:cNvPr id="27" name="加號 26">
              <a:extLst>
                <a:ext uri="{FF2B5EF4-FFF2-40B4-BE49-F238E27FC236}">
                  <a16:creationId xmlns:a16="http://schemas.microsoft.com/office/drawing/2014/main" id="{17BA54EF-AE68-4A59-B325-80359A6B1E59}"/>
                </a:ext>
              </a:extLst>
            </p:cNvPr>
            <p:cNvSpPr/>
            <p:nvPr/>
          </p:nvSpPr>
          <p:spPr>
            <a:xfrm>
              <a:off x="4248983" y="3157919"/>
              <a:ext cx="579549" cy="611273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4C5A39D-DACE-4A4C-B520-770F1F6676DB}"/>
                </a:ext>
              </a:extLst>
            </p:cNvPr>
            <p:cNvSpPr txBox="1"/>
            <p:nvPr/>
          </p:nvSpPr>
          <p:spPr>
            <a:xfrm>
              <a:off x="4828532" y="3278889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Nonce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45E8AF34-8B24-4EB8-BE9F-5796CAF30FAC}"/>
                </a:ext>
              </a:extLst>
            </p:cNvPr>
            <p:cNvSpPr txBox="1"/>
            <p:nvPr/>
          </p:nvSpPr>
          <p:spPr>
            <a:xfrm>
              <a:off x="6404160" y="329894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Result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C24E309-A832-4E7A-B872-6B88387175AC}"/>
                </a:ext>
              </a:extLst>
            </p:cNvPr>
            <p:cNvSpPr txBox="1"/>
            <p:nvPr/>
          </p:nvSpPr>
          <p:spPr>
            <a:xfrm>
              <a:off x="8145764" y="32989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出塊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911BD974-4060-4C43-ADD8-5CF5CCF9F3AB}"/>
                    </a:ext>
                  </a:extLst>
                </p:cNvPr>
                <p:cNvSpPr txBox="1"/>
                <p:nvPr/>
              </p:nvSpPr>
              <p:spPr>
                <a:xfrm>
                  <a:off x="7302095" y="2914412"/>
                  <a:ext cx="52554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zh-TW" alt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16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zh-TW" altLang="en-US" sz="1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zh-TW" altLang="en-US" sz="160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911BD974-4060-4C43-ADD8-5CF5CCF9F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095" y="2914412"/>
                  <a:ext cx="525541" cy="55335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B1D07FFF-E1EE-4DA3-A136-2B8E1E307055}"/>
                    </a:ext>
                  </a:extLst>
                </p:cNvPr>
                <p:cNvSpPr txBox="1"/>
                <p:nvPr/>
              </p:nvSpPr>
              <p:spPr>
                <a:xfrm>
                  <a:off x="5295470" y="3868229"/>
                  <a:ext cx="1540101" cy="485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 </a:t>
                  </a:r>
                  <a:r>
                    <a:rPr lang="en-US" altLang="zh-TW" sz="1400" dirty="0">
                      <a:latin typeface="Times New Roman" panose="02020603050405020304" pitchFamily="18" charset="0"/>
                      <a:ea typeface="微軟正黑體" panose="020B0604030504040204" pitchFamily="34" charset="-120"/>
                      <a:sym typeface="Wingdings" panose="05000000000000000000" pitchFamily="2" charset="2"/>
                    </a:rPr>
                    <a:t></a:t>
                  </a:r>
                  <a:r>
                    <a:rPr lang="en-US" altLang="zh-TW" sz="140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 Nonce++</a:t>
                  </a:r>
                  <a:endParaRPr lang="zh-TW" altLang="en-US" sz="140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B1D07FFF-E1EE-4DA3-A136-2B8E1E3070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470" y="3868229"/>
                  <a:ext cx="1540101" cy="485646"/>
                </a:xfrm>
                <a:prstGeom prst="rect">
                  <a:avLst/>
                </a:prstGeom>
                <a:blipFill>
                  <a:blip r:embed="rId3"/>
                  <a:stretch>
                    <a:fillRect b="-25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箭號: 向右 24">
              <a:extLst>
                <a:ext uri="{FF2B5EF4-FFF2-40B4-BE49-F238E27FC236}">
                  <a16:creationId xmlns:a16="http://schemas.microsoft.com/office/drawing/2014/main" id="{2E54D88C-198A-4FBD-8B9B-96479B88A771}"/>
                </a:ext>
              </a:extLst>
            </p:cNvPr>
            <p:cNvSpPr/>
            <p:nvPr/>
          </p:nvSpPr>
          <p:spPr>
            <a:xfrm>
              <a:off x="5616765" y="3298948"/>
              <a:ext cx="787395" cy="36933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335CAB3A-1D78-4F0A-9090-0CC85BB9439A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7178731" y="3483614"/>
              <a:ext cx="8964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接點: 肘形 17">
              <a:extLst>
                <a:ext uri="{FF2B5EF4-FFF2-40B4-BE49-F238E27FC236}">
                  <a16:creationId xmlns:a16="http://schemas.microsoft.com/office/drawing/2014/main" id="{5FEA5769-FB1F-4051-8C61-6FE820466F62}"/>
                </a:ext>
              </a:extLst>
            </p:cNvPr>
            <p:cNvCxnSpPr>
              <a:stCxn id="29" idx="2"/>
              <a:endCxn id="28" idx="2"/>
            </p:cNvCxnSpPr>
            <p:nvPr/>
          </p:nvCxnSpPr>
          <p:spPr>
            <a:xfrm rot="5400000" flipH="1">
              <a:off x="5996808" y="2873643"/>
              <a:ext cx="20059" cy="1569216"/>
            </a:xfrm>
            <a:prstGeom prst="bentConnector3">
              <a:avLst>
                <a:gd name="adj1" fmla="val -113963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A9F75813-A117-4BF7-BF5E-3B6F6F3F5959}"/>
                </a:ext>
              </a:extLst>
            </p:cNvPr>
            <p:cNvSpPr txBox="1"/>
            <p:nvPr/>
          </p:nvSpPr>
          <p:spPr>
            <a:xfrm>
              <a:off x="5515738" y="299832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Keccak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A720201-127D-4B1C-AE5F-EA4B9D01ECC2}"/>
                </a:ext>
              </a:extLst>
            </p:cNvPr>
            <p:cNvSpPr txBox="1"/>
            <p:nvPr/>
          </p:nvSpPr>
          <p:spPr>
            <a:xfrm>
              <a:off x="6105760" y="2209845"/>
              <a:ext cx="12628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M:</a:t>
              </a:r>
              <a:r>
                <a:rPr lang="zh-TW" altLang="en-US" dirty="0"/>
                <a:t> </a:t>
              </a:r>
              <a:r>
                <a:rPr lang="en-US" altLang="zh-TW" dirty="0"/>
                <a:t>2^256</a:t>
              </a:r>
            </a:p>
            <a:p>
              <a:r>
                <a:rPr lang="en-US" altLang="zh-TW" dirty="0"/>
                <a:t>d:</a:t>
              </a:r>
              <a:r>
                <a:rPr lang="zh-TW" altLang="en-US" dirty="0"/>
                <a:t> </a:t>
              </a:r>
              <a:r>
                <a:rPr lang="en-US" altLang="zh-TW" dirty="0"/>
                <a:t>Difficulty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4666883-71CE-4B2B-A114-FC95E1410041}"/>
                </a:ext>
              </a:extLst>
            </p:cNvPr>
            <p:cNvSpPr/>
            <p:nvPr/>
          </p:nvSpPr>
          <p:spPr>
            <a:xfrm>
              <a:off x="2003883" y="3157919"/>
              <a:ext cx="2055722" cy="698594"/>
            </a:xfrm>
            <a:prstGeom prst="rect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Header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59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>
            <a:extLst>
              <a:ext uri="{FF2B5EF4-FFF2-40B4-BE49-F238E27FC236}">
                <a16:creationId xmlns:a16="http://schemas.microsoft.com/office/drawing/2014/main" id="{975375D8-6165-45F7-AA51-F166512F4C34}"/>
              </a:ext>
            </a:extLst>
          </p:cNvPr>
          <p:cNvGrpSpPr/>
          <p:nvPr/>
        </p:nvGrpSpPr>
        <p:grpSpPr>
          <a:xfrm>
            <a:off x="1309746" y="-2288870"/>
            <a:ext cx="8491919" cy="9965089"/>
            <a:chOff x="1309746" y="-2288870"/>
            <a:chExt cx="8491919" cy="996508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8B37F76-5511-4621-BFC8-3F2110A720AA}"/>
                </a:ext>
              </a:extLst>
            </p:cNvPr>
            <p:cNvGrpSpPr/>
            <p:nvPr/>
          </p:nvGrpSpPr>
          <p:grpSpPr>
            <a:xfrm>
              <a:off x="1309746" y="-2288870"/>
              <a:ext cx="5689367" cy="2164960"/>
              <a:chOff x="1294291" y="1264039"/>
              <a:chExt cx="5689367" cy="2164960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FBE55089-E5CC-4412-9AB9-3C2D109BD6D9}"/>
                  </a:ext>
                </a:extLst>
              </p:cNvPr>
              <p:cNvGrpSpPr/>
              <p:nvPr/>
            </p:nvGrpSpPr>
            <p:grpSpPr>
              <a:xfrm>
                <a:off x="1294291" y="1264039"/>
                <a:ext cx="5689367" cy="2164960"/>
                <a:chOff x="1294291" y="1274146"/>
                <a:chExt cx="4923134" cy="159845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B974DDE-E9E7-451F-9826-1EF41EF0FBF6}"/>
                    </a:ext>
                  </a:extLst>
                </p:cNvPr>
                <p:cNvSpPr/>
                <p:nvPr/>
              </p:nvSpPr>
              <p:spPr>
                <a:xfrm>
                  <a:off x="1294291" y="1302662"/>
                  <a:ext cx="4923134" cy="1569934"/>
                </a:xfrm>
                <a:prstGeom prst="rect">
                  <a:avLst/>
                </a:prstGeom>
                <a:solidFill>
                  <a:srgbClr val="CDD1D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675C492C-0319-4BCF-AE8B-F8167602C3DB}"/>
                    </a:ext>
                  </a:extLst>
                </p:cNvPr>
                <p:cNvSpPr txBox="1"/>
                <p:nvPr/>
              </p:nvSpPr>
              <p:spPr>
                <a:xfrm>
                  <a:off x="1294291" y="1274146"/>
                  <a:ext cx="1311099" cy="2726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Seal</a:t>
                  </a:r>
                  <a:r>
                    <a:rPr lang="en-US" altLang="zh-TW" sz="1400" dirty="0"/>
                    <a:t>(..., block, ...)</a:t>
                  </a:r>
                  <a:endParaRPr lang="zh-TW" altLang="en-US" dirty="0"/>
                </a:p>
              </p:txBody>
            </p:sp>
          </p:grp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0E620EC-F16B-490A-AD04-A47E383EE2D7}"/>
                  </a:ext>
                </a:extLst>
              </p:cNvPr>
              <p:cNvSpPr txBox="1"/>
              <p:nvPr/>
            </p:nvSpPr>
            <p:spPr>
              <a:xfrm>
                <a:off x="1294291" y="1520199"/>
                <a:ext cx="473091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err="1"/>
                  <a:t>Seed,err</a:t>
                </a:r>
                <a:r>
                  <a:rPr lang="en-US" altLang="zh-TW" sz="1400" dirty="0"/>
                  <a:t>:=</a:t>
                </a:r>
                <a:r>
                  <a:rPr lang="en-US" altLang="zh-TW" sz="1400" dirty="0" err="1"/>
                  <a:t>crand.Int</a:t>
                </a:r>
                <a:r>
                  <a:rPr lang="en-US" altLang="zh-TW" sz="1400" dirty="0"/>
                  <a:t>(</a:t>
                </a:r>
                <a:r>
                  <a:rPr lang="en-US" altLang="zh-TW" sz="1400" dirty="0" err="1"/>
                  <a:t>crandReader</a:t>
                </a:r>
                <a:r>
                  <a:rPr lang="en-US" altLang="zh-TW" sz="1400" dirty="0"/>
                  <a:t>, </a:t>
                </a:r>
                <a:r>
                  <a:rPr lang="en-US" altLang="zh-TW" sz="1400" dirty="0" err="1"/>
                  <a:t>big.NewInt</a:t>
                </a:r>
                <a:r>
                  <a:rPr lang="en-US" altLang="zh-TW" sz="1400" dirty="0"/>
                  <a:t>(math.MaxInt64))</a:t>
                </a:r>
              </a:p>
              <a:p>
                <a:r>
                  <a:rPr lang="en-US" altLang="zh-TW" sz="1400" dirty="0" err="1"/>
                  <a:t>ethash.rand</a:t>
                </a:r>
                <a:r>
                  <a:rPr lang="en-US" altLang="zh-TW" sz="1400" dirty="0"/>
                  <a:t> = </a:t>
                </a:r>
                <a:r>
                  <a:rPr lang="en-US" altLang="zh-TW" sz="1400" dirty="0" err="1"/>
                  <a:t>rand.New</a:t>
                </a:r>
                <a:r>
                  <a:rPr lang="en-US" altLang="zh-TW" sz="1400" dirty="0"/>
                  <a:t>(</a:t>
                </a:r>
                <a:r>
                  <a:rPr lang="en-US" altLang="zh-TW" sz="1400" dirty="0" err="1"/>
                  <a:t>rand.NewSource</a:t>
                </a:r>
                <a:r>
                  <a:rPr lang="en-US" altLang="zh-TW" sz="1400" dirty="0"/>
                  <a:t>(seed.Int64()))</a:t>
                </a:r>
                <a:endParaRPr lang="zh-TW" altLang="en-US" sz="1400" dirty="0"/>
              </a:p>
              <a:p>
                <a:endParaRPr lang="zh-TW" altLang="en-US" sz="1400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6576779-6463-4BCF-8B2A-77B8F11B0564}"/>
                  </a:ext>
                </a:extLst>
              </p:cNvPr>
              <p:cNvSpPr txBox="1"/>
              <p:nvPr/>
            </p:nvSpPr>
            <p:spPr>
              <a:xfrm>
                <a:off x="4832246" y="2055217"/>
                <a:ext cx="11929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rgbClr val="FF0000"/>
                    </a:solidFill>
                  </a:rPr>
                  <a:t>初始化</a:t>
                </a:r>
                <a:r>
                  <a:rPr lang="en-US" altLang="zh-TW" sz="1400" dirty="0">
                    <a:solidFill>
                      <a:srgbClr val="FF0000"/>
                    </a:solidFill>
                  </a:rPr>
                  <a:t>Nonce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箭號: 上彎 10">
                <a:extLst>
                  <a:ext uri="{FF2B5EF4-FFF2-40B4-BE49-F238E27FC236}">
                    <a16:creationId xmlns:a16="http://schemas.microsoft.com/office/drawing/2014/main" id="{82E654BA-C448-4C6A-8B8D-8D4300580B18}"/>
                  </a:ext>
                </a:extLst>
              </p:cNvPr>
              <p:cNvSpPr/>
              <p:nvPr/>
            </p:nvSpPr>
            <p:spPr>
              <a:xfrm rot="5400000">
                <a:off x="4236409" y="1723636"/>
                <a:ext cx="367275" cy="894838"/>
              </a:xfrm>
              <a:prstGeom prst="bentUpArrow">
                <a:avLst>
                  <a:gd name="adj1" fmla="val 14706"/>
                  <a:gd name="adj2" fmla="val 25000"/>
                  <a:gd name="adj3" fmla="val 50000"/>
                </a:avLst>
              </a:prstGeom>
              <a:solidFill>
                <a:srgbClr val="282D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DA4279B-4CA0-4EED-9DCA-E005FB8B46EE}"/>
                  </a:ext>
                </a:extLst>
              </p:cNvPr>
              <p:cNvSpPr/>
              <p:nvPr/>
            </p:nvSpPr>
            <p:spPr>
              <a:xfrm>
                <a:off x="1817197" y="2605028"/>
                <a:ext cx="4975095" cy="373209"/>
              </a:xfrm>
              <a:prstGeom prst="rect">
                <a:avLst/>
              </a:prstGeom>
              <a:solidFill>
                <a:srgbClr val="3A497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goroutine         </a:t>
                </a:r>
                <a:r>
                  <a:rPr lang="en-US" altLang="zh-TW" sz="16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ethsah.minr</a:t>
                </a:r>
                <a:r>
                  <a:rPr lang="en-US" altLang="zh-TW" sz="16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(block, id, nonce ,abort, locals)</a:t>
                </a:r>
                <a:endPara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543EF2D4-C4F8-430B-AFF0-F3892717317B}"/>
                  </a:ext>
                </a:extLst>
              </p:cNvPr>
              <p:cNvSpPr/>
              <p:nvPr/>
            </p:nvSpPr>
            <p:spPr>
              <a:xfrm rot="5400000">
                <a:off x="5304123" y="2452080"/>
                <a:ext cx="346163" cy="173666"/>
              </a:xfrm>
              <a:prstGeom prst="rightArrow">
                <a:avLst>
                  <a:gd name="adj1" fmla="val 45208"/>
                  <a:gd name="adj2" fmla="val 133484"/>
                </a:avLst>
              </a:prstGeom>
              <a:solidFill>
                <a:srgbClr val="282D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74501DA-D5C0-48CE-903E-44B814FC92D5}"/>
                  </a:ext>
                </a:extLst>
              </p:cNvPr>
              <p:cNvSpPr txBox="1"/>
              <p:nvPr/>
            </p:nvSpPr>
            <p:spPr>
              <a:xfrm>
                <a:off x="1743871" y="3084146"/>
                <a:ext cx="14527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err="1"/>
                  <a:t>resultCH</a:t>
                </a:r>
                <a:r>
                  <a:rPr lang="en-US" altLang="zh-TW" sz="1400" dirty="0"/>
                  <a:t> &lt;- result</a:t>
                </a:r>
                <a:endParaRPr lang="zh-TW" altLang="en-US" sz="1400" dirty="0"/>
              </a:p>
            </p:txBody>
          </p:sp>
        </p:grp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86CE3B29-32F2-4385-837A-646F4C260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9747" y="-574672"/>
              <a:ext cx="522905" cy="869598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337E383F-271E-4A76-B208-AB256FC0CBB1}"/>
                </a:ext>
              </a:extLst>
            </p:cNvPr>
            <p:cNvGrpSpPr/>
            <p:nvPr/>
          </p:nvGrpSpPr>
          <p:grpSpPr>
            <a:xfrm>
              <a:off x="1309747" y="264088"/>
              <a:ext cx="7929210" cy="2321632"/>
              <a:chOff x="2841367" y="25328"/>
              <a:chExt cx="7929210" cy="232163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68D2B01-0E48-42DA-9019-09ABB1D82236}"/>
                  </a:ext>
                </a:extLst>
              </p:cNvPr>
              <p:cNvSpPr/>
              <p:nvPr/>
            </p:nvSpPr>
            <p:spPr>
              <a:xfrm>
                <a:off x="2841367" y="93443"/>
                <a:ext cx="7929210" cy="2253517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03C5DCC-44B2-4B23-92E7-BD723B2EEEF6}"/>
                  </a:ext>
                </a:extLst>
              </p:cNvPr>
              <p:cNvSpPr txBox="1"/>
              <p:nvPr/>
            </p:nvSpPr>
            <p:spPr>
              <a:xfrm>
                <a:off x="2841367" y="25328"/>
                <a:ext cx="685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mine</a:t>
                </a:r>
                <a:endParaRPr lang="zh-TW" altLang="en-US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9CD55743-3A1B-47F3-8396-570ECD970033}"/>
                  </a:ext>
                </a:extLst>
              </p:cNvPr>
              <p:cNvGrpSpPr/>
              <p:nvPr/>
            </p:nvGrpSpPr>
            <p:grpSpPr>
              <a:xfrm>
                <a:off x="2896770" y="429375"/>
                <a:ext cx="2772545" cy="1414185"/>
                <a:chOff x="1184302" y="2259108"/>
                <a:chExt cx="2772545" cy="1414185"/>
              </a:xfrm>
            </p:grpSpPr>
            <p:sp>
              <p:nvSpPr>
                <p:cNvPr id="24" name="矩形: 圓角 23">
                  <a:extLst>
                    <a:ext uri="{FF2B5EF4-FFF2-40B4-BE49-F238E27FC236}">
                      <a16:creationId xmlns:a16="http://schemas.microsoft.com/office/drawing/2014/main" id="{8E2D1C18-9F9B-448A-A5DE-B65172E48ABD}"/>
                    </a:ext>
                  </a:extLst>
                </p:cNvPr>
                <p:cNvSpPr/>
                <p:nvPr/>
              </p:nvSpPr>
              <p:spPr>
                <a:xfrm>
                  <a:off x="1184302" y="2259108"/>
                  <a:ext cx="2710999" cy="1414185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666E178D-4559-4CC7-B002-EA644A01E789}"/>
                    </a:ext>
                  </a:extLst>
                </p:cNvPr>
                <p:cNvSpPr txBox="1"/>
                <p:nvPr/>
              </p:nvSpPr>
              <p:spPr>
                <a:xfrm>
                  <a:off x="1245848" y="2378673"/>
                  <a:ext cx="2710999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header	#</a:t>
                  </a:r>
                  <a:r>
                    <a:rPr lang="zh-TW" altLang="en-US" sz="1400" dirty="0"/>
                    <a:t>傳入的區塊頭</a:t>
                  </a:r>
                  <a:r>
                    <a:rPr lang="en-US" altLang="zh-TW" sz="1400" dirty="0"/>
                    <a:t> </a:t>
                  </a:r>
                </a:p>
                <a:p>
                  <a:r>
                    <a:rPr lang="en-US" altLang="zh-TW" sz="1400" dirty="0"/>
                    <a:t>hash</a:t>
                  </a:r>
                  <a:r>
                    <a:rPr lang="zh-TW" altLang="en-US" sz="1400" dirty="0"/>
                    <a:t> </a:t>
                  </a:r>
                  <a:r>
                    <a:rPr lang="en-US" altLang="zh-TW" sz="1400" dirty="0"/>
                    <a:t>	#</a:t>
                  </a:r>
                  <a:r>
                    <a:rPr lang="zh-TW" altLang="en-US" sz="1400" dirty="0"/>
                    <a:t>不包含</a:t>
                  </a:r>
                  <a:r>
                    <a:rPr lang="en-US" altLang="zh-TW" sz="1400" dirty="0"/>
                    <a:t>nonce</a:t>
                  </a:r>
                  <a:r>
                    <a:rPr lang="zh-TW" altLang="en-US" sz="1400" dirty="0"/>
                    <a:t>的</a:t>
                  </a:r>
                  <a:r>
                    <a:rPr lang="en-US" altLang="zh-TW" sz="1400" dirty="0"/>
                    <a:t>hash</a:t>
                  </a:r>
                </a:p>
                <a:p>
                  <a:r>
                    <a:rPr lang="en-US" altLang="zh-TW" sz="1400" dirty="0"/>
                    <a:t>target 	# 2^256/difficulty</a:t>
                  </a:r>
                </a:p>
                <a:p>
                  <a:r>
                    <a:rPr lang="en-US" altLang="zh-TW" sz="1400" dirty="0"/>
                    <a:t>number 	#</a:t>
                  </a:r>
                  <a:r>
                    <a:rPr lang="zh-TW" altLang="en-US" sz="1400" dirty="0"/>
                    <a:t>區塊編號</a:t>
                  </a:r>
                  <a:endParaRPr lang="en-US" altLang="zh-TW" sz="1400" dirty="0"/>
                </a:p>
                <a:p>
                  <a:r>
                    <a:rPr lang="en-US" altLang="zh-TW" sz="1400" dirty="0"/>
                    <a:t>dataset</a:t>
                  </a:r>
                  <a:r>
                    <a:rPr lang="zh-TW" altLang="en-US" sz="1400" dirty="0"/>
                    <a:t> </a:t>
                  </a:r>
                  <a:r>
                    <a:rPr lang="en-US" altLang="zh-TW" sz="1400" dirty="0"/>
                    <a:t>	#</a:t>
                  </a:r>
                  <a:r>
                    <a:rPr lang="zh-TW" altLang="en-US" sz="1400" dirty="0"/>
                    <a:t>數據表</a:t>
                  </a:r>
                  <a:endParaRPr lang="en-US" altLang="zh-TW" dirty="0"/>
                </a:p>
              </p:txBody>
            </p:sp>
          </p:grp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69BD96C1-D9CF-40E3-A676-E5ECECE22DA4}"/>
                  </a:ext>
                </a:extLst>
              </p:cNvPr>
              <p:cNvGrpSpPr/>
              <p:nvPr/>
            </p:nvGrpSpPr>
            <p:grpSpPr>
              <a:xfrm>
                <a:off x="5967123" y="467998"/>
                <a:ext cx="1679331" cy="1590082"/>
                <a:chOff x="1063869" y="2198077"/>
                <a:chExt cx="1925516" cy="1960685"/>
              </a:xfrm>
            </p:grpSpPr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FBA3187B-8C63-4722-901E-C4BEC760780B}"/>
                    </a:ext>
                  </a:extLst>
                </p:cNvPr>
                <p:cNvSpPr/>
                <p:nvPr/>
              </p:nvSpPr>
              <p:spPr>
                <a:xfrm>
                  <a:off x="1063869" y="2198077"/>
                  <a:ext cx="1925516" cy="1960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63F12387-BFA2-4063-A63E-3455FA468AE9}"/>
                    </a:ext>
                  </a:extLst>
                </p:cNvPr>
                <p:cNvSpPr txBox="1"/>
                <p:nvPr/>
              </p:nvSpPr>
              <p:spPr>
                <a:xfrm>
                  <a:off x="1450583" y="2499267"/>
                  <a:ext cx="1173085" cy="1480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For</a:t>
                  </a:r>
                </a:p>
                <a:p>
                  <a:pPr algn="ctr"/>
                  <a:endParaRPr lang="en-US" altLang="zh-TW" dirty="0"/>
                </a:p>
                <a:p>
                  <a:endParaRPr lang="en-US" altLang="zh-TW" dirty="0"/>
                </a:p>
                <a:p>
                  <a:r>
                    <a:rPr lang="en-US" altLang="zh-TW" dirty="0"/>
                    <a:t>Nonce++</a:t>
                  </a:r>
                  <a:endParaRPr lang="zh-TW" altLang="en-US" dirty="0"/>
                </a:p>
              </p:txBody>
            </p:sp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E155484D-BC26-4102-8BA7-51723FE711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5715" y="3848100"/>
                  <a:ext cx="54785" cy="58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單箭頭接點 33">
                  <a:extLst>
                    <a:ext uri="{FF2B5EF4-FFF2-40B4-BE49-F238E27FC236}">
                      <a16:creationId xmlns:a16="http://schemas.microsoft.com/office/drawing/2014/main" id="{1F7B75A2-786A-4710-9C9C-2FC3D2F96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045" y="2424798"/>
                  <a:ext cx="57678" cy="538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85C953A-317B-4DAB-A4D1-E92D806A5926}"/>
                  </a:ext>
                </a:extLst>
              </p:cNvPr>
              <p:cNvSpPr/>
              <p:nvPr/>
            </p:nvSpPr>
            <p:spPr>
              <a:xfrm>
                <a:off x="5704697" y="1091913"/>
                <a:ext cx="4485783" cy="373209"/>
              </a:xfrm>
              <a:prstGeom prst="rect">
                <a:avLst/>
              </a:prstGeom>
              <a:solidFill>
                <a:srgbClr val="3A497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digest, result := </a:t>
                </a:r>
                <a:r>
                  <a:rPr lang="en-US" altLang="zh-TW" sz="14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hashimotoFull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en-US" altLang="zh-TW" sz="14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dataset.dataset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hash, nonce)</a:t>
                </a:r>
                <a:endPara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8C7E9CC-5BDF-47AE-9315-A7B959232593}"/>
                </a:ext>
              </a:extLst>
            </p:cNvPr>
            <p:cNvCxnSpPr>
              <a:cxnSpLocks/>
            </p:cNvCxnSpPr>
            <p:nvPr/>
          </p:nvCxnSpPr>
          <p:spPr>
            <a:xfrm>
              <a:off x="6807747" y="-574672"/>
              <a:ext cx="2431210" cy="869598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DB5B98E8-92A3-4746-81C1-CE3F08165C1D}"/>
                </a:ext>
              </a:extLst>
            </p:cNvPr>
            <p:cNvCxnSpPr/>
            <p:nvPr/>
          </p:nvCxnSpPr>
          <p:spPr>
            <a:xfrm flipH="1">
              <a:off x="1309746" y="1703882"/>
              <a:ext cx="2863331" cy="129366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2E9416EC-95B5-4993-90EC-88370D44F381}"/>
                </a:ext>
              </a:extLst>
            </p:cNvPr>
            <p:cNvCxnSpPr>
              <a:cxnSpLocks/>
            </p:cNvCxnSpPr>
            <p:nvPr/>
          </p:nvCxnSpPr>
          <p:spPr>
            <a:xfrm>
              <a:off x="8658860" y="1703882"/>
              <a:ext cx="580096" cy="129366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39BF51B-F465-4578-ABBC-202FE0326364}"/>
                </a:ext>
              </a:extLst>
            </p:cNvPr>
            <p:cNvGrpSpPr/>
            <p:nvPr/>
          </p:nvGrpSpPr>
          <p:grpSpPr>
            <a:xfrm>
              <a:off x="1309746" y="2997551"/>
              <a:ext cx="7929210" cy="2118009"/>
              <a:chOff x="2841366" y="300071"/>
              <a:chExt cx="7929210" cy="2118009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546AF67-33C0-45A1-80D3-4026AD1694A8}"/>
                  </a:ext>
                </a:extLst>
              </p:cNvPr>
              <p:cNvSpPr/>
              <p:nvPr/>
            </p:nvSpPr>
            <p:spPr>
              <a:xfrm>
                <a:off x="2841366" y="300071"/>
                <a:ext cx="7929210" cy="2118009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753923D-ECB8-4868-8BDA-BFB8A8D28CF7}"/>
                  </a:ext>
                </a:extLst>
              </p:cNvPr>
              <p:cNvSpPr txBox="1"/>
              <p:nvPr/>
            </p:nvSpPr>
            <p:spPr>
              <a:xfrm>
                <a:off x="2841366" y="300072"/>
                <a:ext cx="3965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hashimotoFull</a:t>
                </a:r>
                <a:endParaRPr lang="zh-TW" altLang="en-US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1A100F7E-CF85-4588-AA71-3EA145E939F1}"/>
                  </a:ext>
                </a:extLst>
              </p:cNvPr>
              <p:cNvGrpSpPr/>
              <p:nvPr/>
            </p:nvGrpSpPr>
            <p:grpSpPr>
              <a:xfrm>
                <a:off x="2897356" y="701353"/>
                <a:ext cx="2952259" cy="1313761"/>
                <a:chOff x="314960" y="2335268"/>
                <a:chExt cx="2952259" cy="1313761"/>
              </a:xfrm>
            </p:grpSpPr>
            <p:sp>
              <p:nvSpPr>
                <p:cNvPr id="43" name="矩形: 圓角 42">
                  <a:extLst>
                    <a:ext uri="{FF2B5EF4-FFF2-40B4-BE49-F238E27FC236}">
                      <a16:creationId xmlns:a16="http://schemas.microsoft.com/office/drawing/2014/main" id="{3A49E876-4DF4-436D-B502-E8B82805BD8C}"/>
                    </a:ext>
                  </a:extLst>
                </p:cNvPr>
                <p:cNvSpPr/>
                <p:nvPr/>
              </p:nvSpPr>
              <p:spPr>
                <a:xfrm>
                  <a:off x="314960" y="2335268"/>
                  <a:ext cx="2952258" cy="1313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791B1765-1064-495D-B994-A718EC9AB96A}"/>
                    </a:ext>
                  </a:extLst>
                </p:cNvPr>
                <p:cNvSpPr txBox="1"/>
                <p:nvPr/>
              </p:nvSpPr>
              <p:spPr>
                <a:xfrm>
                  <a:off x="396240" y="2335268"/>
                  <a:ext cx="2870979" cy="12311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Lookup</a:t>
                  </a:r>
                </a:p>
                <a:p>
                  <a:r>
                    <a:rPr lang="en-US" altLang="zh-TW" sz="1400" dirty="0"/>
                    <a:t>lookup:=</a:t>
                  </a:r>
                  <a:r>
                    <a:rPr lang="en-US" altLang="zh-TW" sz="1400" dirty="0" err="1"/>
                    <a:t>func</a:t>
                  </a:r>
                  <a:r>
                    <a:rPr lang="en-US" altLang="zh-TW" sz="1400" dirty="0"/>
                    <a:t>(index uint32) []uint32{</a:t>
                  </a:r>
                </a:p>
                <a:p>
                  <a:r>
                    <a:rPr lang="en-US" altLang="zh-TW" sz="1400" dirty="0"/>
                    <a:t>    offset:= index * 16</a:t>
                  </a:r>
                </a:p>
                <a:p>
                  <a:r>
                    <a:rPr lang="en-US" altLang="zh-TW" sz="1400" dirty="0"/>
                    <a:t>    return dataset[offset:</a:t>
                  </a:r>
                  <a:r>
                    <a:rPr lang="zh-TW" altLang="en-US" sz="1400" dirty="0"/>
                    <a:t> </a:t>
                  </a:r>
                  <a:r>
                    <a:rPr lang="en-US" altLang="zh-TW" sz="1400" dirty="0"/>
                    <a:t>offset + 16]</a:t>
                  </a:r>
                </a:p>
                <a:p>
                  <a:r>
                    <a:rPr lang="en-US" altLang="zh-TW" sz="1400" dirty="0"/>
                    <a:t>}</a:t>
                  </a:r>
                  <a:endParaRPr lang="zh-TW" altLang="en-US" sz="1400" dirty="0"/>
                </a:p>
              </p:txBody>
            </p:sp>
          </p:grp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9D043AC6-AA72-42AB-9AA8-73BB1E752D98}"/>
                  </a:ext>
                </a:extLst>
              </p:cNvPr>
              <p:cNvSpPr txBox="1"/>
              <p:nvPr/>
            </p:nvSpPr>
            <p:spPr>
              <a:xfrm>
                <a:off x="2957482" y="2035716"/>
                <a:ext cx="29610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#</a:t>
                </a:r>
                <a:r>
                  <a:rPr lang="zh-TW" altLang="en-US" sz="1400" dirty="0"/>
                  <a:t>從</a:t>
                </a:r>
                <a:r>
                  <a:rPr lang="en-US" altLang="zh-TW" sz="1400" dirty="0"/>
                  <a:t>dataset</a:t>
                </a:r>
                <a:r>
                  <a:rPr lang="zh-TW" altLang="en-US" sz="1400" dirty="0"/>
                  <a:t>中隨機取出數據計算</a:t>
                </a:r>
                <a:r>
                  <a:rPr lang="en-US" altLang="zh-TW" sz="1400" dirty="0"/>
                  <a:t>hash</a:t>
                </a:r>
                <a:endParaRPr lang="zh-TW" altLang="en-US" sz="1400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8F34312-3680-4931-BACB-1D00A7B7547A}"/>
                  </a:ext>
                </a:extLst>
              </p:cNvPr>
              <p:cNvSpPr/>
              <p:nvPr/>
            </p:nvSpPr>
            <p:spPr>
              <a:xfrm>
                <a:off x="5991855" y="1252826"/>
                <a:ext cx="4513586" cy="373209"/>
              </a:xfrm>
              <a:prstGeom prst="rect">
                <a:avLst/>
              </a:prstGeom>
              <a:solidFill>
                <a:srgbClr val="3A497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4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hashimoto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(hash, nonce, uint64(</a:t>
                </a:r>
                <a:r>
                  <a:rPr lang="en-US" altLang="zh-TW" sz="14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len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(dataset)) </a:t>
                </a:r>
                <a:r>
                  <a:rPr lang="zh-TW" altLang="en-US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* 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4, lookup)</a:t>
                </a:r>
                <a:endPara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001DCF6-3B3D-40EF-A18F-3E609BCEA761}"/>
                </a:ext>
              </a:extLst>
            </p:cNvPr>
            <p:cNvCxnSpPr/>
            <p:nvPr/>
          </p:nvCxnSpPr>
          <p:spPr>
            <a:xfrm flipH="1">
              <a:off x="8676346" y="1525172"/>
              <a:ext cx="112522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AD49D4E1-C460-419F-BCF7-E6667F81624F}"/>
                </a:ext>
              </a:extLst>
            </p:cNvPr>
            <p:cNvCxnSpPr/>
            <p:nvPr/>
          </p:nvCxnSpPr>
          <p:spPr>
            <a:xfrm>
              <a:off x="9801665" y="1533965"/>
              <a:ext cx="0" cy="250580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0B106BF-3F60-4C0F-AD76-CC2C9AEA78EA}"/>
                </a:ext>
              </a:extLst>
            </p:cNvPr>
            <p:cNvCxnSpPr/>
            <p:nvPr/>
          </p:nvCxnSpPr>
          <p:spPr>
            <a:xfrm flipH="1">
              <a:off x="8973821" y="4048565"/>
              <a:ext cx="827745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AD6B205F-7035-4748-88AB-278413CBBB8A}"/>
                </a:ext>
              </a:extLst>
            </p:cNvPr>
            <p:cNvSpPr txBox="1"/>
            <p:nvPr/>
          </p:nvSpPr>
          <p:spPr>
            <a:xfrm>
              <a:off x="5492661" y="362508"/>
              <a:ext cx="3681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If new(big.int).</a:t>
              </a:r>
              <a:r>
                <a:rPr lang="en-US" altLang="zh-TW" sz="1400" dirty="0" err="1"/>
                <a:t>SetBytes</a:t>
              </a:r>
              <a:r>
                <a:rPr lang="en-US" altLang="zh-TW" sz="1400" dirty="0"/>
                <a:t>(result).</a:t>
              </a:r>
              <a:r>
                <a:rPr lang="en-US" altLang="zh-TW" sz="1400" dirty="0" err="1"/>
                <a:t>Cmp</a:t>
              </a:r>
              <a:r>
                <a:rPr lang="en-US" altLang="zh-TW" sz="1400" dirty="0"/>
                <a:t>(target) &lt;= 0</a:t>
              </a:r>
              <a:endParaRPr lang="zh-TW" altLang="en-US" sz="1400" dirty="0"/>
            </a:p>
          </p:txBody>
        </p: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98D9575F-667F-4B08-9955-29B82FD5C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2868" y="668135"/>
              <a:ext cx="0" cy="77218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18D3048A-E40A-47A6-B0C3-E70783095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6652" y="114780"/>
              <a:ext cx="0" cy="29861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7761E509-C700-4AB6-9F95-A705169DACD9}"/>
                </a:ext>
              </a:extLst>
            </p:cNvPr>
            <p:cNvSpPr txBox="1"/>
            <p:nvPr/>
          </p:nvSpPr>
          <p:spPr>
            <a:xfrm>
              <a:off x="5280951" y="-169978"/>
              <a:ext cx="1892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/>
                <a:t>Block.WithSeal</a:t>
              </a:r>
              <a:r>
                <a:rPr lang="en-US" altLang="zh-TW" sz="1400" dirty="0"/>
                <a:t>(header)</a:t>
              </a:r>
              <a:endParaRPr lang="zh-TW" altLang="en-US" sz="1400" dirty="0"/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33E816A9-6AE2-4950-84FC-5FBE794F15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4883" y="-314875"/>
              <a:ext cx="321176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5FABA011-FB4F-4631-BB9E-07CAD0C7FF3E}"/>
                </a:ext>
              </a:extLst>
            </p:cNvPr>
            <p:cNvCxnSpPr/>
            <p:nvPr/>
          </p:nvCxnSpPr>
          <p:spPr>
            <a:xfrm flipH="1">
              <a:off x="1309746" y="4323515"/>
              <a:ext cx="3150489" cy="11646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D7D95A47-66AE-43A3-BF89-B656FD003F1C}"/>
                </a:ext>
              </a:extLst>
            </p:cNvPr>
            <p:cNvCxnSpPr>
              <a:cxnSpLocks/>
            </p:cNvCxnSpPr>
            <p:nvPr/>
          </p:nvCxnSpPr>
          <p:spPr>
            <a:xfrm>
              <a:off x="8948909" y="4332113"/>
              <a:ext cx="290047" cy="115604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EFB6A029-7647-4923-82B4-C008A4955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3821" y="4187092"/>
              <a:ext cx="82774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C3117AC2-A162-4A44-9821-254D6F01DD75}"/>
                </a:ext>
              </a:extLst>
            </p:cNvPr>
            <p:cNvCxnSpPr>
              <a:cxnSpLocks/>
            </p:cNvCxnSpPr>
            <p:nvPr/>
          </p:nvCxnSpPr>
          <p:spPr>
            <a:xfrm>
              <a:off x="9801566" y="4187092"/>
              <a:ext cx="0" cy="264226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5F9A86C8-0C1F-4201-B9E5-86B9F17C03BE}"/>
                </a:ext>
              </a:extLst>
            </p:cNvPr>
            <p:cNvGrpSpPr/>
            <p:nvPr/>
          </p:nvGrpSpPr>
          <p:grpSpPr>
            <a:xfrm>
              <a:off x="1309746" y="5516841"/>
              <a:ext cx="8491820" cy="2159378"/>
              <a:chOff x="2841366" y="648484"/>
              <a:chExt cx="8491820" cy="2159378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217FB948-500B-4BF2-BB5C-09E1D9AC4CC4}"/>
                  </a:ext>
                </a:extLst>
              </p:cNvPr>
              <p:cNvGrpSpPr/>
              <p:nvPr/>
            </p:nvGrpSpPr>
            <p:grpSpPr>
              <a:xfrm>
                <a:off x="2841366" y="648484"/>
                <a:ext cx="7929210" cy="2159378"/>
                <a:chOff x="2841366" y="648484"/>
                <a:chExt cx="7929210" cy="2159378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DDF14AC-FF43-41E7-8C52-C4F52633D101}"/>
                    </a:ext>
                  </a:extLst>
                </p:cNvPr>
                <p:cNvSpPr/>
                <p:nvPr/>
              </p:nvSpPr>
              <p:spPr>
                <a:xfrm>
                  <a:off x="2841366" y="657082"/>
                  <a:ext cx="7929210" cy="2150780"/>
                </a:xfrm>
                <a:prstGeom prst="rect">
                  <a:avLst/>
                </a:prstGeom>
                <a:solidFill>
                  <a:srgbClr val="CDD1D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23D2A5CD-23D8-4FAB-8B2A-F9DEB7EAF34C}"/>
                    </a:ext>
                  </a:extLst>
                </p:cNvPr>
                <p:cNvSpPr txBox="1"/>
                <p:nvPr/>
              </p:nvSpPr>
              <p:spPr>
                <a:xfrm>
                  <a:off x="2841366" y="648484"/>
                  <a:ext cx="48903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b="1" dirty="0" err="1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hashimoto</a:t>
                  </a:r>
                  <a:r>
                    <a:rPr lang="en-US" altLang="zh-TW" b="1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#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ethash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演算法核心</a:t>
                  </a:r>
                </a:p>
                <a:p>
                  <a:endParaRPr lang="zh-TW" altLang="en-US" dirty="0"/>
                </a:p>
              </p:txBody>
            </p:sp>
          </p:grp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DADDA364-CD32-4167-AF75-821033FD4355}"/>
                  </a:ext>
                </a:extLst>
              </p:cNvPr>
              <p:cNvSpPr txBox="1"/>
              <p:nvPr/>
            </p:nvSpPr>
            <p:spPr>
              <a:xfrm>
                <a:off x="2978636" y="1091455"/>
                <a:ext cx="74455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將從</a:t>
                </a:r>
                <a:r>
                  <a:rPr lang="en-US" altLang="zh-TW" dirty="0"/>
                  <a:t>Seal</a:t>
                </a:r>
                <a:r>
                  <a:rPr lang="zh-TW" altLang="en-US" dirty="0"/>
                  <a:t>得到的</a:t>
                </a:r>
                <a:r>
                  <a:rPr lang="en-US" altLang="zh-TW" dirty="0"/>
                  <a:t>seed</a:t>
                </a:r>
                <a:r>
                  <a:rPr lang="zh-TW" altLang="en-US" dirty="0"/>
                  <a:t>作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Keccak512</a:t>
                </a:r>
                <a:r>
                  <a:rPr lang="zh-TW" altLang="en-US" dirty="0"/>
                  <a:t>運算，在經過一系列的處理後獲得</a:t>
                </a:r>
                <a:r>
                  <a:rPr lang="en-US" altLang="zh-TW" dirty="0"/>
                  <a:t>digest</a:t>
                </a:r>
                <a:r>
                  <a:rPr lang="zh-TW" altLang="en-US" dirty="0"/>
                  <a:t>，回傳</a:t>
                </a:r>
                <a:r>
                  <a:rPr lang="en-US" altLang="zh-TW" dirty="0"/>
                  <a:t>result</a:t>
                </a:r>
                <a:endParaRPr lang="zh-TW" altLang="en-US" dirty="0"/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C169A63F-E3FC-4694-8CBE-8B09F9D3DB6B}"/>
                  </a:ext>
                </a:extLst>
              </p:cNvPr>
              <p:cNvSpPr txBox="1"/>
              <p:nvPr/>
            </p:nvSpPr>
            <p:spPr>
              <a:xfrm>
                <a:off x="2957482" y="1813615"/>
                <a:ext cx="7445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result: crypto.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Keccak256</a:t>
                </a:r>
                <a:r>
                  <a:rPr lang="en-US" altLang="zh-TW" dirty="0"/>
                  <a:t>(append(seed, digest...))</a:t>
                </a:r>
                <a:endParaRPr lang="zh-TW" altLang="en-US" dirty="0"/>
              </a:p>
            </p:txBody>
          </p:sp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64DE5ECA-BC36-427C-B420-9276BF78A6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5260" y="1998281"/>
                <a:ext cx="3537926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A77FCB20-E68E-43A3-8CBA-994BADC478A1}"/>
                </a:ext>
              </a:extLst>
            </p:cNvPr>
            <p:cNvCxnSpPr/>
            <p:nvPr/>
          </p:nvCxnSpPr>
          <p:spPr>
            <a:xfrm>
              <a:off x="6396652" y="-325344"/>
              <a:ext cx="0" cy="1575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516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DF23B87-45B4-4B2A-BC27-41BF8E8D59E4}"/>
              </a:ext>
            </a:extLst>
          </p:cNvPr>
          <p:cNvGrpSpPr/>
          <p:nvPr/>
        </p:nvGrpSpPr>
        <p:grpSpPr>
          <a:xfrm>
            <a:off x="2005123" y="2080648"/>
            <a:ext cx="7129997" cy="2915211"/>
            <a:chOff x="2005123" y="2080648"/>
            <a:chExt cx="7129997" cy="291521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872DFBE-AEF8-461F-A306-0306773974F0}"/>
                </a:ext>
              </a:extLst>
            </p:cNvPr>
            <p:cNvSpPr/>
            <p:nvPr/>
          </p:nvSpPr>
          <p:spPr>
            <a:xfrm>
              <a:off x="2095426" y="3957949"/>
              <a:ext cx="7039694" cy="10379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75BCC73-BD9E-46A8-9628-0E35435EF447}"/>
                </a:ext>
              </a:extLst>
            </p:cNvPr>
            <p:cNvSpPr/>
            <p:nvPr/>
          </p:nvSpPr>
          <p:spPr>
            <a:xfrm>
              <a:off x="2967363" y="2440106"/>
              <a:ext cx="6167757" cy="985653"/>
            </a:xfrm>
            <a:prstGeom prst="rect">
              <a:avLst/>
            </a:prstGeom>
            <a:solidFill>
              <a:srgbClr val="CDD1DF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33E06E-5512-4386-B667-27234084ED9B}"/>
                </a:ext>
              </a:extLst>
            </p:cNvPr>
            <p:cNvSpPr/>
            <p:nvPr/>
          </p:nvSpPr>
          <p:spPr>
            <a:xfrm>
              <a:off x="3098308" y="2634168"/>
              <a:ext cx="1242873" cy="639192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Intel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01D12C-E037-4B64-9F32-1703EF371E97}"/>
                </a:ext>
              </a:extLst>
            </p:cNvPr>
            <p:cNvSpPr/>
            <p:nvPr/>
          </p:nvSpPr>
          <p:spPr>
            <a:xfrm>
              <a:off x="5542628" y="2634168"/>
              <a:ext cx="1242873" cy="639192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AMD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BF05230-0FA4-4A3C-9092-C6818003FD73}"/>
                </a:ext>
              </a:extLst>
            </p:cNvPr>
            <p:cNvSpPr/>
            <p:nvPr/>
          </p:nvSpPr>
          <p:spPr>
            <a:xfrm>
              <a:off x="7691023" y="2634168"/>
              <a:ext cx="1242873" cy="639192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Xilinx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48DCD8A-77B4-4D66-92D5-AF43AE01B73C}"/>
                </a:ext>
              </a:extLst>
            </p:cNvPr>
            <p:cNvSpPr/>
            <p:nvPr/>
          </p:nvSpPr>
          <p:spPr>
            <a:xfrm>
              <a:off x="2256409" y="4162606"/>
              <a:ext cx="1242873" cy="63919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I7-cpu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8B284C7-FE9D-4D0C-B27A-C1D8A6A4AF4D}"/>
                </a:ext>
              </a:extLst>
            </p:cNvPr>
            <p:cNvSpPr/>
            <p:nvPr/>
          </p:nvSpPr>
          <p:spPr>
            <a:xfrm>
              <a:off x="3651682" y="4162606"/>
              <a:ext cx="1242873" cy="63919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RTX3060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0B2A5FF-83FD-4562-85D8-85F4E484B698}"/>
                </a:ext>
              </a:extLst>
            </p:cNvPr>
            <p:cNvSpPr/>
            <p:nvPr/>
          </p:nvSpPr>
          <p:spPr>
            <a:xfrm>
              <a:off x="5542627" y="4168116"/>
              <a:ext cx="1242873" cy="63919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RX580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911E4BD-511E-48B6-AD67-4AF7738E3553}"/>
                </a:ext>
              </a:extLst>
            </p:cNvPr>
            <p:cNvSpPr/>
            <p:nvPr/>
          </p:nvSpPr>
          <p:spPr>
            <a:xfrm>
              <a:off x="7691022" y="4162606"/>
              <a:ext cx="1242873" cy="63919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U50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66E6E81-063E-4B6F-95EC-1B12C8504584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2877846" y="3273360"/>
              <a:ext cx="841899" cy="8892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7254EF6-C1E5-447D-9D57-7AB6C6AE2C32}"/>
                </a:ext>
              </a:extLst>
            </p:cNvPr>
            <p:cNvCxnSpPr>
              <a:cxnSpLocks/>
              <a:stCxn id="12" idx="2"/>
              <a:endCxn id="16" idx="0"/>
            </p:cNvCxnSpPr>
            <p:nvPr/>
          </p:nvCxnSpPr>
          <p:spPr>
            <a:xfrm>
              <a:off x="3719745" y="3273360"/>
              <a:ext cx="553374" cy="8892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7D477CD-8945-4087-A0AA-B8DEFC907BC2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flipH="1">
              <a:off x="6164064" y="3273360"/>
              <a:ext cx="1" cy="89475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0E1139E6-0098-4C52-B228-73618BC957FE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312459" y="3273360"/>
              <a:ext cx="1" cy="8892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1EB0651-AD4F-4DA9-9440-048A818042F6}"/>
                </a:ext>
              </a:extLst>
            </p:cNvPr>
            <p:cNvSpPr txBox="1"/>
            <p:nvPr/>
          </p:nvSpPr>
          <p:spPr>
            <a:xfrm>
              <a:off x="2926231" y="208064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</a:rPr>
                <a:t>Platform</a:t>
              </a:r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CDC0CC5-D9BF-4184-8B0E-D6B4C2AE9565}"/>
                </a:ext>
              </a:extLst>
            </p:cNvPr>
            <p:cNvSpPr txBox="1"/>
            <p:nvPr/>
          </p:nvSpPr>
          <p:spPr>
            <a:xfrm>
              <a:off x="2005123" y="3632532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</a:rPr>
                <a:t>Device</a:t>
              </a:r>
              <a:endParaRPr lang="zh-TW" alt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1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737484C-2674-42A4-9949-2F904B0E8B95}"/>
              </a:ext>
            </a:extLst>
          </p:cNvPr>
          <p:cNvGrpSpPr/>
          <p:nvPr/>
        </p:nvGrpSpPr>
        <p:grpSpPr>
          <a:xfrm>
            <a:off x="1516345" y="2428336"/>
            <a:ext cx="8978286" cy="2001328"/>
            <a:chOff x="886617" y="2428336"/>
            <a:chExt cx="8978286" cy="2001328"/>
          </a:xfrm>
        </p:grpSpPr>
        <p:pic>
          <p:nvPicPr>
            <p:cNvPr id="1026" name="Picture 2" descr="MetaMask - Blockchain Wallet - Google Play 應用程式">
              <a:extLst>
                <a:ext uri="{FF2B5EF4-FFF2-40B4-BE49-F238E27FC236}">
                  <a16:creationId xmlns:a16="http://schemas.microsoft.com/office/drawing/2014/main" id="{3437D721-F41A-4E75-99C9-D1205D72A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925" y="2428336"/>
              <a:ext cx="2001328" cy="2001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4E15F3F-5392-492C-B60E-8B3249D6A948}"/>
                </a:ext>
              </a:extLst>
            </p:cNvPr>
            <p:cNvSpPr/>
            <p:nvPr/>
          </p:nvSpPr>
          <p:spPr>
            <a:xfrm>
              <a:off x="8074325" y="2820645"/>
              <a:ext cx="1790578" cy="1216710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Ethereum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Network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11859C9-02C2-4CA9-9AFA-FE3586529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617" y="2670292"/>
              <a:ext cx="2788236" cy="1586900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78F96F49-B2D8-4DD5-8FE8-D62C5E8183AB}"/>
                </a:ext>
              </a:extLst>
            </p:cNvPr>
            <p:cNvCxnSpPr>
              <a:cxnSpLocks/>
            </p:cNvCxnSpPr>
            <p:nvPr/>
          </p:nvCxnSpPr>
          <p:spPr>
            <a:xfrm>
              <a:off x="3743864" y="3079629"/>
              <a:ext cx="104379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54F3418A-96D6-46F3-8413-0F25FCB5B225}"/>
                </a:ext>
              </a:extLst>
            </p:cNvPr>
            <p:cNvCxnSpPr>
              <a:cxnSpLocks/>
            </p:cNvCxnSpPr>
            <p:nvPr/>
          </p:nvCxnSpPr>
          <p:spPr>
            <a:xfrm>
              <a:off x="6978770" y="3042247"/>
              <a:ext cx="101504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8429A462-88B1-44FE-85BB-AD77331322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3865" y="3876134"/>
              <a:ext cx="97478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4DC8740B-7F12-43DF-82A7-C7AF075B3B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770" y="3867506"/>
              <a:ext cx="98053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263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</p:spTree>
    <p:extLst>
      <p:ext uri="{BB962C8B-B14F-4D97-AF65-F5344CB8AC3E}">
        <p14:creationId xmlns:p14="http://schemas.microsoft.com/office/powerpoint/2010/main" val="397149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265746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6F66BC1-7410-470D-AC52-5D6CD7316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0" b="66194"/>
          <a:stretch/>
        </p:blipFill>
        <p:spPr>
          <a:xfrm>
            <a:off x="586596" y="3429000"/>
            <a:ext cx="11317856" cy="216991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7426FA-160E-4373-BAB3-27B49AE3A744}"/>
              </a:ext>
            </a:extLst>
          </p:cNvPr>
          <p:cNvSpPr txBox="1"/>
          <p:nvPr/>
        </p:nvSpPr>
        <p:spPr>
          <a:xfrm>
            <a:off x="828136" y="1207521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Nodes: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	0xae589e6376f22776332c7c45385479fca7d0f826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TW" dirty="0">
                <a:latin typeface="Times New Roman" panose="02020603050405020304" pitchFamily="18" charset="0"/>
              </a:rPr>
              <a:t>9595 Ether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	0xd902e1317f9fc7ebee4ed9bbbc4d8902b75990c0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 50 </a:t>
            </a:r>
            <a:r>
              <a:rPr lang="en-US" altLang="zh-TW" dirty="0">
                <a:latin typeface="Times New Roman" panose="02020603050405020304" pitchFamily="18" charset="0"/>
              </a:rPr>
              <a:t>Ether</a:t>
            </a: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Clients: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	0x450b70820b8db2c625d201c578f1ac8075f8a19c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 51 </a:t>
            </a:r>
            <a:r>
              <a:rPr lang="en-US" altLang="zh-TW" dirty="0">
                <a:latin typeface="Times New Roman" panose="02020603050405020304" pitchFamily="18" charset="0"/>
              </a:rPr>
              <a:t>Ether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	0x71b461fa6f7eb90ea5f3d87fbdc44a622608d4f5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 0 </a:t>
            </a:r>
            <a:r>
              <a:rPr lang="en-US" altLang="zh-TW" dirty="0">
                <a:latin typeface="Times New Roman" panose="02020603050405020304" pitchFamily="18" charset="0"/>
              </a:rPr>
              <a:t>Ether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9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CA871F5-0EB9-44EC-9B82-18C611864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9" r="8585" b="57459"/>
          <a:stretch/>
        </p:blipFill>
        <p:spPr>
          <a:xfrm>
            <a:off x="258792" y="1928004"/>
            <a:ext cx="11145328" cy="6124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22F859-D467-4409-9014-B4175D428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2" b="24130"/>
          <a:stretch/>
        </p:blipFill>
        <p:spPr>
          <a:xfrm>
            <a:off x="258792" y="2467157"/>
            <a:ext cx="12192000" cy="87989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058192-7663-4306-ABF5-CD20FFB8E610}"/>
              </a:ext>
            </a:extLst>
          </p:cNvPr>
          <p:cNvSpPr txBox="1"/>
          <p:nvPr/>
        </p:nvSpPr>
        <p:spPr>
          <a:xfrm>
            <a:off x="567215" y="1328469"/>
            <a:ext cx="116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轉帳前必須先透過設定的密碼解鎖，這裡我們從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第一個帳戶轉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以太給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第二的帳戶，實現跨裝置轉帳</a:t>
            </a:r>
          </a:p>
        </p:txBody>
      </p:sp>
    </p:spTree>
    <p:extLst>
      <p:ext uri="{BB962C8B-B14F-4D97-AF65-F5344CB8AC3E}">
        <p14:creationId xmlns:p14="http://schemas.microsoft.com/office/powerpoint/2010/main" val="3416627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79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需求列表</a:t>
            </a: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208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</a:p>
        </p:txBody>
      </p:sp>
    </p:spTree>
    <p:extLst>
      <p:ext uri="{BB962C8B-B14F-4D97-AF65-F5344CB8AC3E}">
        <p14:creationId xmlns:p14="http://schemas.microsoft.com/office/powerpoint/2010/main" val="1109655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</a:t>
            </a:r>
          </a:p>
        </p:txBody>
      </p:sp>
    </p:spTree>
    <p:extLst>
      <p:ext uri="{BB962C8B-B14F-4D97-AF65-F5344CB8AC3E}">
        <p14:creationId xmlns:p14="http://schemas.microsoft.com/office/powerpoint/2010/main" val="1552342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Ethereum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b="1" u="sng" dirty="0">
                <a:hlinkClick r:id="rId3"/>
              </a:rPr>
              <a:t>go-</a:t>
            </a:r>
            <a:r>
              <a:rPr lang="en-US" altLang="zh-TW" b="1" u="sng" dirty="0" err="1">
                <a:hlinkClick r:id="rId3"/>
              </a:rPr>
              <a:t>ethereum</a:t>
            </a:r>
            <a:endParaRPr lang="en-US" altLang="zh-TW" dirty="0"/>
          </a:p>
          <a:p>
            <a:pPr lvl="1"/>
            <a:r>
              <a:rPr lang="en-US" altLang="zh-TW" b="1" u="sng" dirty="0">
                <a:hlinkClick r:id="rId4"/>
              </a:rPr>
              <a:t>eth-netstats</a:t>
            </a:r>
            <a:endParaRPr lang="en-US" altLang="zh-TW" b="1" u="sng" dirty="0"/>
          </a:p>
          <a:p>
            <a:pPr lvl="1"/>
            <a:r>
              <a:rPr lang="en-US" altLang="zh-TW" b="1" u="sng" dirty="0">
                <a:hlinkClick r:id="rId5"/>
              </a:rPr>
              <a:t>eth-net-intelligence-</a:t>
            </a:r>
            <a:r>
              <a:rPr lang="en-US" altLang="zh-TW" b="1" u="sng" dirty="0" err="1">
                <a:hlinkClick r:id="rId5"/>
              </a:rPr>
              <a:t>api</a:t>
            </a:r>
            <a:endParaRPr lang="en-US" altLang="zh-TW" b="1" u="sng" dirty="0"/>
          </a:p>
          <a:p>
            <a:r>
              <a:rPr lang="en-US" altLang="zh-TW" dirty="0">
                <a:hlinkClick r:id="rId6"/>
              </a:rPr>
              <a:t>How to build Ethereum Dashboard and to monitor your Ethereum Network Status</a:t>
            </a:r>
            <a:endParaRPr lang="en-US" altLang="zh-TW" b="1" u="sng" dirty="0"/>
          </a:p>
          <a:p>
            <a:r>
              <a:rPr lang="zh-TW" altLang="en-US" dirty="0">
                <a:hlinkClick r:id="rId7"/>
              </a:rPr>
              <a:t>好 </a:t>
            </a:r>
            <a:r>
              <a:rPr lang="en-US" altLang="zh-TW" dirty="0">
                <a:hlinkClick r:id="rId7"/>
              </a:rPr>
              <a:t>pm2, </a:t>
            </a:r>
            <a:r>
              <a:rPr lang="zh-TW" altLang="en-US" dirty="0">
                <a:hlinkClick r:id="rId7"/>
              </a:rPr>
              <a:t>不用嗎？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What is smart contract</a:t>
            </a:r>
            <a:r>
              <a:rPr lang="en-US" altLang="zh-TW" dirty="0"/>
              <a:t> </a:t>
            </a:r>
          </a:p>
          <a:p>
            <a:r>
              <a:rPr lang="zh-TW" altLang="en-US" dirty="0">
                <a:hlinkClick r:id="rId8"/>
              </a:rPr>
              <a:t>工程師視角：什麼是區塊鏈的 </a:t>
            </a:r>
            <a:r>
              <a:rPr lang="en-US" altLang="zh-TW" dirty="0">
                <a:hlinkClick r:id="rId8"/>
              </a:rPr>
              <a:t>Smart Contract?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/>
              <a:t>Day13|</a:t>
            </a:r>
            <a:r>
              <a:rPr lang="zh-TW" altLang="en-US" b="1" dirty="0"/>
              <a:t>密碼學初探</a:t>
            </a:r>
            <a:r>
              <a:rPr lang="en-US" altLang="zh-TW" b="1" dirty="0"/>
              <a:t>(6)</a:t>
            </a:r>
            <a:r>
              <a:rPr lang="zh-TW" altLang="en-US" b="1" dirty="0"/>
              <a:t>：</a:t>
            </a:r>
            <a:r>
              <a:rPr lang="en-US" altLang="zh-TW" b="1" dirty="0"/>
              <a:t>Merkle Tree</a:t>
            </a:r>
            <a:r>
              <a:rPr lang="zh-TW" altLang="en-US" b="1" dirty="0"/>
              <a:t> </a:t>
            </a:r>
            <a:r>
              <a:rPr lang="en-US" altLang="zh-TW" dirty="0"/>
              <a:t>https://ithelp.ithome.com.tw/articles/10215108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969967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預計進度</a:t>
            </a:r>
          </a:p>
        </p:txBody>
      </p:sp>
    </p:spTree>
    <p:extLst>
      <p:ext uri="{BB962C8B-B14F-4D97-AF65-F5344CB8AC3E}">
        <p14:creationId xmlns:p14="http://schemas.microsoft.com/office/powerpoint/2010/main" val="170953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模組列表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40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作業系統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Ubuntu-18.04.1(PC)</a:t>
            </a:r>
          </a:p>
          <a:p>
            <a:pPr lvl="1"/>
            <a:r>
              <a:rPr lang="en-US" altLang="zh-TW" dirty="0" err="1"/>
              <a:t>Kubuntu</a:t>
            </a:r>
            <a:r>
              <a:rPr lang="en-US" altLang="zh-TW" dirty="0"/>
              <a:t>-preinstalled(Raspberry Pi 3)</a:t>
            </a:r>
          </a:p>
          <a:p>
            <a:r>
              <a:rPr lang="zh-TW" altLang="en-US" dirty="0"/>
              <a:t>環境設定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Golang-go-1.14.4</a:t>
            </a:r>
          </a:p>
          <a:p>
            <a:pPr lvl="1"/>
            <a:r>
              <a:rPr lang="en-US" altLang="zh-TW" dirty="0"/>
              <a:t>Go-Ethereum-1.9.15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環境需求</a:t>
            </a:r>
          </a:p>
        </p:txBody>
      </p:sp>
    </p:spTree>
    <p:extLst>
      <p:ext uri="{BB962C8B-B14F-4D97-AF65-F5344CB8AC3E}">
        <p14:creationId xmlns:p14="http://schemas.microsoft.com/office/powerpoint/2010/main" val="427108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</a:t>
            </a:r>
            <a:r>
              <a:rPr lang="en-US" altLang="zh-TW" dirty="0"/>
              <a:t>-</a:t>
            </a:r>
            <a:r>
              <a:rPr lang="zh-TW" altLang="en-US" dirty="0"/>
              <a:t>區塊鏈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1E87314-A7E0-4A39-8DF7-7D9C07F90F88}"/>
              </a:ext>
            </a:extLst>
          </p:cNvPr>
          <p:cNvGrpSpPr/>
          <p:nvPr/>
        </p:nvGrpSpPr>
        <p:grpSpPr>
          <a:xfrm>
            <a:off x="1581901" y="1439555"/>
            <a:ext cx="9396016" cy="4667817"/>
            <a:chOff x="1581901" y="1439555"/>
            <a:chExt cx="9396016" cy="466781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2DD5EAE6-699D-4E8E-B2B0-350B8232DCAF}"/>
                </a:ext>
              </a:extLst>
            </p:cNvPr>
            <p:cNvGrpSpPr/>
            <p:nvPr/>
          </p:nvGrpSpPr>
          <p:grpSpPr>
            <a:xfrm>
              <a:off x="1581901" y="1439555"/>
              <a:ext cx="9317783" cy="4667817"/>
              <a:chOff x="938867" y="1347820"/>
              <a:chExt cx="10228388" cy="293440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8F8D482-3678-4ADD-87C5-9C5863A36EFA}"/>
                  </a:ext>
                </a:extLst>
              </p:cNvPr>
              <p:cNvSpPr/>
              <p:nvPr/>
            </p:nvSpPr>
            <p:spPr>
              <a:xfrm>
                <a:off x="938867" y="1364246"/>
                <a:ext cx="10223621" cy="291797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9E8D015-FC49-4B94-BCFA-2C24F926DEF9}"/>
                  </a:ext>
                </a:extLst>
              </p:cNvPr>
              <p:cNvSpPr txBox="1"/>
              <p:nvPr/>
            </p:nvSpPr>
            <p:spPr>
              <a:xfrm>
                <a:off x="9158315" y="1347820"/>
                <a:ext cx="2008940" cy="245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Ethereum Network</a:t>
                </a:r>
                <a:endPara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2044910-77AE-41DE-B1F8-E8C0AB300D9F}"/>
                </a:ext>
              </a:extLst>
            </p:cNvPr>
            <p:cNvSpPr/>
            <p:nvPr/>
          </p:nvSpPr>
          <p:spPr>
            <a:xfrm>
              <a:off x="4808876" y="1575568"/>
              <a:ext cx="1787048" cy="4382665"/>
            </a:xfrm>
            <a:prstGeom prst="rect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BlockChain</a:t>
              </a:r>
              <a:endPara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76A33455-43CC-4774-957D-2B27B8F3343F}"/>
                </a:ext>
              </a:extLst>
            </p:cNvPr>
            <p:cNvGrpSpPr/>
            <p:nvPr/>
          </p:nvGrpSpPr>
          <p:grpSpPr>
            <a:xfrm>
              <a:off x="1722888" y="1570695"/>
              <a:ext cx="3181620" cy="1314930"/>
              <a:chOff x="2307002" y="1427018"/>
              <a:chExt cx="2379777" cy="77724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69FDF2B-2999-472C-9C6A-C649CB971490}"/>
                  </a:ext>
                </a:extLst>
              </p:cNvPr>
              <p:cNvSpPr/>
              <p:nvPr/>
            </p:nvSpPr>
            <p:spPr>
              <a:xfrm>
                <a:off x="2307002" y="1479271"/>
                <a:ext cx="1217053" cy="720000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Client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A5DF6339-3EC8-45E0-92DF-8B7A88B6D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0" y="1652809"/>
                <a:ext cx="99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EE742B0-55A5-4446-A57B-3840B50595AB}"/>
                  </a:ext>
                </a:extLst>
              </p:cNvPr>
              <p:cNvSpPr txBox="1"/>
              <p:nvPr/>
            </p:nvSpPr>
            <p:spPr>
              <a:xfrm>
                <a:off x="3344107" y="1427018"/>
                <a:ext cx="99730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5B9BD5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發起交易</a:t>
                </a:r>
              </a:p>
            </p:txBody>
          </p: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300CAF29-236D-4249-A74B-B54418A6C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748161"/>
                <a:ext cx="1009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7E2BE8B-3B64-4BCD-97D7-7E7F2E009A01}"/>
                  </a:ext>
                </a:extLst>
              </p:cNvPr>
              <p:cNvSpPr txBox="1"/>
              <p:nvPr/>
            </p:nvSpPr>
            <p:spPr>
              <a:xfrm>
                <a:off x="3916478" y="171271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ED7D3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交易資料</a:t>
                </a:r>
              </a:p>
            </p:txBody>
          </p: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E6127739-2D31-41B2-9D7D-3728DEA11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972951"/>
                <a:ext cx="10155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CFC113D2-2BCF-4742-B347-8C94DF68FA9A}"/>
                  </a:ext>
                </a:extLst>
              </p:cNvPr>
              <p:cNvSpPr txBox="1"/>
              <p:nvPr/>
            </p:nvSpPr>
            <p:spPr>
              <a:xfrm>
                <a:off x="3916477" y="195804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70AD47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同步區塊</a:t>
                </a:r>
              </a:p>
            </p:txBody>
          </p:sp>
        </p:grpSp>
        <p:grpSp>
          <p:nvGrpSpPr>
            <p:cNvPr id="146" name="群組 145">
              <a:extLst>
                <a:ext uri="{FF2B5EF4-FFF2-40B4-BE49-F238E27FC236}">
                  <a16:creationId xmlns:a16="http://schemas.microsoft.com/office/drawing/2014/main" id="{B0E2C62D-EB05-4E1C-AA5A-1E6D2B17F26A}"/>
                </a:ext>
              </a:extLst>
            </p:cNvPr>
            <p:cNvGrpSpPr/>
            <p:nvPr/>
          </p:nvGrpSpPr>
          <p:grpSpPr>
            <a:xfrm>
              <a:off x="1722888" y="3078036"/>
              <a:ext cx="3181620" cy="1314930"/>
              <a:chOff x="2307002" y="1427018"/>
              <a:chExt cx="2379777" cy="777244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E59AA788-C835-42FA-B2A8-7358B8B7DC86}"/>
                  </a:ext>
                </a:extLst>
              </p:cNvPr>
              <p:cNvSpPr/>
              <p:nvPr/>
            </p:nvSpPr>
            <p:spPr>
              <a:xfrm>
                <a:off x="2307002" y="1479271"/>
                <a:ext cx="1217053" cy="720000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Client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48" name="直線單箭頭接點 147">
                <a:extLst>
                  <a:ext uri="{FF2B5EF4-FFF2-40B4-BE49-F238E27FC236}">
                    <a16:creationId xmlns:a16="http://schemas.microsoft.com/office/drawing/2014/main" id="{421835D9-C839-46FE-B6B8-69941E1E8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0" y="1652809"/>
                <a:ext cx="99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698433AC-EA86-4947-99B6-FDCC5A50127E}"/>
                  </a:ext>
                </a:extLst>
              </p:cNvPr>
              <p:cNvSpPr txBox="1"/>
              <p:nvPr/>
            </p:nvSpPr>
            <p:spPr>
              <a:xfrm>
                <a:off x="3344107" y="1427018"/>
                <a:ext cx="99730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5B9BD5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發起交易</a:t>
                </a:r>
              </a:p>
            </p:txBody>
          </p:sp>
          <p:cxnSp>
            <p:nvCxnSpPr>
              <p:cNvPr id="150" name="直線單箭頭接點 149">
                <a:extLst>
                  <a:ext uri="{FF2B5EF4-FFF2-40B4-BE49-F238E27FC236}">
                    <a16:creationId xmlns:a16="http://schemas.microsoft.com/office/drawing/2014/main" id="{7CFE701C-B649-4EF5-AF78-11EE410DDB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748161"/>
                <a:ext cx="1009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5A9D842-6345-410B-B20C-E568CBFA679C}"/>
                  </a:ext>
                </a:extLst>
              </p:cNvPr>
              <p:cNvSpPr txBox="1"/>
              <p:nvPr/>
            </p:nvSpPr>
            <p:spPr>
              <a:xfrm>
                <a:off x="3916478" y="171271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ED7D3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交易資料</a:t>
                </a:r>
              </a:p>
            </p:txBody>
          </p:sp>
          <p:cxnSp>
            <p:nvCxnSpPr>
              <p:cNvPr id="152" name="直線單箭頭接點 151">
                <a:extLst>
                  <a:ext uri="{FF2B5EF4-FFF2-40B4-BE49-F238E27FC236}">
                    <a16:creationId xmlns:a16="http://schemas.microsoft.com/office/drawing/2014/main" id="{8168E63E-D63F-4DFA-8391-02DF2D8B45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972951"/>
                <a:ext cx="10155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0C6A8399-74CF-4A93-9EE0-7B56C4EFED1F}"/>
                  </a:ext>
                </a:extLst>
              </p:cNvPr>
              <p:cNvSpPr txBox="1"/>
              <p:nvPr/>
            </p:nvSpPr>
            <p:spPr>
              <a:xfrm>
                <a:off x="3916477" y="195804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70AD47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同步區塊</a:t>
                </a:r>
              </a:p>
            </p:txBody>
          </p:sp>
        </p:grpSp>
        <p:grpSp>
          <p:nvGrpSpPr>
            <p:cNvPr id="154" name="群組 153">
              <a:extLst>
                <a:ext uri="{FF2B5EF4-FFF2-40B4-BE49-F238E27FC236}">
                  <a16:creationId xmlns:a16="http://schemas.microsoft.com/office/drawing/2014/main" id="{42CA09E8-9E9D-4BC9-A26B-04A12C70ACEA}"/>
                </a:ext>
              </a:extLst>
            </p:cNvPr>
            <p:cNvGrpSpPr/>
            <p:nvPr/>
          </p:nvGrpSpPr>
          <p:grpSpPr>
            <a:xfrm>
              <a:off x="1722888" y="4643303"/>
              <a:ext cx="3181620" cy="1314930"/>
              <a:chOff x="2307002" y="1427018"/>
              <a:chExt cx="2379777" cy="777244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04B4C23B-597B-4AC6-B724-9C32E0731736}"/>
                  </a:ext>
                </a:extLst>
              </p:cNvPr>
              <p:cNvSpPr/>
              <p:nvPr/>
            </p:nvSpPr>
            <p:spPr>
              <a:xfrm>
                <a:off x="2307002" y="1479271"/>
                <a:ext cx="1217053" cy="720000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Client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56" name="直線單箭頭接點 155">
                <a:extLst>
                  <a:ext uri="{FF2B5EF4-FFF2-40B4-BE49-F238E27FC236}">
                    <a16:creationId xmlns:a16="http://schemas.microsoft.com/office/drawing/2014/main" id="{CE7C1D02-1E30-408A-9001-9D37920F8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0" y="1652809"/>
                <a:ext cx="99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9D9E54CA-C932-40A4-B431-D966D2F522E1}"/>
                  </a:ext>
                </a:extLst>
              </p:cNvPr>
              <p:cNvSpPr txBox="1"/>
              <p:nvPr/>
            </p:nvSpPr>
            <p:spPr>
              <a:xfrm>
                <a:off x="3344107" y="1427018"/>
                <a:ext cx="99730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5B9BD5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發起交易</a:t>
                </a:r>
              </a:p>
            </p:txBody>
          </p:sp>
          <p:cxnSp>
            <p:nvCxnSpPr>
              <p:cNvPr id="158" name="直線單箭頭接點 157">
                <a:extLst>
                  <a:ext uri="{FF2B5EF4-FFF2-40B4-BE49-F238E27FC236}">
                    <a16:creationId xmlns:a16="http://schemas.microsoft.com/office/drawing/2014/main" id="{D23785B5-2395-445C-8D83-72A67242E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748161"/>
                <a:ext cx="1009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46DCA845-149A-4218-B0D1-AECCC98DA9F0}"/>
                  </a:ext>
                </a:extLst>
              </p:cNvPr>
              <p:cNvSpPr txBox="1"/>
              <p:nvPr/>
            </p:nvSpPr>
            <p:spPr>
              <a:xfrm>
                <a:off x="3916478" y="171271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ED7D3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交易資料</a:t>
                </a:r>
              </a:p>
            </p:txBody>
          </p:sp>
          <p:cxnSp>
            <p:nvCxnSpPr>
              <p:cNvPr id="160" name="直線單箭頭接點 159">
                <a:extLst>
                  <a:ext uri="{FF2B5EF4-FFF2-40B4-BE49-F238E27FC236}">
                    <a16:creationId xmlns:a16="http://schemas.microsoft.com/office/drawing/2014/main" id="{82AF215B-1444-4006-9A3B-40D47D8146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972951"/>
                <a:ext cx="10155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2E02CF76-EB02-45E9-A0C5-E8DAD38F5366}"/>
                  </a:ext>
                </a:extLst>
              </p:cNvPr>
              <p:cNvSpPr txBox="1"/>
              <p:nvPr/>
            </p:nvSpPr>
            <p:spPr>
              <a:xfrm>
                <a:off x="3916477" y="195804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70AD47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同步區塊</a:t>
                </a:r>
              </a:p>
            </p:txBody>
          </p:sp>
        </p:grpSp>
        <p:grpSp>
          <p:nvGrpSpPr>
            <p:cNvPr id="190" name="群組 189">
              <a:extLst>
                <a:ext uri="{FF2B5EF4-FFF2-40B4-BE49-F238E27FC236}">
                  <a16:creationId xmlns:a16="http://schemas.microsoft.com/office/drawing/2014/main" id="{6B88DFC2-5DFB-48B9-B696-35BD12F447A7}"/>
                </a:ext>
              </a:extLst>
            </p:cNvPr>
            <p:cNvGrpSpPr/>
            <p:nvPr/>
          </p:nvGrpSpPr>
          <p:grpSpPr>
            <a:xfrm>
              <a:off x="9788819" y="1814922"/>
              <a:ext cx="975915" cy="1447057"/>
              <a:chOff x="1976470" y="4240717"/>
              <a:chExt cx="729961" cy="855343"/>
            </a:xfrm>
          </p:grpSpPr>
          <p:grpSp>
            <p:nvGrpSpPr>
              <p:cNvPr id="179" name="群組 178">
                <a:extLst>
                  <a:ext uri="{FF2B5EF4-FFF2-40B4-BE49-F238E27FC236}">
                    <a16:creationId xmlns:a16="http://schemas.microsoft.com/office/drawing/2014/main" id="{0818C095-5F97-4F98-AE2A-D680CBC162CC}"/>
                  </a:ext>
                </a:extLst>
              </p:cNvPr>
              <p:cNvGrpSpPr/>
              <p:nvPr/>
            </p:nvGrpSpPr>
            <p:grpSpPr>
              <a:xfrm>
                <a:off x="2326763" y="4317830"/>
                <a:ext cx="379668" cy="711200"/>
                <a:chOff x="2190466" y="4463832"/>
                <a:chExt cx="998442" cy="711200"/>
              </a:xfrm>
            </p:grpSpPr>
            <p:cxnSp>
              <p:nvCxnSpPr>
                <p:cNvPr id="168" name="直線單箭頭接點 167">
                  <a:extLst>
                    <a:ext uri="{FF2B5EF4-FFF2-40B4-BE49-F238E27FC236}">
                      <a16:creationId xmlns:a16="http://schemas.microsoft.com/office/drawing/2014/main" id="{8DDB9320-980A-4370-8E9C-8DA2813B3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463832"/>
                  <a:ext cx="998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單箭頭接點 169">
                  <a:extLst>
                    <a:ext uri="{FF2B5EF4-FFF2-40B4-BE49-F238E27FC236}">
                      <a16:creationId xmlns:a16="http://schemas.microsoft.com/office/drawing/2014/main" id="{07525451-BF21-4F3B-B227-EC1C96E8E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641632"/>
                  <a:ext cx="998442" cy="0"/>
                </a:xfrm>
                <a:prstGeom prst="straightConnector1">
                  <a:avLst/>
                </a:prstGeom>
                <a:ln>
                  <a:solidFill>
                    <a:srgbClr val="ED7D3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單箭頭接點 170">
                  <a:extLst>
                    <a:ext uri="{FF2B5EF4-FFF2-40B4-BE49-F238E27FC236}">
                      <a16:creationId xmlns:a16="http://schemas.microsoft.com/office/drawing/2014/main" id="{62535373-E09E-4DF5-9982-E622AB9961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819432"/>
                  <a:ext cx="998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單箭頭接點 171">
                  <a:extLst>
                    <a:ext uri="{FF2B5EF4-FFF2-40B4-BE49-F238E27FC236}">
                      <a16:creationId xmlns:a16="http://schemas.microsoft.com/office/drawing/2014/main" id="{5A04CDE9-6662-4F2D-8ECE-AAF2EF324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997232"/>
                  <a:ext cx="998442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單箭頭接點 172">
                  <a:extLst>
                    <a:ext uri="{FF2B5EF4-FFF2-40B4-BE49-F238E27FC236}">
                      <a16:creationId xmlns:a16="http://schemas.microsoft.com/office/drawing/2014/main" id="{CBFF0A73-85E5-4EF7-BDBB-9AD9D83AC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5175032"/>
                  <a:ext cx="998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文字方塊 179">
                <a:extLst>
                  <a:ext uri="{FF2B5EF4-FFF2-40B4-BE49-F238E27FC236}">
                    <a16:creationId xmlns:a16="http://schemas.microsoft.com/office/drawing/2014/main" id="{60EF1EE6-FCD1-46BC-8163-E34D0C2F39BD}"/>
                  </a:ext>
                </a:extLst>
              </p:cNvPr>
              <p:cNvSpPr txBox="1"/>
              <p:nvPr/>
            </p:nvSpPr>
            <p:spPr>
              <a:xfrm>
                <a:off x="2077586" y="4240717"/>
                <a:ext cx="331377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First</a:t>
                </a:r>
                <a:endParaRPr lang="zh-TW" altLang="en-US" sz="9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0C1A7055-ADCF-44D5-949F-3CC75A2E38CE}"/>
                  </a:ext>
                </a:extLst>
              </p:cNvPr>
              <p:cNvSpPr txBox="1"/>
              <p:nvPr/>
            </p:nvSpPr>
            <p:spPr>
              <a:xfrm>
                <a:off x="1976470" y="4418516"/>
                <a:ext cx="457062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ED7D31"/>
                    </a:solidFill>
                    <a:latin typeface="Times New Roman" panose="02020603050405020304" pitchFamily="18" charset="0"/>
                  </a:rPr>
                  <a:t>Second</a:t>
                </a:r>
                <a:endParaRPr lang="zh-TW" altLang="en-US" sz="900" dirty="0">
                  <a:solidFill>
                    <a:srgbClr val="ED7D3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1B471430-4B34-4DED-8414-AA9D20467E35}"/>
                  </a:ext>
                </a:extLst>
              </p:cNvPr>
              <p:cNvSpPr txBox="1"/>
              <p:nvPr/>
            </p:nvSpPr>
            <p:spPr>
              <a:xfrm>
                <a:off x="2047289" y="4602451"/>
                <a:ext cx="351966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A5A5A5"/>
                    </a:solidFill>
                    <a:latin typeface="Times New Roman" panose="02020603050405020304" pitchFamily="18" charset="0"/>
                  </a:rPr>
                  <a:t>Third</a:t>
                </a:r>
                <a:endParaRPr lang="zh-TW" altLang="en-US" sz="900" dirty="0">
                  <a:solidFill>
                    <a:srgbClr val="A5A5A5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84FA48F2-44F3-4D0D-9249-F0A2E4F0EF2E}"/>
                  </a:ext>
                </a:extLst>
              </p:cNvPr>
              <p:cNvSpPr txBox="1"/>
              <p:nvPr/>
            </p:nvSpPr>
            <p:spPr>
              <a:xfrm>
                <a:off x="2015167" y="4778134"/>
                <a:ext cx="379668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Fourth</a:t>
                </a:r>
                <a:endParaRPr lang="zh-TW" altLang="en-US" sz="900" dirty="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56451CE9-C74C-4627-B677-A46CFE750310}"/>
                  </a:ext>
                </a:extLst>
              </p:cNvPr>
              <p:cNvSpPr txBox="1"/>
              <p:nvPr/>
            </p:nvSpPr>
            <p:spPr>
              <a:xfrm>
                <a:off x="2070461" y="4959617"/>
                <a:ext cx="305621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70AD47"/>
                    </a:solidFill>
                    <a:latin typeface="Times New Roman" panose="02020603050405020304" pitchFamily="18" charset="0"/>
                  </a:rPr>
                  <a:t>Fifth</a:t>
                </a:r>
                <a:endParaRPr lang="zh-TW" altLang="en-US" sz="900" dirty="0">
                  <a:solidFill>
                    <a:srgbClr val="70AD47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5" name="群組 194">
              <a:extLst>
                <a:ext uri="{FF2B5EF4-FFF2-40B4-BE49-F238E27FC236}">
                  <a16:creationId xmlns:a16="http://schemas.microsoft.com/office/drawing/2014/main" id="{9221A1D3-516C-494E-9AE0-1F63441BE5A3}"/>
                </a:ext>
              </a:extLst>
            </p:cNvPr>
            <p:cNvGrpSpPr/>
            <p:nvPr/>
          </p:nvGrpSpPr>
          <p:grpSpPr>
            <a:xfrm>
              <a:off x="6604609" y="3244810"/>
              <a:ext cx="4373308" cy="2713424"/>
              <a:chOff x="5924473" y="2427846"/>
              <a:chExt cx="3271131" cy="1603882"/>
            </a:xfrm>
          </p:grpSpPr>
          <p:grpSp>
            <p:nvGrpSpPr>
              <p:cNvPr id="96" name="群組 95">
                <a:extLst>
                  <a:ext uri="{FF2B5EF4-FFF2-40B4-BE49-F238E27FC236}">
                    <a16:creationId xmlns:a16="http://schemas.microsoft.com/office/drawing/2014/main" id="{1AA2A42D-7B55-4BE6-A97F-FED9D6EE7A22}"/>
                  </a:ext>
                </a:extLst>
              </p:cNvPr>
              <p:cNvGrpSpPr/>
              <p:nvPr/>
            </p:nvGrpSpPr>
            <p:grpSpPr>
              <a:xfrm>
                <a:off x="5924473" y="2427846"/>
                <a:ext cx="1209619" cy="559403"/>
                <a:chOff x="6021885" y="2143803"/>
                <a:chExt cx="1209619" cy="559403"/>
              </a:xfrm>
            </p:grpSpPr>
            <p:grpSp>
              <p:nvGrpSpPr>
                <p:cNvPr id="94" name="群組 93">
                  <a:extLst>
                    <a:ext uri="{FF2B5EF4-FFF2-40B4-BE49-F238E27FC236}">
                      <a16:creationId xmlns:a16="http://schemas.microsoft.com/office/drawing/2014/main" id="{55A475F4-5FCA-403F-992E-24B67C4CEDD0}"/>
                    </a:ext>
                  </a:extLst>
                </p:cNvPr>
                <p:cNvGrpSpPr/>
                <p:nvPr/>
              </p:nvGrpSpPr>
              <p:grpSpPr>
                <a:xfrm>
                  <a:off x="6021885" y="2143803"/>
                  <a:ext cx="1094124" cy="246221"/>
                  <a:chOff x="6000318" y="1741255"/>
                  <a:chExt cx="1094124" cy="246221"/>
                </a:xfrm>
              </p:grpSpPr>
              <p:cxnSp>
                <p:nvCxnSpPr>
                  <p:cNvPr id="90" name="直線單箭頭接點 89">
                    <a:extLst>
                      <a:ext uri="{FF2B5EF4-FFF2-40B4-BE49-F238E27FC236}">
                        <a16:creationId xmlns:a16="http://schemas.microsoft.com/office/drawing/2014/main" id="{DD95DE4E-993B-4482-865D-DFBCFB0C57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6000" y="1976254"/>
                    <a:ext cx="99844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文字方塊 90">
                    <a:extLst>
                      <a:ext uri="{FF2B5EF4-FFF2-40B4-BE49-F238E27FC236}">
                        <a16:creationId xmlns:a16="http://schemas.microsoft.com/office/drawing/2014/main" id="{0A031DF9-C47F-447F-810F-4D9053BE500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0318" y="1741255"/>
                    <a:ext cx="95410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000" dirty="0">
                        <a:solidFill>
                          <a:srgbClr val="A5A5A5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獲取挖礦資料</a:t>
                    </a:r>
                  </a:p>
                </p:txBody>
              </p:sp>
            </p:grpSp>
            <p:grpSp>
              <p:nvGrpSpPr>
                <p:cNvPr id="95" name="群組 94">
                  <a:extLst>
                    <a:ext uri="{FF2B5EF4-FFF2-40B4-BE49-F238E27FC236}">
                      <a16:creationId xmlns:a16="http://schemas.microsoft.com/office/drawing/2014/main" id="{7FB7D1AF-BDC5-4C0F-A9EA-83AB78D2E928}"/>
                    </a:ext>
                  </a:extLst>
                </p:cNvPr>
                <p:cNvGrpSpPr/>
                <p:nvPr/>
              </p:nvGrpSpPr>
              <p:grpSpPr>
                <a:xfrm>
                  <a:off x="6105443" y="2456985"/>
                  <a:ext cx="1126061" cy="246221"/>
                  <a:chOff x="6105443" y="2456985"/>
                  <a:chExt cx="1126061" cy="246221"/>
                </a:xfrm>
              </p:grpSpPr>
              <p:cxnSp>
                <p:nvCxnSpPr>
                  <p:cNvPr id="92" name="直線單箭頭接點 91">
                    <a:extLst>
                      <a:ext uri="{FF2B5EF4-FFF2-40B4-BE49-F238E27FC236}">
                        <a16:creationId xmlns:a16="http://schemas.microsoft.com/office/drawing/2014/main" id="{F7BE21DD-1DD1-40EB-A1BD-E39B545FAA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05443" y="2695805"/>
                    <a:ext cx="1009304" cy="0"/>
                  </a:xfrm>
                  <a:prstGeom prst="straightConnector1">
                    <a:avLst/>
                  </a:prstGeom>
                  <a:ln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文字方塊 92">
                    <a:extLst>
                      <a:ext uri="{FF2B5EF4-FFF2-40B4-BE49-F238E27FC236}">
                        <a16:creationId xmlns:a16="http://schemas.microsoft.com/office/drawing/2014/main" id="{643FA78A-392E-45C6-B578-6A53A9761864}"/>
                      </a:ext>
                    </a:extLst>
                  </p:cNvPr>
                  <p:cNvSpPr txBox="1"/>
                  <p:nvPr/>
                </p:nvSpPr>
                <p:spPr>
                  <a:xfrm>
                    <a:off x="6405637" y="2456985"/>
                    <a:ext cx="8258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000" dirty="0">
                        <a:solidFill>
                          <a:srgbClr val="7030A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上傳新區塊</a:t>
                    </a:r>
                  </a:p>
                </p:txBody>
              </p:sp>
            </p:grpSp>
          </p:grpSp>
          <p:grpSp>
            <p:nvGrpSpPr>
              <p:cNvPr id="145" name="群組 144">
                <a:extLst>
                  <a:ext uri="{FF2B5EF4-FFF2-40B4-BE49-F238E27FC236}">
                    <a16:creationId xmlns:a16="http://schemas.microsoft.com/office/drawing/2014/main" id="{DA0B5075-8661-4EC8-8CB0-13E7E98E19E3}"/>
                  </a:ext>
                </a:extLst>
              </p:cNvPr>
              <p:cNvGrpSpPr/>
              <p:nvPr/>
            </p:nvGrpSpPr>
            <p:grpSpPr>
              <a:xfrm>
                <a:off x="7161560" y="2575489"/>
                <a:ext cx="1174517" cy="1456239"/>
                <a:chOff x="7111796" y="2724595"/>
                <a:chExt cx="1443894" cy="1740930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D2BA48B-ABE5-4958-92F8-5526E4B4746B}"/>
                    </a:ext>
                  </a:extLst>
                </p:cNvPr>
                <p:cNvSpPr/>
                <p:nvPr/>
              </p:nvSpPr>
              <p:spPr>
                <a:xfrm>
                  <a:off x="7111796" y="2724595"/>
                  <a:ext cx="1443894" cy="1740930"/>
                </a:xfrm>
                <a:prstGeom prst="rect">
                  <a:avLst/>
                </a:prstGeom>
                <a:solidFill>
                  <a:srgbClr val="3A4979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  <a:p>
                  <a:pPr algn="ctr"/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  <a:p>
                  <a:pPr algn="ctr"/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A399506B-8D4F-4C1D-98D8-BCF5F64E1B3A}"/>
                    </a:ext>
                  </a:extLst>
                </p:cNvPr>
                <p:cNvSpPr/>
                <p:nvPr/>
              </p:nvSpPr>
              <p:spPr>
                <a:xfrm>
                  <a:off x="7227678" y="2784479"/>
                  <a:ext cx="1193403" cy="61924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Node</a:t>
                  </a:r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950B3590-1AF1-4C1A-84F9-F716C710BDFD}"/>
                    </a:ext>
                  </a:extLst>
                </p:cNvPr>
                <p:cNvSpPr/>
                <p:nvPr/>
              </p:nvSpPr>
              <p:spPr>
                <a:xfrm>
                  <a:off x="7207737" y="3748766"/>
                  <a:ext cx="1193403" cy="61924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HW</a:t>
                  </a:r>
                  <a:r>
                    <a: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</a:t>
                  </a:r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device</a:t>
                  </a:r>
                </a:p>
              </p:txBody>
            </p:sp>
          </p:grpSp>
          <p:grpSp>
            <p:nvGrpSpPr>
              <p:cNvPr id="167" name="群組 166">
                <a:extLst>
                  <a:ext uri="{FF2B5EF4-FFF2-40B4-BE49-F238E27FC236}">
                    <a16:creationId xmlns:a16="http://schemas.microsoft.com/office/drawing/2014/main" id="{21B8B4AB-21D9-415C-AA12-28B5C3C5CC34}"/>
                  </a:ext>
                </a:extLst>
              </p:cNvPr>
              <p:cNvGrpSpPr/>
              <p:nvPr/>
            </p:nvGrpSpPr>
            <p:grpSpPr>
              <a:xfrm>
                <a:off x="8402717" y="2902658"/>
                <a:ext cx="792887" cy="763358"/>
                <a:chOff x="8569961" y="1959512"/>
                <a:chExt cx="792887" cy="763358"/>
              </a:xfrm>
            </p:grpSpPr>
            <p:sp>
              <p:nvSpPr>
                <p:cNvPr id="162" name="箭號: 弧形左彎 161">
                  <a:extLst>
                    <a:ext uri="{FF2B5EF4-FFF2-40B4-BE49-F238E27FC236}">
                      <a16:creationId xmlns:a16="http://schemas.microsoft.com/office/drawing/2014/main" id="{7D4904EF-2C5C-4432-B6D9-80948C79CF71}"/>
                    </a:ext>
                  </a:extLst>
                </p:cNvPr>
                <p:cNvSpPr/>
                <p:nvPr/>
              </p:nvSpPr>
              <p:spPr>
                <a:xfrm>
                  <a:off x="8569961" y="2123550"/>
                  <a:ext cx="264001" cy="599320"/>
                </a:xfrm>
                <a:prstGeom prst="curvedLeftArrow">
                  <a:avLst>
                    <a:gd name="adj1" fmla="val 4420"/>
                    <a:gd name="adj2" fmla="val 21929"/>
                    <a:gd name="adj3" fmla="val 25000"/>
                  </a:avLst>
                </a:prstGeom>
                <a:solidFill>
                  <a:srgbClr val="A5A5A5"/>
                </a:solidFill>
                <a:ln>
                  <a:solidFill>
                    <a:srgbClr val="A5A5A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文字方塊 163">
                  <a:extLst>
                    <a:ext uri="{FF2B5EF4-FFF2-40B4-BE49-F238E27FC236}">
                      <a16:creationId xmlns:a16="http://schemas.microsoft.com/office/drawing/2014/main" id="{AC44F5D9-9370-42AD-8B68-CE6FBBD0E58C}"/>
                    </a:ext>
                  </a:extLst>
                </p:cNvPr>
                <p:cNvSpPr txBox="1"/>
                <p:nvPr/>
              </p:nvSpPr>
              <p:spPr>
                <a:xfrm>
                  <a:off x="8665221" y="1959512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00" dirty="0">
                      <a:solidFill>
                        <a:srgbClr val="A5A5A5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挖礦資料</a:t>
                  </a:r>
                </a:p>
              </p:txBody>
            </p:sp>
          </p:grpSp>
          <p:grpSp>
            <p:nvGrpSpPr>
              <p:cNvPr id="166" name="群組 165">
                <a:extLst>
                  <a:ext uri="{FF2B5EF4-FFF2-40B4-BE49-F238E27FC236}">
                    <a16:creationId xmlns:a16="http://schemas.microsoft.com/office/drawing/2014/main" id="{D34213B6-9751-4302-88B1-642D8D159724}"/>
                  </a:ext>
                </a:extLst>
              </p:cNvPr>
              <p:cNvGrpSpPr/>
              <p:nvPr/>
            </p:nvGrpSpPr>
            <p:grpSpPr>
              <a:xfrm>
                <a:off x="6430274" y="3054210"/>
                <a:ext cx="654962" cy="681112"/>
                <a:chOff x="6571558" y="2111038"/>
                <a:chExt cx="654962" cy="681112"/>
              </a:xfrm>
            </p:grpSpPr>
            <p:sp>
              <p:nvSpPr>
                <p:cNvPr id="163" name="箭號: 弧形左彎 162">
                  <a:extLst>
                    <a:ext uri="{FF2B5EF4-FFF2-40B4-BE49-F238E27FC236}">
                      <a16:creationId xmlns:a16="http://schemas.microsoft.com/office/drawing/2014/main" id="{1A9B6537-6CC8-409F-BFFA-C29E844EFEC7}"/>
                    </a:ext>
                  </a:extLst>
                </p:cNvPr>
                <p:cNvSpPr/>
                <p:nvPr/>
              </p:nvSpPr>
              <p:spPr>
                <a:xfrm rot="10800000">
                  <a:off x="6962519" y="2111038"/>
                  <a:ext cx="264001" cy="599320"/>
                </a:xfrm>
                <a:prstGeom prst="curvedLeftArrow">
                  <a:avLst>
                    <a:gd name="adj1" fmla="val 4420"/>
                    <a:gd name="adj2" fmla="val 21929"/>
                    <a:gd name="adj3" fmla="val 25000"/>
                  </a:avLst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文字方塊 164">
                  <a:extLst>
                    <a:ext uri="{FF2B5EF4-FFF2-40B4-BE49-F238E27FC236}">
                      <a16:creationId xmlns:a16="http://schemas.microsoft.com/office/drawing/2014/main" id="{58982002-8BEA-4151-998F-DA1903660D16}"/>
                    </a:ext>
                  </a:extLst>
                </p:cNvPr>
                <p:cNvSpPr txBox="1"/>
                <p:nvPr/>
              </p:nvSpPr>
              <p:spPr>
                <a:xfrm>
                  <a:off x="6571558" y="2545929"/>
                  <a:ext cx="56938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00" dirty="0">
                      <a:solidFill>
                        <a:srgbClr val="7030A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新區塊</a:t>
                  </a:r>
                </a:p>
              </p:txBody>
            </p:sp>
          </p:grp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FB686D3-776B-4DBB-8B1E-5005EB2E453E}"/>
                  </a:ext>
                </a:extLst>
              </p:cNvPr>
              <p:cNvSpPr/>
              <p:nvPr/>
            </p:nvSpPr>
            <p:spPr>
              <a:xfrm>
                <a:off x="7161561" y="3101519"/>
                <a:ext cx="1170118" cy="399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bg1"/>
                    </a:solidFill>
                  </a:rPr>
                  <a:t>----OpenCL----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521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  <a:r>
              <a:rPr lang="en-US" altLang="zh-TW" dirty="0"/>
              <a:t>-netstats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EB542CD-945B-443E-B794-2DD72D5DCF9B}"/>
              </a:ext>
            </a:extLst>
          </p:cNvPr>
          <p:cNvGrpSpPr/>
          <p:nvPr/>
        </p:nvGrpSpPr>
        <p:grpSpPr>
          <a:xfrm>
            <a:off x="1255595" y="2538484"/>
            <a:ext cx="9001899" cy="1987804"/>
            <a:chOff x="771099" y="2818263"/>
            <a:chExt cx="9001899" cy="19878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986FFE-CFFF-4E69-817C-8EF687FA4BF8}"/>
                </a:ext>
              </a:extLst>
            </p:cNvPr>
            <p:cNvSpPr/>
            <p:nvPr/>
          </p:nvSpPr>
          <p:spPr>
            <a:xfrm>
              <a:off x="5175474" y="3048713"/>
              <a:ext cx="1790578" cy="1198298"/>
            </a:xfrm>
            <a:prstGeom prst="rect">
              <a:avLst/>
            </a:prstGeom>
            <a:solidFill>
              <a:srgbClr val="CDD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eth-net-intelligence-</a:t>
              </a:r>
              <a:r>
                <a:rPr lang="en-US" altLang="zh-TW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api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9A2E06-6006-46D9-B6AF-900A269652C2}"/>
                </a:ext>
              </a:extLst>
            </p:cNvPr>
            <p:cNvSpPr/>
            <p:nvPr/>
          </p:nvSpPr>
          <p:spPr>
            <a:xfrm>
              <a:off x="7982420" y="3030301"/>
              <a:ext cx="1790578" cy="1216710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Ethereum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Network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" name="箭號: 左-右雙向 12">
              <a:extLst>
                <a:ext uri="{FF2B5EF4-FFF2-40B4-BE49-F238E27FC236}">
                  <a16:creationId xmlns:a16="http://schemas.microsoft.com/office/drawing/2014/main" id="{E98C8ABB-1860-4A06-8777-33C17AE6770B}"/>
                </a:ext>
              </a:extLst>
            </p:cNvPr>
            <p:cNvSpPr/>
            <p:nvPr/>
          </p:nvSpPr>
          <p:spPr>
            <a:xfrm>
              <a:off x="4268093" y="3579091"/>
              <a:ext cx="798394" cy="136477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箭號: 左-右雙向 13">
              <a:extLst>
                <a:ext uri="{FF2B5EF4-FFF2-40B4-BE49-F238E27FC236}">
                  <a16:creationId xmlns:a16="http://schemas.microsoft.com/office/drawing/2014/main" id="{B52C70D3-A079-4FB8-919D-B1447178E447}"/>
                </a:ext>
              </a:extLst>
            </p:cNvPr>
            <p:cNvSpPr/>
            <p:nvPr/>
          </p:nvSpPr>
          <p:spPr>
            <a:xfrm>
              <a:off x="7075039" y="3579091"/>
              <a:ext cx="798394" cy="136477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F3CCE000-1EE3-42CD-87C1-E54CBECF0E89}"/>
                </a:ext>
              </a:extLst>
            </p:cNvPr>
            <p:cNvGrpSpPr/>
            <p:nvPr/>
          </p:nvGrpSpPr>
          <p:grpSpPr>
            <a:xfrm>
              <a:off x="771099" y="2818263"/>
              <a:ext cx="3388007" cy="1987804"/>
              <a:chOff x="771099" y="2818263"/>
              <a:chExt cx="3388007" cy="1987804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D42AF5D9-532E-4BDD-BE0A-D06601E73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1099" y="2818263"/>
                <a:ext cx="3388007" cy="16776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EACF68A-3F3B-4F52-AEF4-EF4BC4F24BE7}"/>
                  </a:ext>
                </a:extLst>
              </p:cNvPr>
              <p:cNvSpPr txBox="1"/>
              <p:nvPr/>
            </p:nvSpPr>
            <p:spPr>
              <a:xfrm>
                <a:off x="1903089" y="4467513"/>
                <a:ext cx="1124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eth-netstats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395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  <a:r>
              <a:rPr lang="en-US" altLang="zh-TW" dirty="0"/>
              <a:t>-</a:t>
            </a:r>
            <a:r>
              <a:rPr lang="zh-TW" altLang="en-US" dirty="0"/>
              <a:t>智慧合約</a:t>
            </a:r>
          </a:p>
        </p:txBody>
      </p: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B48E097E-6C85-481F-99AF-A47F2A9E155D}"/>
              </a:ext>
            </a:extLst>
          </p:cNvPr>
          <p:cNvGrpSpPr/>
          <p:nvPr/>
        </p:nvGrpSpPr>
        <p:grpSpPr>
          <a:xfrm>
            <a:off x="1212417" y="1442604"/>
            <a:ext cx="8683618" cy="4453375"/>
            <a:chOff x="1212417" y="1442604"/>
            <a:chExt cx="8683618" cy="445337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A5D84BE5-A06D-48AC-A089-6334AB840675}"/>
                </a:ext>
              </a:extLst>
            </p:cNvPr>
            <p:cNvGrpSpPr/>
            <p:nvPr/>
          </p:nvGrpSpPr>
          <p:grpSpPr>
            <a:xfrm>
              <a:off x="1212417" y="1442604"/>
              <a:ext cx="2471951" cy="2098964"/>
              <a:chOff x="1461798" y="2053938"/>
              <a:chExt cx="3100965" cy="2305671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F6602BA-C93A-414B-8C27-9629E55F9CE6}"/>
                  </a:ext>
                </a:extLst>
              </p:cNvPr>
              <p:cNvSpPr txBox="1"/>
              <p:nvPr/>
            </p:nvSpPr>
            <p:spPr>
              <a:xfrm>
                <a:off x="1534856" y="3713278"/>
                <a:ext cx="29548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Solidity source code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B4AD6431-9678-4410-8D0D-4F13D166C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1798" y="2053938"/>
                <a:ext cx="3100965" cy="165934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FDA39CCB-EA43-420C-B01E-E15AC8CB78EB}"/>
                </a:ext>
              </a:extLst>
            </p:cNvPr>
            <p:cNvGrpSpPr/>
            <p:nvPr/>
          </p:nvGrpSpPr>
          <p:grpSpPr>
            <a:xfrm>
              <a:off x="3857124" y="1681641"/>
              <a:ext cx="3376553" cy="1032504"/>
              <a:chOff x="3897745" y="1681641"/>
              <a:chExt cx="3376553" cy="1032504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29F798D-019C-4093-82A5-3EE09D8B41E2}"/>
                  </a:ext>
                </a:extLst>
              </p:cNvPr>
              <p:cNvSpPr/>
              <p:nvPr/>
            </p:nvSpPr>
            <p:spPr>
              <a:xfrm>
                <a:off x="4709565" y="1681641"/>
                <a:ext cx="1762448" cy="10325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Solc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Solidity Compiler</a:t>
                </a:r>
                <a:endParaRPr lang="zh-TW" altLang="en-US" dirty="0"/>
              </a:p>
            </p:txBody>
          </p:sp>
          <p:cxnSp>
            <p:nvCxnSpPr>
              <p:cNvPr id="125" name="直線單箭頭接點 124">
                <a:extLst>
                  <a:ext uri="{FF2B5EF4-FFF2-40B4-BE49-F238E27FC236}">
                    <a16:creationId xmlns:a16="http://schemas.microsoft.com/office/drawing/2014/main" id="{EEB63346-FE2D-421F-92EA-7030A43AC8AF}"/>
                  </a:ext>
                </a:extLst>
              </p:cNvPr>
              <p:cNvCxnSpPr/>
              <p:nvPr/>
            </p:nvCxnSpPr>
            <p:spPr>
              <a:xfrm>
                <a:off x="3897745" y="2197893"/>
                <a:ext cx="6749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單箭頭接點 126">
                <a:extLst>
                  <a:ext uri="{FF2B5EF4-FFF2-40B4-BE49-F238E27FC236}">
                    <a16:creationId xmlns:a16="http://schemas.microsoft.com/office/drawing/2014/main" id="{C0ACBE04-AC9B-4D90-867A-2211DEE42B03}"/>
                  </a:ext>
                </a:extLst>
              </p:cNvPr>
              <p:cNvCxnSpPr/>
              <p:nvPr/>
            </p:nvCxnSpPr>
            <p:spPr>
              <a:xfrm>
                <a:off x="6599382" y="2197893"/>
                <a:ext cx="6749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A71E63F3-12A7-45E9-B115-A84873B76D28}"/>
                </a:ext>
              </a:extLst>
            </p:cNvPr>
            <p:cNvGrpSpPr/>
            <p:nvPr/>
          </p:nvGrpSpPr>
          <p:grpSpPr>
            <a:xfrm>
              <a:off x="5862905" y="1681641"/>
              <a:ext cx="4033130" cy="4214338"/>
              <a:chOff x="5862905" y="1681641"/>
              <a:chExt cx="4033130" cy="42143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6C3E19EB-8C86-4EEC-B2EE-F77C043EC516}"/>
                  </a:ext>
                </a:extLst>
              </p:cNvPr>
              <p:cNvGrpSpPr/>
              <p:nvPr/>
            </p:nvGrpSpPr>
            <p:grpSpPr>
              <a:xfrm>
                <a:off x="7361046" y="1681641"/>
                <a:ext cx="2355472" cy="1469019"/>
                <a:chOff x="337504" y="4408005"/>
                <a:chExt cx="2479587" cy="1416329"/>
              </a:xfrm>
            </p:grpSpPr>
            <p:pic>
              <p:nvPicPr>
                <p:cNvPr id="14" name="圖片 13">
                  <a:extLst>
                    <a:ext uri="{FF2B5EF4-FFF2-40B4-BE49-F238E27FC236}">
                      <a16:creationId xmlns:a16="http://schemas.microsoft.com/office/drawing/2014/main" id="{72BB0F91-D945-4223-9736-A69A98515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8116" y="4408005"/>
                  <a:ext cx="2270957" cy="106689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D19C261A-D591-4B5C-9D8D-CD4F07362518}"/>
                    </a:ext>
                  </a:extLst>
                </p:cNvPr>
                <p:cNvSpPr txBox="1"/>
                <p:nvPr/>
              </p:nvSpPr>
              <p:spPr>
                <a:xfrm>
                  <a:off x="337504" y="5455002"/>
                  <a:ext cx="24795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Byte code</a:t>
                  </a:r>
                  <a:endParaRPr lang="zh-TW" altLang="en-US" dirty="0"/>
                </a:p>
              </p:txBody>
            </p:sp>
          </p:grpSp>
          <p:grpSp>
            <p:nvGrpSpPr>
              <p:cNvPr id="138" name="群組 137">
                <a:extLst>
                  <a:ext uri="{FF2B5EF4-FFF2-40B4-BE49-F238E27FC236}">
                    <a16:creationId xmlns:a16="http://schemas.microsoft.com/office/drawing/2014/main" id="{2708A60E-C9A5-4BF7-B4D6-5C42508D285F}"/>
                  </a:ext>
                </a:extLst>
              </p:cNvPr>
              <p:cNvGrpSpPr/>
              <p:nvPr/>
            </p:nvGrpSpPr>
            <p:grpSpPr>
              <a:xfrm>
                <a:off x="5862905" y="3150660"/>
                <a:ext cx="4033130" cy="2745319"/>
                <a:chOff x="5862905" y="3150660"/>
                <a:chExt cx="4033130" cy="2745319"/>
              </a:xfrm>
            </p:grpSpPr>
            <p:grpSp>
              <p:nvGrpSpPr>
                <p:cNvPr id="136" name="群組 135">
                  <a:extLst>
                    <a:ext uri="{FF2B5EF4-FFF2-40B4-BE49-F238E27FC236}">
                      <a16:creationId xmlns:a16="http://schemas.microsoft.com/office/drawing/2014/main" id="{0A8A5B06-378B-491F-9CB6-E6827FD03CD0}"/>
                    </a:ext>
                  </a:extLst>
                </p:cNvPr>
                <p:cNvGrpSpPr/>
                <p:nvPr/>
              </p:nvGrpSpPr>
              <p:grpSpPr>
                <a:xfrm>
                  <a:off x="5862905" y="3150660"/>
                  <a:ext cx="4014396" cy="2183123"/>
                  <a:chOff x="5668941" y="3065460"/>
                  <a:chExt cx="4014396" cy="2183123"/>
                </a:xfrm>
              </p:grpSpPr>
              <p:grpSp>
                <p:nvGrpSpPr>
                  <p:cNvPr id="132" name="群組 131">
                    <a:extLst>
                      <a:ext uri="{FF2B5EF4-FFF2-40B4-BE49-F238E27FC236}">
                        <a16:creationId xmlns:a16="http://schemas.microsoft.com/office/drawing/2014/main" id="{1C972D39-9ED6-47AE-A24C-1E1EAD5DA618}"/>
                      </a:ext>
                    </a:extLst>
                  </p:cNvPr>
                  <p:cNvGrpSpPr/>
                  <p:nvPr/>
                </p:nvGrpSpPr>
                <p:grpSpPr>
                  <a:xfrm>
                    <a:off x="5668941" y="3535577"/>
                    <a:ext cx="4014396" cy="1713006"/>
                    <a:chOff x="5702122" y="3528826"/>
                    <a:chExt cx="4014396" cy="1713006"/>
                  </a:xfrm>
                </p:grpSpPr>
                <p:grpSp>
                  <p:nvGrpSpPr>
                    <p:cNvPr id="130" name="群組 129">
                      <a:extLst>
                        <a:ext uri="{FF2B5EF4-FFF2-40B4-BE49-F238E27FC236}">
                          <a16:creationId xmlns:a16="http://schemas.microsoft.com/office/drawing/2014/main" id="{D3038B59-C1EA-4B8C-ADF1-CAD0A6D78A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02122" y="3528826"/>
                      <a:ext cx="4014396" cy="1713006"/>
                      <a:chOff x="6151912" y="3541568"/>
                      <a:chExt cx="4014396" cy="1713006"/>
                    </a:xfrm>
                  </p:grpSpPr>
                  <p:sp>
                    <p:nvSpPr>
                      <p:cNvPr id="128" name="矩形 127">
                        <a:extLst>
                          <a:ext uri="{FF2B5EF4-FFF2-40B4-BE49-F238E27FC236}">
                            <a16:creationId xmlns:a16="http://schemas.microsoft.com/office/drawing/2014/main" id="{B9B91D4B-58FD-4A8C-8178-07D40C0B28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63243" y="3541568"/>
                        <a:ext cx="4003065" cy="1713006"/>
                      </a:xfrm>
                      <a:prstGeom prst="rect">
                        <a:avLst/>
                      </a:prstGeom>
                      <a:solidFill>
                        <a:srgbClr val="8570DE"/>
                      </a:solidFill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  <p:sp>
                    <p:nvSpPr>
                      <p:cNvPr id="129" name="文字方塊 128">
                        <a:extLst>
                          <a:ext uri="{FF2B5EF4-FFF2-40B4-BE49-F238E27FC236}">
                            <a16:creationId xmlns:a16="http://schemas.microsoft.com/office/drawing/2014/main" id="{7FC5B782-926A-456C-AC91-3037BA43A6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51912" y="3541568"/>
                        <a:ext cx="148861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dirty="0">
                            <a:solidFill>
                              <a:schemeClr val="bg1"/>
                            </a:solidFill>
                          </a:rPr>
                          <a:t>Ethereum VM</a:t>
                        </a:r>
                        <a:endParaRPr lang="zh-TW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31" name="文字方塊 130">
                      <a:extLst>
                        <a:ext uri="{FF2B5EF4-FFF2-40B4-BE49-F238E27FC236}">
                          <a16:creationId xmlns:a16="http://schemas.microsoft.com/office/drawing/2014/main" id="{AA49C049-AF2B-41D7-86BC-6340ED5BA8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72894" y="4158426"/>
                      <a:ext cx="1452898" cy="64633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FFFF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MeetupEvent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instance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cxnSp>
                <p:nvCxnSpPr>
                  <p:cNvPr id="134" name="直線單箭頭接點 133">
                    <a:extLst>
                      <a:ext uri="{FF2B5EF4-FFF2-40B4-BE49-F238E27FC236}">
                        <a16:creationId xmlns:a16="http://schemas.microsoft.com/office/drawing/2014/main" id="{C4CEB0AA-552D-4E4E-A5C7-E72F45E08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07873" y="3065460"/>
                    <a:ext cx="0" cy="83944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文字方塊 134">
                    <a:extLst>
                      <a:ext uri="{FF2B5EF4-FFF2-40B4-BE49-F238E27FC236}">
                        <a16:creationId xmlns:a16="http://schemas.microsoft.com/office/drawing/2014/main" id="{A21E6EF7-9F78-42A3-8F08-E34983448871}"/>
                      </a:ext>
                    </a:extLst>
                  </p:cNvPr>
                  <p:cNvSpPr txBox="1"/>
                  <p:nvPr/>
                </p:nvSpPr>
                <p:spPr>
                  <a:xfrm>
                    <a:off x="8344818" y="3503779"/>
                    <a:ext cx="8214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>
                        <a:solidFill>
                          <a:schemeClr val="bg1"/>
                        </a:solidFill>
                      </a:rPr>
                      <a:t>deploy</a:t>
                    </a:r>
                    <a:endParaRPr lang="zh-TW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715BA12A-E94C-4731-9A13-76C143408700}"/>
                    </a:ext>
                  </a:extLst>
                </p:cNvPr>
                <p:cNvSpPr/>
                <p:nvPr/>
              </p:nvSpPr>
              <p:spPr>
                <a:xfrm>
                  <a:off x="5862905" y="5412993"/>
                  <a:ext cx="4033130" cy="482986"/>
                </a:xfrm>
                <a:prstGeom prst="rect">
                  <a:avLst/>
                </a:prstGeom>
                <a:solidFill>
                  <a:srgbClr val="282D3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Ethereum </a:t>
                  </a:r>
                  <a:r>
                    <a:rPr lang="en-US" altLang="zh-TW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BlockChain</a:t>
                  </a:r>
                  <a:endParaRPr lang="zh-TW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9872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B7D1B1-0AC8-4811-966E-4223B9F21EE2}"/>
              </a:ext>
            </a:extLst>
          </p:cNvPr>
          <p:cNvGrpSpPr/>
          <p:nvPr/>
        </p:nvGrpSpPr>
        <p:grpSpPr>
          <a:xfrm>
            <a:off x="2875235" y="1229189"/>
            <a:ext cx="7441958" cy="3377168"/>
            <a:chOff x="2840814" y="1220562"/>
            <a:chExt cx="7881971" cy="539589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490471-DDA9-4664-999C-2FB5A4824796}"/>
                </a:ext>
              </a:extLst>
            </p:cNvPr>
            <p:cNvSpPr/>
            <p:nvPr/>
          </p:nvSpPr>
          <p:spPr>
            <a:xfrm>
              <a:off x="2840814" y="1220562"/>
              <a:ext cx="7881971" cy="5395897"/>
            </a:xfrm>
            <a:prstGeom prst="rect">
              <a:avLst/>
            </a:prstGeom>
            <a:solidFill>
              <a:srgbClr val="CDD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2E22C24-0902-49EF-A1A3-BFB82B1955B4}"/>
                </a:ext>
              </a:extLst>
            </p:cNvPr>
            <p:cNvSpPr txBox="1"/>
            <p:nvPr/>
          </p:nvSpPr>
          <p:spPr>
            <a:xfrm>
              <a:off x="2875234" y="1220564"/>
              <a:ext cx="7262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mine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endParaRPr lang="zh-TW" altLang="en-US" dirty="0"/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BA156A-1B81-4E21-9A0A-63A888062DDB}"/>
              </a:ext>
            </a:extLst>
          </p:cNvPr>
          <p:cNvSpPr/>
          <p:nvPr/>
        </p:nvSpPr>
        <p:spPr>
          <a:xfrm>
            <a:off x="362639" y="1311289"/>
            <a:ext cx="1106576" cy="626903"/>
          </a:xfrm>
          <a:prstGeom prst="rect">
            <a:avLst/>
          </a:prstGeom>
          <a:solidFill>
            <a:srgbClr val="CDD1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Seal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BBDC8F9-FAA7-47D6-86A6-A5E2697CF75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69215" y="1624741"/>
            <a:ext cx="1371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609175B-4EAF-4F75-838D-F4BC397DCAC3}"/>
              </a:ext>
            </a:extLst>
          </p:cNvPr>
          <p:cNvSpPr txBox="1"/>
          <p:nvPr/>
        </p:nvSpPr>
        <p:spPr>
          <a:xfrm>
            <a:off x="1434795" y="1311289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初始化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nonce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6620BA7-7D95-46EF-BD7C-A26A5937D7DC}"/>
              </a:ext>
            </a:extLst>
          </p:cNvPr>
          <p:cNvGrpSpPr/>
          <p:nvPr/>
        </p:nvGrpSpPr>
        <p:grpSpPr>
          <a:xfrm>
            <a:off x="3487418" y="1557584"/>
            <a:ext cx="4995436" cy="2550863"/>
            <a:chOff x="3450864" y="1732308"/>
            <a:chExt cx="4995436" cy="255086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50E4D3-6C54-4879-B169-84498D5B493F}"/>
                </a:ext>
              </a:extLst>
            </p:cNvPr>
            <p:cNvSpPr/>
            <p:nvPr/>
          </p:nvSpPr>
          <p:spPr>
            <a:xfrm>
              <a:off x="3450864" y="1755098"/>
              <a:ext cx="4995436" cy="2528073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E97BD0B-0900-4B56-B21B-2120E3F1BBEA}"/>
                </a:ext>
              </a:extLst>
            </p:cNvPr>
            <p:cNvSpPr txBox="1"/>
            <p:nvPr/>
          </p:nvSpPr>
          <p:spPr>
            <a:xfrm>
              <a:off x="3450864" y="1732308"/>
              <a:ext cx="1146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hashimoto</a:t>
              </a:r>
              <a:endPara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196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9DC24A0-658C-475A-B444-D507DD94D4E7}"/>
              </a:ext>
            </a:extLst>
          </p:cNvPr>
          <p:cNvGrpSpPr/>
          <p:nvPr/>
        </p:nvGrpSpPr>
        <p:grpSpPr>
          <a:xfrm>
            <a:off x="1085465" y="1394096"/>
            <a:ext cx="9112863" cy="4500736"/>
            <a:chOff x="1085465" y="1394096"/>
            <a:chExt cx="9112863" cy="4500736"/>
          </a:xfrm>
        </p:grpSpPr>
        <p:grpSp>
          <p:nvGrpSpPr>
            <p:cNvPr id="133" name="群組 132">
              <a:extLst>
                <a:ext uri="{FF2B5EF4-FFF2-40B4-BE49-F238E27FC236}">
                  <a16:creationId xmlns:a16="http://schemas.microsoft.com/office/drawing/2014/main" id="{F5B90D74-41B8-453B-ADF9-BE663180F681}"/>
                </a:ext>
              </a:extLst>
            </p:cNvPr>
            <p:cNvGrpSpPr/>
            <p:nvPr/>
          </p:nvGrpSpPr>
          <p:grpSpPr>
            <a:xfrm>
              <a:off x="3334513" y="1402016"/>
              <a:ext cx="4591398" cy="4492816"/>
              <a:chOff x="775443" y="682688"/>
              <a:chExt cx="3876918" cy="44252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995379D-6944-4205-8B04-BFEEC3CD5DA6}"/>
                  </a:ext>
                </a:extLst>
              </p:cNvPr>
              <p:cNvSpPr/>
              <p:nvPr/>
            </p:nvSpPr>
            <p:spPr>
              <a:xfrm>
                <a:off x="836415" y="969264"/>
                <a:ext cx="3815946" cy="4138648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2F5F75D-AAAD-4862-8DEF-2E7EFD180A35}"/>
                  </a:ext>
                </a:extLst>
              </p:cNvPr>
              <p:cNvSpPr/>
              <p:nvPr/>
            </p:nvSpPr>
            <p:spPr>
              <a:xfrm>
                <a:off x="911006" y="1051908"/>
                <a:ext cx="3662105" cy="974378"/>
              </a:xfrm>
              <a:prstGeom prst="rect">
                <a:avLst/>
              </a:prstGeom>
              <a:solidFill>
                <a:srgbClr val="282D3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CBF4B89-E32D-4401-9C1F-578E9F6AD496}"/>
                  </a:ext>
                </a:extLst>
              </p:cNvPr>
              <p:cNvSpPr txBox="1"/>
              <p:nvPr/>
            </p:nvSpPr>
            <p:spPr>
              <a:xfrm>
                <a:off x="775443" y="682688"/>
                <a:ext cx="916628" cy="333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Block1982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AEA7224-6ADB-4FC7-B77C-3F7A0E3629BC}"/>
                  </a:ext>
                </a:extLst>
              </p:cNvPr>
              <p:cNvSpPr/>
              <p:nvPr/>
            </p:nvSpPr>
            <p:spPr>
              <a:xfrm>
                <a:off x="911007" y="2145790"/>
                <a:ext cx="3662105" cy="28895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91" name="群組 90">
                <a:extLst>
                  <a:ext uri="{FF2B5EF4-FFF2-40B4-BE49-F238E27FC236}">
                    <a16:creationId xmlns:a16="http://schemas.microsoft.com/office/drawing/2014/main" id="{01597C4B-5108-4F64-BCD6-265E3B058A29}"/>
                  </a:ext>
                </a:extLst>
              </p:cNvPr>
              <p:cNvGrpSpPr/>
              <p:nvPr/>
            </p:nvGrpSpPr>
            <p:grpSpPr>
              <a:xfrm>
                <a:off x="994688" y="1130591"/>
                <a:ext cx="3465812" cy="3714236"/>
                <a:chOff x="7436220" y="139145"/>
                <a:chExt cx="4466600" cy="4730247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0046A12A-571F-4405-AA0D-D4CB101BA173}"/>
                    </a:ext>
                  </a:extLst>
                </p:cNvPr>
                <p:cNvSpPr/>
                <p:nvPr/>
              </p:nvSpPr>
              <p:spPr>
                <a:xfrm>
                  <a:off x="9873430" y="1552154"/>
                  <a:ext cx="865151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Hash1-6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9C58561-F866-4D28-B929-37925B1EE0AA}"/>
                    </a:ext>
                  </a:extLst>
                </p:cNvPr>
                <p:cNvSpPr/>
                <p:nvPr/>
              </p:nvSpPr>
              <p:spPr>
                <a:xfrm>
                  <a:off x="8509206" y="2336175"/>
                  <a:ext cx="1093308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Hash1234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21A91AA-A5A9-4729-B066-665B63BF3924}"/>
                    </a:ext>
                  </a:extLst>
                </p:cNvPr>
                <p:cNvSpPr/>
                <p:nvPr/>
              </p:nvSpPr>
              <p:spPr>
                <a:xfrm>
                  <a:off x="10842733" y="2977896"/>
                  <a:ext cx="788817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Hash56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A249E248-9175-46A5-8340-BD1884D0F2F4}"/>
                    </a:ext>
                  </a:extLst>
                </p:cNvPr>
                <p:cNvSpPr/>
                <p:nvPr/>
              </p:nvSpPr>
              <p:spPr>
                <a:xfrm>
                  <a:off x="7878958" y="2992160"/>
                  <a:ext cx="805129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Hash12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D1B1B0C0-765B-422B-BA85-A61D243CE70D}"/>
                    </a:ext>
                  </a:extLst>
                </p:cNvPr>
                <p:cNvSpPr/>
                <p:nvPr/>
              </p:nvSpPr>
              <p:spPr>
                <a:xfrm>
                  <a:off x="9273228" y="2983439"/>
                  <a:ext cx="805129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Hash34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EABB7AA4-8839-4EA4-A636-BFCA94D5DA55}"/>
                    </a:ext>
                  </a:extLst>
                </p:cNvPr>
                <p:cNvSpPr/>
                <p:nvPr/>
              </p:nvSpPr>
              <p:spPr>
                <a:xfrm>
                  <a:off x="8242324" y="3668817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Hash2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F9C61E7F-BC48-4821-92DD-9CFC5870E120}"/>
                    </a:ext>
                  </a:extLst>
                </p:cNvPr>
                <p:cNvSpPr/>
                <p:nvPr/>
              </p:nvSpPr>
              <p:spPr>
                <a:xfrm>
                  <a:off x="7473504" y="3689653"/>
                  <a:ext cx="574167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Hash1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73D57B8-AF45-4AF9-B8CC-D646F89AC331}"/>
                    </a:ext>
                  </a:extLst>
                </p:cNvPr>
                <p:cNvSpPr/>
                <p:nvPr/>
              </p:nvSpPr>
              <p:spPr>
                <a:xfrm>
                  <a:off x="9010926" y="3677713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Hash3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7A0375F0-6CD6-456F-8CA2-BAE95770E0E6}"/>
                    </a:ext>
                  </a:extLst>
                </p:cNvPr>
                <p:cNvSpPr/>
                <p:nvPr/>
              </p:nvSpPr>
              <p:spPr>
                <a:xfrm>
                  <a:off x="11312632" y="3677713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Hash6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2463897-5DAE-4B6B-9178-61B7740E6E18}"/>
                    </a:ext>
                  </a:extLst>
                </p:cNvPr>
                <p:cNvSpPr/>
                <p:nvPr/>
              </p:nvSpPr>
              <p:spPr>
                <a:xfrm>
                  <a:off x="9777478" y="3680672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Hash4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11363524-7B3B-4381-A145-DF097CAAA12C}"/>
                    </a:ext>
                  </a:extLst>
                </p:cNvPr>
                <p:cNvSpPr/>
                <p:nvPr/>
              </p:nvSpPr>
              <p:spPr>
                <a:xfrm>
                  <a:off x="10550126" y="3668817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Hash5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42B33FD9-6653-4CBB-8703-E58E45F339E6}"/>
                    </a:ext>
                  </a:extLst>
                </p:cNvPr>
                <p:cNvSpPr/>
                <p:nvPr/>
              </p:nvSpPr>
              <p:spPr>
                <a:xfrm>
                  <a:off x="7473504" y="4418288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交易</a:t>
                  </a:r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1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1BB3C6FB-2BF8-487F-B6DD-00AD4178A386}"/>
                    </a:ext>
                  </a:extLst>
                </p:cNvPr>
                <p:cNvSpPr/>
                <p:nvPr/>
              </p:nvSpPr>
              <p:spPr>
                <a:xfrm>
                  <a:off x="8242324" y="4418288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交易</a:t>
                  </a:r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2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1DF072D-992D-41E0-ADFF-C3441F02CBF5}"/>
                    </a:ext>
                  </a:extLst>
                </p:cNvPr>
                <p:cNvSpPr/>
                <p:nvPr/>
              </p:nvSpPr>
              <p:spPr>
                <a:xfrm>
                  <a:off x="9011144" y="4418288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交易</a:t>
                  </a:r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3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2C235F0-A52C-41D1-933B-22DFD3DBB423}"/>
                    </a:ext>
                  </a:extLst>
                </p:cNvPr>
                <p:cNvSpPr/>
                <p:nvPr/>
              </p:nvSpPr>
              <p:spPr>
                <a:xfrm>
                  <a:off x="9779964" y="4418288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交易</a:t>
                  </a:r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4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C91ED11-F967-4A39-AC6E-08015FE2BC63}"/>
                    </a:ext>
                  </a:extLst>
                </p:cNvPr>
                <p:cNvSpPr/>
                <p:nvPr/>
              </p:nvSpPr>
              <p:spPr>
                <a:xfrm>
                  <a:off x="10548784" y="4418288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交易</a:t>
                  </a:r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5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054934D9-3AEE-4608-9245-BFA514DE732C}"/>
                    </a:ext>
                  </a:extLst>
                </p:cNvPr>
                <p:cNvSpPr/>
                <p:nvPr/>
              </p:nvSpPr>
              <p:spPr>
                <a:xfrm>
                  <a:off x="11317604" y="4418288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交易</a:t>
                  </a:r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6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BF23AC0E-87A1-4B3F-B9D3-8A65F7658F9B}"/>
                    </a:ext>
                  </a:extLst>
                </p:cNvPr>
                <p:cNvCxnSpPr>
                  <a:cxnSpLocks/>
                  <a:stCxn id="41" idx="2"/>
                  <a:endCxn id="46" idx="0"/>
                </p:cNvCxnSpPr>
                <p:nvPr/>
              </p:nvCxnSpPr>
              <p:spPr>
                <a:xfrm>
                  <a:off x="7760588" y="4140758"/>
                  <a:ext cx="5524" cy="27752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>
                  <a:extLst>
                    <a:ext uri="{FF2B5EF4-FFF2-40B4-BE49-F238E27FC236}">
                      <a16:creationId xmlns:a16="http://schemas.microsoft.com/office/drawing/2014/main" id="{DAC278AA-62F7-47BB-B072-CED10E0D41E4}"/>
                    </a:ext>
                  </a:extLst>
                </p:cNvPr>
                <p:cNvCxnSpPr>
                  <a:cxnSpLocks/>
                  <a:stCxn id="40" idx="2"/>
                  <a:endCxn id="47" idx="0"/>
                </p:cNvCxnSpPr>
                <p:nvPr/>
              </p:nvCxnSpPr>
              <p:spPr>
                <a:xfrm>
                  <a:off x="8534932" y="4119921"/>
                  <a:ext cx="0" cy="2983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F2506CEC-5A7C-4EE2-A847-B1B8B8B2F7DE}"/>
                    </a:ext>
                  </a:extLst>
                </p:cNvPr>
                <p:cNvCxnSpPr>
                  <a:cxnSpLocks/>
                  <a:stCxn id="42" idx="2"/>
                  <a:endCxn id="48" idx="0"/>
                </p:cNvCxnSpPr>
                <p:nvPr/>
              </p:nvCxnSpPr>
              <p:spPr>
                <a:xfrm>
                  <a:off x="9303534" y="4128817"/>
                  <a:ext cx="218" cy="289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5E2C2E4D-BC1F-4CDF-923A-B95AA463EDB8}"/>
                    </a:ext>
                  </a:extLst>
                </p:cNvPr>
                <p:cNvCxnSpPr>
                  <a:cxnSpLocks/>
                  <a:stCxn id="44" idx="2"/>
                  <a:endCxn id="49" idx="0"/>
                </p:cNvCxnSpPr>
                <p:nvPr/>
              </p:nvCxnSpPr>
              <p:spPr>
                <a:xfrm>
                  <a:off x="10070086" y="4131776"/>
                  <a:ext cx="2486" cy="28651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71D112FE-C97A-449F-84AC-2824FFAD5730}"/>
                    </a:ext>
                  </a:extLst>
                </p:cNvPr>
                <p:cNvCxnSpPr>
                  <a:cxnSpLocks/>
                  <a:stCxn id="45" idx="2"/>
                  <a:endCxn id="50" idx="0"/>
                </p:cNvCxnSpPr>
                <p:nvPr/>
              </p:nvCxnSpPr>
              <p:spPr>
                <a:xfrm flipH="1">
                  <a:off x="10841392" y="4119921"/>
                  <a:ext cx="1342" cy="2983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>
                  <a:extLst>
                    <a:ext uri="{FF2B5EF4-FFF2-40B4-BE49-F238E27FC236}">
                      <a16:creationId xmlns:a16="http://schemas.microsoft.com/office/drawing/2014/main" id="{66D9FEDF-B9C8-4BAF-972F-0B27DBDC1E8B}"/>
                    </a:ext>
                  </a:extLst>
                </p:cNvPr>
                <p:cNvCxnSpPr>
                  <a:cxnSpLocks/>
                  <a:stCxn id="43" idx="2"/>
                  <a:endCxn id="51" idx="0"/>
                </p:cNvCxnSpPr>
                <p:nvPr/>
              </p:nvCxnSpPr>
              <p:spPr>
                <a:xfrm>
                  <a:off x="11605240" y="4128817"/>
                  <a:ext cx="4972" cy="289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B8875F8C-70A8-4457-A3AA-4F8ED4C09B45}"/>
                    </a:ext>
                  </a:extLst>
                </p:cNvPr>
                <p:cNvCxnSpPr>
                  <a:cxnSpLocks/>
                  <a:stCxn id="38" idx="2"/>
                  <a:endCxn id="41" idx="0"/>
                </p:cNvCxnSpPr>
                <p:nvPr/>
              </p:nvCxnSpPr>
              <p:spPr>
                <a:xfrm flipH="1">
                  <a:off x="7760588" y="3443265"/>
                  <a:ext cx="520935" cy="2463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D5A13CE0-34CF-4D08-914D-9F31AB0AD9A0}"/>
                    </a:ext>
                  </a:extLst>
                </p:cNvPr>
                <p:cNvCxnSpPr>
                  <a:cxnSpLocks/>
                  <a:stCxn id="38" idx="2"/>
                  <a:endCxn id="40" idx="0"/>
                </p:cNvCxnSpPr>
                <p:nvPr/>
              </p:nvCxnSpPr>
              <p:spPr>
                <a:xfrm>
                  <a:off x="8281523" y="3443265"/>
                  <a:ext cx="253409" cy="22555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接點 66">
                  <a:extLst>
                    <a:ext uri="{FF2B5EF4-FFF2-40B4-BE49-F238E27FC236}">
                      <a16:creationId xmlns:a16="http://schemas.microsoft.com/office/drawing/2014/main" id="{729F9791-8E6B-4115-9ECA-EDD337FECBFF}"/>
                    </a:ext>
                  </a:extLst>
                </p:cNvPr>
                <p:cNvCxnSpPr>
                  <a:cxnSpLocks/>
                  <a:stCxn id="39" idx="2"/>
                  <a:endCxn id="42" idx="0"/>
                </p:cNvCxnSpPr>
                <p:nvPr/>
              </p:nvCxnSpPr>
              <p:spPr>
                <a:xfrm flipH="1">
                  <a:off x="9303533" y="3434543"/>
                  <a:ext cx="372260" cy="24316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接點 69">
                  <a:extLst>
                    <a:ext uri="{FF2B5EF4-FFF2-40B4-BE49-F238E27FC236}">
                      <a16:creationId xmlns:a16="http://schemas.microsoft.com/office/drawing/2014/main" id="{C9CDDBB5-EB14-48DB-94D4-93404D888ADB}"/>
                    </a:ext>
                  </a:extLst>
                </p:cNvPr>
                <p:cNvCxnSpPr>
                  <a:cxnSpLocks/>
                  <a:stCxn id="39" idx="2"/>
                  <a:endCxn id="44" idx="0"/>
                </p:cNvCxnSpPr>
                <p:nvPr/>
              </p:nvCxnSpPr>
              <p:spPr>
                <a:xfrm>
                  <a:off x="9675793" y="3434543"/>
                  <a:ext cx="394292" cy="24612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接點 72">
                  <a:extLst>
                    <a:ext uri="{FF2B5EF4-FFF2-40B4-BE49-F238E27FC236}">
                      <a16:creationId xmlns:a16="http://schemas.microsoft.com/office/drawing/2014/main" id="{4A2CF8FB-846E-4D39-9962-F8BBEA28C08D}"/>
                    </a:ext>
                  </a:extLst>
                </p:cNvPr>
                <p:cNvCxnSpPr>
                  <a:cxnSpLocks/>
                  <a:stCxn id="26" idx="2"/>
                  <a:endCxn id="45" idx="0"/>
                </p:cNvCxnSpPr>
                <p:nvPr/>
              </p:nvCxnSpPr>
              <p:spPr>
                <a:xfrm flipH="1">
                  <a:off x="10842733" y="3429001"/>
                  <a:ext cx="394408" cy="2398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221E23D6-6011-4F58-8ACC-26B077E7F60D}"/>
                    </a:ext>
                  </a:extLst>
                </p:cNvPr>
                <p:cNvCxnSpPr>
                  <a:cxnSpLocks/>
                  <a:stCxn id="26" idx="2"/>
                  <a:endCxn id="43" idx="0"/>
                </p:cNvCxnSpPr>
                <p:nvPr/>
              </p:nvCxnSpPr>
              <p:spPr>
                <a:xfrm>
                  <a:off x="11237142" y="3429001"/>
                  <a:ext cx="368098" cy="24871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接點 78">
                  <a:extLst>
                    <a:ext uri="{FF2B5EF4-FFF2-40B4-BE49-F238E27FC236}">
                      <a16:creationId xmlns:a16="http://schemas.microsoft.com/office/drawing/2014/main" id="{F24F655E-E055-415B-90A1-2BE4A9D67CCD}"/>
                    </a:ext>
                  </a:extLst>
                </p:cNvPr>
                <p:cNvCxnSpPr>
                  <a:cxnSpLocks/>
                  <a:stCxn id="23" idx="2"/>
                  <a:endCxn id="38" idx="0"/>
                </p:cNvCxnSpPr>
                <p:nvPr/>
              </p:nvCxnSpPr>
              <p:spPr>
                <a:xfrm flipH="1">
                  <a:off x="8281523" y="2787280"/>
                  <a:ext cx="774337" cy="20488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44C08B36-BEA0-4993-8046-31CEF97C21BD}"/>
                    </a:ext>
                  </a:extLst>
                </p:cNvPr>
                <p:cNvCxnSpPr>
                  <a:cxnSpLocks/>
                  <a:stCxn id="23" idx="2"/>
                  <a:endCxn id="39" idx="0"/>
                </p:cNvCxnSpPr>
                <p:nvPr/>
              </p:nvCxnSpPr>
              <p:spPr>
                <a:xfrm>
                  <a:off x="9055861" y="2787280"/>
                  <a:ext cx="619932" cy="19615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接點 84">
                  <a:extLst>
                    <a:ext uri="{FF2B5EF4-FFF2-40B4-BE49-F238E27FC236}">
                      <a16:creationId xmlns:a16="http://schemas.microsoft.com/office/drawing/2014/main" id="{31F1D133-F062-4DB3-A046-1E71372D8DC6}"/>
                    </a:ext>
                  </a:extLst>
                </p:cNvPr>
                <p:cNvCxnSpPr>
                  <a:cxnSpLocks/>
                  <a:stCxn id="4" idx="2"/>
                  <a:endCxn id="26" idx="0"/>
                </p:cNvCxnSpPr>
                <p:nvPr/>
              </p:nvCxnSpPr>
              <p:spPr>
                <a:xfrm>
                  <a:off x="10306006" y="2003258"/>
                  <a:ext cx="931136" cy="97463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接點 88">
                  <a:extLst>
                    <a:ext uri="{FF2B5EF4-FFF2-40B4-BE49-F238E27FC236}">
                      <a16:creationId xmlns:a16="http://schemas.microsoft.com/office/drawing/2014/main" id="{7919388C-05A7-43F8-BE08-4676A54C8565}"/>
                    </a:ext>
                  </a:extLst>
                </p:cNvPr>
                <p:cNvCxnSpPr>
                  <a:cxnSpLocks/>
                  <a:stCxn id="4" idx="2"/>
                  <a:endCxn id="23" idx="0"/>
                </p:cNvCxnSpPr>
                <p:nvPr/>
              </p:nvCxnSpPr>
              <p:spPr>
                <a:xfrm flipH="1">
                  <a:off x="9055861" y="2003258"/>
                  <a:ext cx="1250145" cy="3329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6F7F2238-9F7F-48C3-A967-8D2EF309DC34}"/>
                    </a:ext>
                  </a:extLst>
                </p:cNvPr>
                <p:cNvSpPr/>
                <p:nvPr/>
              </p:nvSpPr>
              <p:spPr>
                <a:xfrm>
                  <a:off x="9873429" y="736321"/>
                  <a:ext cx="865151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Merkle root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532AC5CE-8D4A-4BE0-A722-A4AE736F8893}"/>
                    </a:ext>
                  </a:extLst>
                </p:cNvPr>
                <p:cNvSpPr/>
                <p:nvPr/>
              </p:nvSpPr>
              <p:spPr>
                <a:xfrm>
                  <a:off x="7436220" y="721030"/>
                  <a:ext cx="865151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Parent</a:t>
                  </a:r>
                </a:p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FC3C191A-21D9-4DA1-B207-834EF6A27980}"/>
                    </a:ext>
                  </a:extLst>
                </p:cNvPr>
                <p:cNvSpPr/>
                <p:nvPr/>
              </p:nvSpPr>
              <p:spPr>
                <a:xfrm>
                  <a:off x="8656328" y="717367"/>
                  <a:ext cx="865151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Time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8D0BBDAD-392B-4B3E-BB7D-DE6ACF5C35E7}"/>
                    </a:ext>
                  </a:extLst>
                </p:cNvPr>
                <p:cNvSpPr/>
                <p:nvPr/>
              </p:nvSpPr>
              <p:spPr>
                <a:xfrm>
                  <a:off x="11037669" y="722240"/>
                  <a:ext cx="865151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Difficulty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5706A69C-87D3-48A0-AE72-1A2C384C7AE3}"/>
                    </a:ext>
                  </a:extLst>
                </p:cNvPr>
                <p:cNvSpPr/>
                <p:nvPr/>
              </p:nvSpPr>
              <p:spPr>
                <a:xfrm>
                  <a:off x="8656328" y="139145"/>
                  <a:ext cx="865151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Block </a:t>
                  </a:r>
                </a:p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number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BAE82BD4-8F86-4CDA-8B64-51A892BA3432}"/>
                    </a:ext>
                  </a:extLst>
                </p:cNvPr>
                <p:cNvSpPr/>
                <p:nvPr/>
              </p:nvSpPr>
              <p:spPr>
                <a:xfrm>
                  <a:off x="9869204" y="145667"/>
                  <a:ext cx="865151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Nonce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0F7590B3-5CBF-4153-9194-0A86B6A17F99}"/>
                    </a:ext>
                  </a:extLst>
                </p:cNvPr>
                <p:cNvSpPr/>
                <p:nvPr/>
              </p:nvSpPr>
              <p:spPr>
                <a:xfrm>
                  <a:off x="11037669" y="139145"/>
                  <a:ext cx="865151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Gas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966501E6-775E-4A49-B48D-763D07F5D2BD}"/>
                  </a:ext>
                </a:extLst>
              </p:cNvPr>
              <p:cNvSpPr txBox="1"/>
              <p:nvPr/>
            </p:nvSpPr>
            <p:spPr>
              <a:xfrm>
                <a:off x="866876" y="1014079"/>
                <a:ext cx="96038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Header</a:t>
                </a:r>
                <a:endParaRPr lang="zh-TW" altLang="en-US" dirty="0">
                  <a:solidFill>
                    <a:srgbClr val="FFFFF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22" name="直線單箭頭接點 121">
                <a:extLst>
                  <a:ext uri="{FF2B5EF4-FFF2-40B4-BE49-F238E27FC236}">
                    <a16:creationId xmlns:a16="http://schemas.microsoft.com/office/drawing/2014/main" id="{B443C05D-404D-4CDA-A25D-E18D67F56513}"/>
                  </a:ext>
                </a:extLst>
              </p:cNvPr>
              <p:cNvCxnSpPr>
                <a:cxnSpLocks/>
                <a:stCxn id="4" idx="0"/>
                <a:endCxn id="119" idx="2"/>
              </p:cNvCxnSpPr>
              <p:nvPr/>
            </p:nvCxnSpPr>
            <p:spPr>
              <a:xfrm flipV="1">
                <a:off x="3221468" y="1953713"/>
                <a:ext cx="0" cy="2863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15AB483A-8A4C-4F98-B738-66E75434066B}"/>
                  </a:ext>
                </a:extLst>
              </p:cNvPr>
              <p:cNvSpPr txBox="1"/>
              <p:nvPr/>
            </p:nvSpPr>
            <p:spPr>
              <a:xfrm>
                <a:off x="850392" y="2095698"/>
                <a:ext cx="12289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Transactions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AC023765-8F4F-4D61-901B-B5298A6B9A62}"/>
                </a:ext>
              </a:extLst>
            </p:cNvPr>
            <p:cNvGrpSpPr/>
            <p:nvPr/>
          </p:nvGrpSpPr>
          <p:grpSpPr>
            <a:xfrm>
              <a:off x="1085465" y="1394096"/>
              <a:ext cx="2139053" cy="2462982"/>
              <a:chOff x="2022367" y="2042979"/>
              <a:chExt cx="2139053" cy="2462982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90B8380-0795-4D3A-B6AA-DA90260244C9}"/>
                  </a:ext>
                </a:extLst>
              </p:cNvPr>
              <p:cNvSpPr/>
              <p:nvPr/>
            </p:nvSpPr>
            <p:spPr>
              <a:xfrm>
                <a:off x="2072792" y="2350434"/>
                <a:ext cx="2088628" cy="2155527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80D668D9-4330-4615-A62F-DCB7A349453B}"/>
                  </a:ext>
                </a:extLst>
              </p:cNvPr>
              <p:cNvSpPr/>
              <p:nvPr/>
            </p:nvSpPr>
            <p:spPr>
              <a:xfrm>
                <a:off x="2147385" y="2515186"/>
                <a:ext cx="1939441" cy="439344"/>
              </a:xfrm>
              <a:prstGeom prst="rect">
                <a:avLst/>
              </a:prstGeom>
              <a:solidFill>
                <a:srgbClr val="282D3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Header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6DD864B2-C0C0-400C-A865-D6D5529915E2}"/>
                  </a:ext>
                </a:extLst>
              </p:cNvPr>
              <p:cNvSpPr/>
              <p:nvPr/>
            </p:nvSpPr>
            <p:spPr>
              <a:xfrm>
                <a:off x="2147385" y="3119284"/>
                <a:ext cx="1939441" cy="1189887"/>
              </a:xfrm>
              <a:prstGeom prst="ellipse">
                <a:avLst/>
              </a:prstGeom>
              <a:solidFill>
                <a:srgbClr val="282D3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Transactions</a:t>
                </a:r>
                <a:endParaRPr lang="zh-TW" altLang="en-US" sz="16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5C4EBE6-64D8-4F5F-A948-8AE539E09C4F}"/>
                  </a:ext>
                </a:extLst>
              </p:cNvPr>
              <p:cNvSpPr txBox="1"/>
              <p:nvPr/>
            </p:nvSpPr>
            <p:spPr>
              <a:xfrm>
                <a:off x="2022367" y="2042979"/>
                <a:ext cx="1085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Block1981</a:t>
                </a:r>
                <a:endParaRPr lang="zh-TW" altLang="en-US" sz="16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D0BD5451-13A0-43F0-8823-B3F4EFCDDE88}"/>
                </a:ext>
              </a:extLst>
            </p:cNvPr>
            <p:cNvGrpSpPr/>
            <p:nvPr/>
          </p:nvGrpSpPr>
          <p:grpSpPr>
            <a:xfrm>
              <a:off x="8059275" y="1394096"/>
              <a:ext cx="2139053" cy="2462982"/>
              <a:chOff x="2022367" y="2042979"/>
              <a:chExt cx="2139053" cy="246298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0CF65AA-C598-417C-974C-E7C8F056A2E0}"/>
                  </a:ext>
                </a:extLst>
              </p:cNvPr>
              <p:cNvSpPr/>
              <p:nvPr/>
            </p:nvSpPr>
            <p:spPr>
              <a:xfrm>
                <a:off x="2072792" y="2350434"/>
                <a:ext cx="2088628" cy="2155527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ADF35078-BE5B-464F-A03D-A707CAC403B7}"/>
                  </a:ext>
                </a:extLst>
              </p:cNvPr>
              <p:cNvSpPr/>
              <p:nvPr/>
            </p:nvSpPr>
            <p:spPr>
              <a:xfrm>
                <a:off x="2147385" y="2515186"/>
                <a:ext cx="1939441" cy="439344"/>
              </a:xfrm>
              <a:prstGeom prst="rect">
                <a:avLst/>
              </a:prstGeom>
              <a:solidFill>
                <a:srgbClr val="282D3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Header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2B1E7902-1CD6-4B65-872F-48AD1A2629D4}"/>
                  </a:ext>
                </a:extLst>
              </p:cNvPr>
              <p:cNvSpPr/>
              <p:nvPr/>
            </p:nvSpPr>
            <p:spPr>
              <a:xfrm>
                <a:off x="2147385" y="3119284"/>
                <a:ext cx="1939441" cy="1189887"/>
              </a:xfrm>
              <a:prstGeom prst="ellipse">
                <a:avLst/>
              </a:prstGeom>
              <a:solidFill>
                <a:srgbClr val="282D3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Transactions</a:t>
                </a:r>
                <a:endParaRPr lang="zh-TW" altLang="en-US" sz="16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9A46A125-2B6C-4C2D-8BEC-27EEB9806871}"/>
                  </a:ext>
                </a:extLst>
              </p:cNvPr>
              <p:cNvSpPr txBox="1"/>
              <p:nvPr/>
            </p:nvSpPr>
            <p:spPr>
              <a:xfrm>
                <a:off x="2022367" y="2042979"/>
                <a:ext cx="1085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Block1983</a:t>
                </a:r>
                <a:endParaRPr lang="zh-TW" altLang="en-US" sz="16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154" name="直線單箭頭接點 153">
              <a:extLst>
                <a:ext uri="{FF2B5EF4-FFF2-40B4-BE49-F238E27FC236}">
                  <a16:creationId xmlns:a16="http://schemas.microsoft.com/office/drawing/2014/main" id="{B01A9768-221D-4FA4-9DEB-874ABE5510A1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7832056" y="2102379"/>
              <a:ext cx="501176" cy="1691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146">
              <a:extLst>
                <a:ext uri="{FF2B5EF4-FFF2-40B4-BE49-F238E27FC236}">
                  <a16:creationId xmlns:a16="http://schemas.microsoft.com/office/drawing/2014/main" id="{C01376C7-8C69-4E71-BBA4-38B030FB52DB}"/>
                </a:ext>
              </a:extLst>
            </p:cNvPr>
            <p:cNvCxnSpPr>
              <a:cxnSpLocks/>
              <a:stCxn id="60" idx="3"/>
              <a:endCxn id="125" idx="1"/>
            </p:cNvCxnSpPr>
            <p:nvPr/>
          </p:nvCxnSpPr>
          <p:spPr>
            <a:xfrm>
              <a:off x="3149924" y="2085975"/>
              <a:ext cx="444239" cy="4144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620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7481</TotalTime>
  <Words>600</Words>
  <Application>Microsoft Office PowerPoint</Application>
  <PresentationFormat>寬螢幕</PresentationFormat>
  <Paragraphs>185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專案進度報告 私有以太坊區塊鏈實作以及其硬體加速方法調查</vt:lpstr>
      <vt:lpstr>需求列表</vt:lpstr>
      <vt:lpstr>模組列表</vt:lpstr>
      <vt:lpstr>環境需求</vt:lpstr>
      <vt:lpstr>專案架構-區塊鏈</vt:lpstr>
      <vt:lpstr>專案架構-netstats</vt:lpstr>
      <vt:lpstr>專案架構-智慧合約</vt:lpstr>
      <vt:lpstr>專案架構</vt:lpstr>
      <vt:lpstr>專案架構</vt:lpstr>
      <vt:lpstr>專案架構</vt:lpstr>
      <vt:lpstr>專案架構</vt:lpstr>
      <vt:lpstr>PowerPoint 簡報</vt:lpstr>
      <vt:lpstr>專案架構</vt:lpstr>
      <vt:lpstr>專案架構</vt:lpstr>
      <vt:lpstr>專案架構</vt:lpstr>
      <vt:lpstr>成果展示</vt:lpstr>
      <vt:lpstr>PowerPoint 簡報</vt:lpstr>
      <vt:lpstr>PowerPoint 簡報</vt:lpstr>
      <vt:lpstr>PowerPoint 簡報</vt:lpstr>
      <vt:lpstr>PowerPoint 簡報</vt:lpstr>
      <vt:lpstr>問題記錄</vt:lpstr>
      <vt:lpstr>控管記錄</vt:lpstr>
      <vt:lpstr>參考資料</vt:lpstr>
      <vt:lpstr>預計進度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劉yeetung</dc:creator>
  <cp:lastModifiedBy>電子系一甲-劉益彤</cp:lastModifiedBy>
  <cp:revision>266</cp:revision>
  <dcterms:created xsi:type="dcterms:W3CDTF">2019-03-11T13:47:46Z</dcterms:created>
  <dcterms:modified xsi:type="dcterms:W3CDTF">2022-05-03T15:00:48Z</dcterms:modified>
</cp:coreProperties>
</file>