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9" r:id="rId3"/>
    <p:sldId id="270" r:id="rId4"/>
    <p:sldId id="274" r:id="rId5"/>
    <p:sldId id="265" r:id="rId6"/>
    <p:sldId id="272" r:id="rId7"/>
    <p:sldId id="273" r:id="rId8"/>
    <p:sldId id="275" r:id="rId9"/>
    <p:sldId id="266" r:id="rId10"/>
    <p:sldId id="278" r:id="rId11"/>
    <p:sldId id="277" r:id="rId12"/>
    <p:sldId id="276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FF7D7FB-5A26-4103-8B7A-B2352919A29A}">
          <p14:sldIdLst>
            <p14:sldId id="259"/>
          </p14:sldIdLst>
        </p14:section>
        <p14:section name="需求、架構列表" id="{D7C7EC4E-97F8-4CA4-95DE-4E8856C45985}">
          <p14:sldIdLst>
            <p14:sldId id="269"/>
            <p14:sldId id="270"/>
            <p14:sldId id="274"/>
            <p14:sldId id="265"/>
            <p14:sldId id="272"/>
            <p14:sldId id="273"/>
            <p14:sldId id="275"/>
          </p14:sldIdLst>
        </p14:section>
        <p14:section name="成果展示" id="{D5DC4CA9-B90D-4EB8-B7CD-B2C70BE11B10}">
          <p14:sldIdLst>
            <p14:sldId id="266"/>
          </p14:sldIdLst>
        </p14:section>
        <p14:section name="問題紀錄" id="{4E147EF8-992E-4E9C-93FB-A62213918EFA}">
          <p14:sldIdLst>
            <p14:sldId id="278"/>
            <p14:sldId id="277"/>
            <p14:sldId id="27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tung 劉" initials="y劉" lastIdx="1" clrIdx="0">
    <p:extLst>
      <p:ext uri="{19B8F6BF-5375-455C-9EA6-DF929625EA0E}">
        <p15:presenceInfo xmlns:p15="http://schemas.microsoft.com/office/powerpoint/2012/main" userId="fcb576cb50ec2e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979"/>
    <a:srgbClr val="CDD1DF"/>
    <a:srgbClr val="282D3F"/>
    <a:srgbClr val="70AD47"/>
    <a:srgbClr val="A5A5A5"/>
    <a:srgbClr val="ED7D31"/>
    <a:srgbClr val="5B9BD5"/>
    <a:srgbClr val="0000FF"/>
    <a:srgbClr val="DE9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8" autoAdjust="0"/>
  </p:normalViewPr>
  <p:slideViewPr>
    <p:cSldViewPr snapToGrid="0">
      <p:cViewPr varScale="1">
        <p:scale>
          <a:sx n="112" d="100"/>
          <a:sy n="112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74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taipei-ethereum-meetup/%E5%B7%A5%E7%A8%8B%E5%B8%AB%E8%A6%96%E8%A7%92-%E4%BB%80%E9%BA%BC%E6%98%AF%E5%8D%80%E5%A1%8A%E9%8F%88%E7%9A%84-smart-contract-d488308f461d" TargetMode="External"/><Relationship Id="rId3" Type="http://schemas.openxmlformats.org/officeDocument/2006/relationships/hyperlink" Target="https://github.com/ethereum/go-ethereum" TargetMode="External"/><Relationship Id="rId7" Type="http://schemas.openxmlformats.org/officeDocument/2006/relationships/hyperlink" Target="https://medium.com/learn-or-die/%E5%A5%BD-pm2-%E4%B8%8D%E7%94%A8%E5%97%8E-fc7434cc8821" TargetMode="External"/><Relationship Id="rId2" Type="http://schemas.openxmlformats.org/officeDocument/2006/relationships/hyperlink" Target="https://github.com/ethere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ingapore-blockchain-dapps/how-to-build-ethereum-dashboard-and-to-monitor-your-ethereum-network-status-a06c5ac18d15" TargetMode="External"/><Relationship Id="rId5" Type="http://schemas.openxmlformats.org/officeDocument/2006/relationships/hyperlink" Target="https://github.com/ethereum/eth-net-intelligence-api" TargetMode="External"/><Relationship Id="rId4" Type="http://schemas.openxmlformats.org/officeDocument/2006/relationships/hyperlink" Target="https://github.com/ethereum/eth-netstat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zh-TW" altLang="en-US" dirty="0"/>
              <a:t>私有以太坊區塊鏈實作以及其硬體加速方法調查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763069"/>
            <a:ext cx="10515600" cy="1496217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人：劉益彤</a:t>
            </a:r>
            <a:endParaRPr lang="en-US" altLang="zh-TW" dirty="0"/>
          </a:p>
          <a:p>
            <a:pPr algn="l"/>
            <a:r>
              <a:rPr lang="zh-TW" altLang="en-US" dirty="0"/>
              <a:t>目前成員：劉益彤</a:t>
            </a:r>
            <a:endParaRPr lang="en-US" altLang="zh-TW" dirty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</a:p>
        </p:txBody>
      </p:sp>
    </p:spTree>
    <p:extLst>
      <p:ext uri="{BB962C8B-B14F-4D97-AF65-F5344CB8AC3E}">
        <p14:creationId xmlns:p14="http://schemas.microsoft.com/office/powerpoint/2010/main" val="110965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</a:t>
            </a:r>
          </a:p>
        </p:txBody>
      </p:sp>
    </p:spTree>
    <p:extLst>
      <p:ext uri="{BB962C8B-B14F-4D97-AF65-F5344CB8AC3E}">
        <p14:creationId xmlns:p14="http://schemas.microsoft.com/office/powerpoint/2010/main" val="155234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Ethereum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b="1" u="sng" dirty="0">
                <a:hlinkClick r:id="rId3"/>
              </a:rPr>
              <a:t>go-</a:t>
            </a:r>
            <a:r>
              <a:rPr lang="en-US" altLang="zh-TW" b="1" u="sng" dirty="0" err="1">
                <a:hlinkClick r:id="rId3"/>
              </a:rPr>
              <a:t>ethereum</a:t>
            </a:r>
            <a:endParaRPr lang="en-US" altLang="zh-TW" dirty="0"/>
          </a:p>
          <a:p>
            <a:pPr lvl="1"/>
            <a:r>
              <a:rPr lang="en-US" altLang="zh-TW" b="1" u="sng" dirty="0">
                <a:hlinkClick r:id="rId4"/>
              </a:rPr>
              <a:t>eth-netstats</a:t>
            </a:r>
            <a:endParaRPr lang="en-US" altLang="zh-TW" b="1" u="sng" dirty="0"/>
          </a:p>
          <a:p>
            <a:pPr lvl="1"/>
            <a:r>
              <a:rPr lang="en-US" altLang="zh-TW" b="1" u="sng" dirty="0">
                <a:hlinkClick r:id="rId5"/>
              </a:rPr>
              <a:t>eth-net-intelligence-</a:t>
            </a:r>
            <a:r>
              <a:rPr lang="en-US" altLang="zh-TW" b="1" u="sng" dirty="0" err="1">
                <a:hlinkClick r:id="rId5"/>
              </a:rPr>
              <a:t>api</a:t>
            </a:r>
            <a:endParaRPr lang="en-US" altLang="zh-TW" b="1" u="sng" dirty="0"/>
          </a:p>
          <a:p>
            <a:r>
              <a:rPr lang="en-US" altLang="zh-TW" dirty="0">
                <a:hlinkClick r:id="rId6"/>
              </a:rPr>
              <a:t>How to build Ethereum Dashboard and to monitor your Ethereum Network Status</a:t>
            </a:r>
            <a:endParaRPr lang="en-US" altLang="zh-TW" b="1" u="sng" dirty="0"/>
          </a:p>
          <a:p>
            <a:r>
              <a:rPr lang="zh-TW" altLang="en-US" dirty="0">
                <a:hlinkClick r:id="rId7"/>
              </a:rPr>
              <a:t>好 </a:t>
            </a:r>
            <a:r>
              <a:rPr lang="en-US" altLang="zh-TW" dirty="0">
                <a:hlinkClick r:id="rId7"/>
              </a:rPr>
              <a:t>pm2, </a:t>
            </a:r>
            <a:r>
              <a:rPr lang="zh-TW" altLang="en-US" dirty="0">
                <a:hlinkClick r:id="rId7"/>
              </a:rPr>
              <a:t>不用嗎？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What is smart contract</a:t>
            </a:r>
            <a:r>
              <a:rPr lang="en-US" altLang="zh-TW" dirty="0"/>
              <a:t> 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96996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預計進度</a:t>
            </a:r>
          </a:p>
        </p:txBody>
      </p:sp>
    </p:spTree>
    <p:extLst>
      <p:ext uri="{BB962C8B-B14F-4D97-AF65-F5344CB8AC3E}">
        <p14:creationId xmlns:p14="http://schemas.microsoft.com/office/powerpoint/2010/main" val="170953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需求列表</a:t>
            </a: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模組列表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40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作業系統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Ubuntu-18.04.1(PC)</a:t>
            </a:r>
          </a:p>
          <a:p>
            <a:pPr lvl="1"/>
            <a:r>
              <a:rPr lang="en-US" altLang="zh-TW" dirty="0" err="1"/>
              <a:t>Kubuntu</a:t>
            </a:r>
            <a:r>
              <a:rPr lang="en-US" altLang="zh-TW" dirty="0"/>
              <a:t>-preinstalled(Raspberry Pi 3)</a:t>
            </a:r>
          </a:p>
          <a:p>
            <a:r>
              <a:rPr lang="zh-TW" altLang="en-US" dirty="0"/>
              <a:t>環境設定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Golang-go-1.14.4</a:t>
            </a:r>
          </a:p>
          <a:p>
            <a:pPr lvl="1"/>
            <a:r>
              <a:rPr lang="en-US" altLang="zh-TW" dirty="0"/>
              <a:t>Go-Ethereum-1.9.15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環境需求</a:t>
            </a:r>
          </a:p>
        </p:txBody>
      </p:sp>
    </p:spTree>
    <p:extLst>
      <p:ext uri="{BB962C8B-B14F-4D97-AF65-F5344CB8AC3E}">
        <p14:creationId xmlns:p14="http://schemas.microsoft.com/office/powerpoint/2010/main" val="427108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</a:t>
            </a:r>
            <a:r>
              <a:rPr lang="en-US" altLang="zh-TW" dirty="0"/>
              <a:t>-</a:t>
            </a:r>
            <a:r>
              <a:rPr lang="zh-TW" altLang="en-US" dirty="0"/>
              <a:t>區塊鏈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AA2EA99-93E4-497E-92E7-C11486C7987A}"/>
              </a:ext>
            </a:extLst>
          </p:cNvPr>
          <p:cNvGrpSpPr/>
          <p:nvPr/>
        </p:nvGrpSpPr>
        <p:grpSpPr>
          <a:xfrm>
            <a:off x="1581901" y="1439555"/>
            <a:ext cx="9396016" cy="4667817"/>
            <a:chOff x="1827561" y="1432731"/>
            <a:chExt cx="9396016" cy="466781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2DD5EAE6-699D-4E8E-B2B0-350B8232DCAF}"/>
                </a:ext>
              </a:extLst>
            </p:cNvPr>
            <p:cNvGrpSpPr/>
            <p:nvPr/>
          </p:nvGrpSpPr>
          <p:grpSpPr>
            <a:xfrm>
              <a:off x="1827561" y="1432731"/>
              <a:ext cx="9317783" cy="4667817"/>
              <a:chOff x="938867" y="1347820"/>
              <a:chExt cx="10228388" cy="293440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8F8D482-3678-4ADD-87C5-9C5863A36EFA}"/>
                  </a:ext>
                </a:extLst>
              </p:cNvPr>
              <p:cNvSpPr/>
              <p:nvPr/>
            </p:nvSpPr>
            <p:spPr>
              <a:xfrm>
                <a:off x="938867" y="1364246"/>
                <a:ext cx="10223621" cy="291797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9E8D015-FC49-4B94-BCFA-2C24F926DEF9}"/>
                  </a:ext>
                </a:extLst>
              </p:cNvPr>
              <p:cNvSpPr txBox="1"/>
              <p:nvPr/>
            </p:nvSpPr>
            <p:spPr>
              <a:xfrm>
                <a:off x="9158315" y="1347820"/>
                <a:ext cx="2008940" cy="245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Ethereum Network</a:t>
                </a:r>
                <a:endPara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2044910-77AE-41DE-B1F8-E8C0AB300D9F}"/>
                </a:ext>
              </a:extLst>
            </p:cNvPr>
            <p:cNvSpPr/>
            <p:nvPr/>
          </p:nvSpPr>
          <p:spPr>
            <a:xfrm>
              <a:off x="5054536" y="1568744"/>
              <a:ext cx="1787048" cy="4382665"/>
            </a:xfrm>
            <a:prstGeom prst="rect">
              <a:avLst/>
            </a:prstGeom>
            <a:solidFill>
              <a:srgbClr val="282D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BlockChain</a:t>
              </a:r>
              <a:endPara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76A33455-43CC-4774-957D-2B27B8F3343F}"/>
                </a:ext>
              </a:extLst>
            </p:cNvPr>
            <p:cNvGrpSpPr/>
            <p:nvPr/>
          </p:nvGrpSpPr>
          <p:grpSpPr>
            <a:xfrm>
              <a:off x="1968548" y="1563871"/>
              <a:ext cx="3181620" cy="1314930"/>
              <a:chOff x="2307002" y="1427018"/>
              <a:chExt cx="2379777" cy="77724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69FDF2B-2999-472C-9C6A-C649CB971490}"/>
                  </a:ext>
                </a:extLst>
              </p:cNvPr>
              <p:cNvSpPr/>
              <p:nvPr/>
            </p:nvSpPr>
            <p:spPr>
              <a:xfrm>
                <a:off x="2307002" y="1479271"/>
                <a:ext cx="1217053" cy="720000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Client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A5DF6339-3EC8-45E0-92DF-8B7A88B6D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050" y="1652809"/>
                <a:ext cx="99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EE742B0-55A5-4446-A57B-3840B50595AB}"/>
                  </a:ext>
                </a:extLst>
              </p:cNvPr>
              <p:cNvSpPr txBox="1"/>
              <p:nvPr/>
            </p:nvSpPr>
            <p:spPr>
              <a:xfrm>
                <a:off x="3344107" y="1427018"/>
                <a:ext cx="99730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5B9BD5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發起交易</a:t>
                </a:r>
              </a:p>
            </p:txBody>
          </p: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300CAF29-236D-4249-A74B-B54418A6C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748161"/>
                <a:ext cx="10093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7E2BE8B-3B64-4BCD-97D7-7E7F2E009A01}"/>
                  </a:ext>
                </a:extLst>
              </p:cNvPr>
              <p:cNvSpPr txBox="1"/>
              <p:nvPr/>
            </p:nvSpPr>
            <p:spPr>
              <a:xfrm>
                <a:off x="3916478" y="171271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ED7D3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交易資料</a:t>
                </a:r>
              </a:p>
            </p:txBody>
          </p:sp>
          <p:cxnSp>
            <p:nvCxnSpPr>
              <p:cNvPr id="48" name="直線單箭頭接點 47">
                <a:extLst>
                  <a:ext uri="{FF2B5EF4-FFF2-40B4-BE49-F238E27FC236}">
                    <a16:creationId xmlns:a16="http://schemas.microsoft.com/office/drawing/2014/main" id="{E6127739-2D31-41B2-9D7D-3728DEA11E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972951"/>
                <a:ext cx="10155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CFC113D2-2BCF-4742-B347-8C94DF68FA9A}"/>
                  </a:ext>
                </a:extLst>
              </p:cNvPr>
              <p:cNvSpPr txBox="1"/>
              <p:nvPr/>
            </p:nvSpPr>
            <p:spPr>
              <a:xfrm>
                <a:off x="3916477" y="195804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70AD47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同步區塊</a:t>
                </a:r>
              </a:p>
            </p:txBody>
          </p:sp>
        </p:grpSp>
        <p:grpSp>
          <p:nvGrpSpPr>
            <p:cNvPr id="146" name="群組 145">
              <a:extLst>
                <a:ext uri="{FF2B5EF4-FFF2-40B4-BE49-F238E27FC236}">
                  <a16:creationId xmlns:a16="http://schemas.microsoft.com/office/drawing/2014/main" id="{B0E2C62D-EB05-4E1C-AA5A-1E6D2B17F26A}"/>
                </a:ext>
              </a:extLst>
            </p:cNvPr>
            <p:cNvGrpSpPr/>
            <p:nvPr/>
          </p:nvGrpSpPr>
          <p:grpSpPr>
            <a:xfrm>
              <a:off x="1968548" y="3071212"/>
              <a:ext cx="3181620" cy="1314930"/>
              <a:chOff x="2307002" y="1427018"/>
              <a:chExt cx="2379777" cy="777244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E59AA788-C835-42FA-B2A8-7358B8B7DC86}"/>
                  </a:ext>
                </a:extLst>
              </p:cNvPr>
              <p:cNvSpPr/>
              <p:nvPr/>
            </p:nvSpPr>
            <p:spPr>
              <a:xfrm>
                <a:off x="2307002" y="1479271"/>
                <a:ext cx="1217053" cy="720000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Client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148" name="直線單箭頭接點 147">
                <a:extLst>
                  <a:ext uri="{FF2B5EF4-FFF2-40B4-BE49-F238E27FC236}">
                    <a16:creationId xmlns:a16="http://schemas.microsoft.com/office/drawing/2014/main" id="{421835D9-C839-46FE-B6B8-69941E1E8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050" y="1652809"/>
                <a:ext cx="99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698433AC-EA86-4947-99B6-FDCC5A50127E}"/>
                  </a:ext>
                </a:extLst>
              </p:cNvPr>
              <p:cNvSpPr txBox="1"/>
              <p:nvPr/>
            </p:nvSpPr>
            <p:spPr>
              <a:xfrm>
                <a:off x="3344107" y="1427018"/>
                <a:ext cx="99730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5B9BD5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發起交易</a:t>
                </a:r>
              </a:p>
            </p:txBody>
          </p:sp>
          <p:cxnSp>
            <p:nvCxnSpPr>
              <p:cNvPr id="150" name="直線單箭頭接點 149">
                <a:extLst>
                  <a:ext uri="{FF2B5EF4-FFF2-40B4-BE49-F238E27FC236}">
                    <a16:creationId xmlns:a16="http://schemas.microsoft.com/office/drawing/2014/main" id="{7CFE701C-B649-4EF5-AF78-11EE410DDB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748161"/>
                <a:ext cx="10093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5A9D842-6345-410B-B20C-E568CBFA679C}"/>
                  </a:ext>
                </a:extLst>
              </p:cNvPr>
              <p:cNvSpPr txBox="1"/>
              <p:nvPr/>
            </p:nvSpPr>
            <p:spPr>
              <a:xfrm>
                <a:off x="3916478" y="171271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ED7D3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交易資料</a:t>
                </a:r>
              </a:p>
            </p:txBody>
          </p:sp>
          <p:cxnSp>
            <p:nvCxnSpPr>
              <p:cNvPr id="152" name="直線單箭頭接點 151">
                <a:extLst>
                  <a:ext uri="{FF2B5EF4-FFF2-40B4-BE49-F238E27FC236}">
                    <a16:creationId xmlns:a16="http://schemas.microsoft.com/office/drawing/2014/main" id="{8168E63E-D63F-4DFA-8391-02DF2D8B45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972951"/>
                <a:ext cx="10155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0C6A8399-74CF-4A93-9EE0-7B56C4EFED1F}"/>
                  </a:ext>
                </a:extLst>
              </p:cNvPr>
              <p:cNvSpPr txBox="1"/>
              <p:nvPr/>
            </p:nvSpPr>
            <p:spPr>
              <a:xfrm>
                <a:off x="3916477" y="195804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70AD47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同步區塊</a:t>
                </a:r>
              </a:p>
            </p:txBody>
          </p:sp>
        </p:grpSp>
        <p:grpSp>
          <p:nvGrpSpPr>
            <p:cNvPr id="154" name="群組 153">
              <a:extLst>
                <a:ext uri="{FF2B5EF4-FFF2-40B4-BE49-F238E27FC236}">
                  <a16:creationId xmlns:a16="http://schemas.microsoft.com/office/drawing/2014/main" id="{42CA09E8-9E9D-4BC9-A26B-04A12C70ACEA}"/>
                </a:ext>
              </a:extLst>
            </p:cNvPr>
            <p:cNvGrpSpPr/>
            <p:nvPr/>
          </p:nvGrpSpPr>
          <p:grpSpPr>
            <a:xfrm>
              <a:off x="1968548" y="4636479"/>
              <a:ext cx="3181620" cy="1314930"/>
              <a:chOff x="2307002" y="1427018"/>
              <a:chExt cx="2379777" cy="777244"/>
            </a:xfrm>
          </p:grpSpPr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04B4C23B-597B-4AC6-B724-9C32E0731736}"/>
                  </a:ext>
                </a:extLst>
              </p:cNvPr>
              <p:cNvSpPr/>
              <p:nvPr/>
            </p:nvSpPr>
            <p:spPr>
              <a:xfrm>
                <a:off x="2307002" y="1479271"/>
                <a:ext cx="1217053" cy="720000"/>
              </a:xfrm>
              <a:prstGeom prst="rect">
                <a:avLst/>
              </a:prstGeom>
              <a:solidFill>
                <a:srgbClr val="CDD1D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Client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156" name="直線單箭頭接點 155">
                <a:extLst>
                  <a:ext uri="{FF2B5EF4-FFF2-40B4-BE49-F238E27FC236}">
                    <a16:creationId xmlns:a16="http://schemas.microsoft.com/office/drawing/2014/main" id="{CE7C1D02-1E30-408A-9001-9D37920F8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050" y="1652809"/>
                <a:ext cx="99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9D9E54CA-C932-40A4-B431-D966D2F522E1}"/>
                  </a:ext>
                </a:extLst>
              </p:cNvPr>
              <p:cNvSpPr txBox="1"/>
              <p:nvPr/>
            </p:nvSpPr>
            <p:spPr>
              <a:xfrm>
                <a:off x="3344107" y="1427018"/>
                <a:ext cx="99730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5B9BD5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發起交易</a:t>
                </a:r>
              </a:p>
            </p:txBody>
          </p:sp>
          <p:cxnSp>
            <p:nvCxnSpPr>
              <p:cNvPr id="158" name="直線單箭頭接點 157">
                <a:extLst>
                  <a:ext uri="{FF2B5EF4-FFF2-40B4-BE49-F238E27FC236}">
                    <a16:creationId xmlns:a16="http://schemas.microsoft.com/office/drawing/2014/main" id="{D23785B5-2395-445C-8D83-72A67242E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748161"/>
                <a:ext cx="10093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46DCA845-149A-4218-B0D1-AECCC98DA9F0}"/>
                  </a:ext>
                </a:extLst>
              </p:cNvPr>
              <p:cNvSpPr txBox="1"/>
              <p:nvPr/>
            </p:nvSpPr>
            <p:spPr>
              <a:xfrm>
                <a:off x="3916478" y="171271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ED7D3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交易資料</a:t>
                </a:r>
              </a:p>
            </p:txBody>
          </p:sp>
          <p:cxnSp>
            <p:nvCxnSpPr>
              <p:cNvPr id="160" name="直線單箭頭接點 159">
                <a:extLst>
                  <a:ext uri="{FF2B5EF4-FFF2-40B4-BE49-F238E27FC236}">
                    <a16:creationId xmlns:a16="http://schemas.microsoft.com/office/drawing/2014/main" id="{82AF215B-1444-4006-9A3B-40D47D8146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1442" y="1972951"/>
                <a:ext cx="10155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2E02CF76-EB02-45E9-A0C5-E8DAD38F5366}"/>
                  </a:ext>
                </a:extLst>
              </p:cNvPr>
              <p:cNvSpPr txBox="1"/>
              <p:nvPr/>
            </p:nvSpPr>
            <p:spPr>
              <a:xfrm>
                <a:off x="3916477" y="1958041"/>
                <a:ext cx="77030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000" dirty="0">
                    <a:solidFill>
                      <a:srgbClr val="70AD47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同步區塊</a:t>
                </a:r>
              </a:p>
            </p:txBody>
          </p:sp>
        </p:grpSp>
        <p:grpSp>
          <p:nvGrpSpPr>
            <p:cNvPr id="190" name="群組 189">
              <a:extLst>
                <a:ext uri="{FF2B5EF4-FFF2-40B4-BE49-F238E27FC236}">
                  <a16:creationId xmlns:a16="http://schemas.microsoft.com/office/drawing/2014/main" id="{6B88DFC2-5DFB-48B9-B696-35BD12F447A7}"/>
                </a:ext>
              </a:extLst>
            </p:cNvPr>
            <p:cNvGrpSpPr/>
            <p:nvPr/>
          </p:nvGrpSpPr>
          <p:grpSpPr>
            <a:xfrm>
              <a:off x="10034479" y="1808098"/>
              <a:ext cx="975915" cy="1447057"/>
              <a:chOff x="1976470" y="4240717"/>
              <a:chExt cx="729961" cy="855343"/>
            </a:xfrm>
          </p:grpSpPr>
          <p:grpSp>
            <p:nvGrpSpPr>
              <p:cNvPr id="179" name="群組 178">
                <a:extLst>
                  <a:ext uri="{FF2B5EF4-FFF2-40B4-BE49-F238E27FC236}">
                    <a16:creationId xmlns:a16="http://schemas.microsoft.com/office/drawing/2014/main" id="{0818C095-5F97-4F98-AE2A-D680CBC162CC}"/>
                  </a:ext>
                </a:extLst>
              </p:cNvPr>
              <p:cNvGrpSpPr/>
              <p:nvPr/>
            </p:nvGrpSpPr>
            <p:grpSpPr>
              <a:xfrm>
                <a:off x="2326763" y="4317830"/>
                <a:ext cx="379668" cy="711200"/>
                <a:chOff x="2190466" y="4463832"/>
                <a:chExt cx="998442" cy="711200"/>
              </a:xfrm>
            </p:grpSpPr>
            <p:cxnSp>
              <p:nvCxnSpPr>
                <p:cNvPr id="168" name="直線單箭頭接點 167">
                  <a:extLst>
                    <a:ext uri="{FF2B5EF4-FFF2-40B4-BE49-F238E27FC236}">
                      <a16:creationId xmlns:a16="http://schemas.microsoft.com/office/drawing/2014/main" id="{8DDB9320-980A-4370-8E9C-8DA2813B3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463832"/>
                  <a:ext cx="9984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單箭頭接點 169">
                  <a:extLst>
                    <a:ext uri="{FF2B5EF4-FFF2-40B4-BE49-F238E27FC236}">
                      <a16:creationId xmlns:a16="http://schemas.microsoft.com/office/drawing/2014/main" id="{07525451-BF21-4F3B-B227-EC1C96E8E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641632"/>
                  <a:ext cx="998442" cy="0"/>
                </a:xfrm>
                <a:prstGeom prst="straightConnector1">
                  <a:avLst/>
                </a:prstGeom>
                <a:ln>
                  <a:solidFill>
                    <a:srgbClr val="ED7D3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單箭頭接點 170">
                  <a:extLst>
                    <a:ext uri="{FF2B5EF4-FFF2-40B4-BE49-F238E27FC236}">
                      <a16:creationId xmlns:a16="http://schemas.microsoft.com/office/drawing/2014/main" id="{62535373-E09E-4DF5-9982-E622AB9961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819432"/>
                  <a:ext cx="9984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線單箭頭接點 171">
                  <a:extLst>
                    <a:ext uri="{FF2B5EF4-FFF2-40B4-BE49-F238E27FC236}">
                      <a16:creationId xmlns:a16="http://schemas.microsoft.com/office/drawing/2014/main" id="{5A04CDE9-6662-4F2D-8ECE-AAF2EF324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4997232"/>
                  <a:ext cx="998442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單箭頭接點 172">
                  <a:extLst>
                    <a:ext uri="{FF2B5EF4-FFF2-40B4-BE49-F238E27FC236}">
                      <a16:creationId xmlns:a16="http://schemas.microsoft.com/office/drawing/2014/main" id="{CBFF0A73-85E5-4EF7-BDBB-9AD9D83AC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0466" y="5175032"/>
                  <a:ext cx="9984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文字方塊 179">
                <a:extLst>
                  <a:ext uri="{FF2B5EF4-FFF2-40B4-BE49-F238E27FC236}">
                    <a16:creationId xmlns:a16="http://schemas.microsoft.com/office/drawing/2014/main" id="{60EF1EE6-FCD1-46BC-8163-E34D0C2F39BD}"/>
                  </a:ext>
                </a:extLst>
              </p:cNvPr>
              <p:cNvSpPr txBox="1"/>
              <p:nvPr/>
            </p:nvSpPr>
            <p:spPr>
              <a:xfrm>
                <a:off x="2077586" y="4240717"/>
                <a:ext cx="331377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First</a:t>
                </a:r>
                <a:endParaRPr lang="zh-TW" altLang="en-US" sz="9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0C1A7055-ADCF-44D5-949F-3CC75A2E38CE}"/>
                  </a:ext>
                </a:extLst>
              </p:cNvPr>
              <p:cNvSpPr txBox="1"/>
              <p:nvPr/>
            </p:nvSpPr>
            <p:spPr>
              <a:xfrm>
                <a:off x="1976470" y="4418516"/>
                <a:ext cx="457062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ED7D31"/>
                    </a:solidFill>
                    <a:latin typeface="Times New Roman" panose="02020603050405020304" pitchFamily="18" charset="0"/>
                  </a:rPr>
                  <a:t>Second</a:t>
                </a:r>
                <a:endParaRPr lang="zh-TW" altLang="en-US" sz="900" dirty="0">
                  <a:solidFill>
                    <a:srgbClr val="ED7D3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1B471430-4B34-4DED-8414-AA9D20467E35}"/>
                  </a:ext>
                </a:extLst>
              </p:cNvPr>
              <p:cNvSpPr txBox="1"/>
              <p:nvPr/>
            </p:nvSpPr>
            <p:spPr>
              <a:xfrm>
                <a:off x="2047289" y="4602451"/>
                <a:ext cx="351966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A5A5A5"/>
                    </a:solidFill>
                    <a:latin typeface="Times New Roman" panose="02020603050405020304" pitchFamily="18" charset="0"/>
                  </a:rPr>
                  <a:t>Third</a:t>
                </a:r>
                <a:endParaRPr lang="zh-TW" altLang="en-US" sz="900" dirty="0">
                  <a:solidFill>
                    <a:srgbClr val="A5A5A5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84FA48F2-44F3-4D0D-9249-F0A2E4F0EF2E}"/>
                  </a:ext>
                </a:extLst>
              </p:cNvPr>
              <p:cNvSpPr txBox="1"/>
              <p:nvPr/>
            </p:nvSpPr>
            <p:spPr>
              <a:xfrm>
                <a:off x="2015167" y="4778134"/>
                <a:ext cx="379668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Fourth</a:t>
                </a:r>
                <a:endParaRPr lang="zh-TW" altLang="en-US" sz="900" dirty="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56451CE9-C74C-4627-B677-A46CFE750310}"/>
                  </a:ext>
                </a:extLst>
              </p:cNvPr>
              <p:cNvSpPr txBox="1"/>
              <p:nvPr/>
            </p:nvSpPr>
            <p:spPr>
              <a:xfrm>
                <a:off x="2070461" y="4959617"/>
                <a:ext cx="305621" cy="13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70AD47"/>
                    </a:solidFill>
                    <a:latin typeface="Times New Roman" panose="02020603050405020304" pitchFamily="18" charset="0"/>
                  </a:rPr>
                  <a:t>Fifth</a:t>
                </a:r>
                <a:endParaRPr lang="zh-TW" altLang="en-US" sz="900" dirty="0">
                  <a:solidFill>
                    <a:srgbClr val="70AD47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5" name="群組 194">
              <a:extLst>
                <a:ext uri="{FF2B5EF4-FFF2-40B4-BE49-F238E27FC236}">
                  <a16:creationId xmlns:a16="http://schemas.microsoft.com/office/drawing/2014/main" id="{9221A1D3-516C-494E-9AE0-1F63441BE5A3}"/>
                </a:ext>
              </a:extLst>
            </p:cNvPr>
            <p:cNvGrpSpPr/>
            <p:nvPr/>
          </p:nvGrpSpPr>
          <p:grpSpPr>
            <a:xfrm>
              <a:off x="6850269" y="3237986"/>
              <a:ext cx="4373308" cy="2713424"/>
              <a:chOff x="5924473" y="2427846"/>
              <a:chExt cx="3271131" cy="1603882"/>
            </a:xfrm>
          </p:grpSpPr>
          <p:grpSp>
            <p:nvGrpSpPr>
              <p:cNvPr id="96" name="群組 95">
                <a:extLst>
                  <a:ext uri="{FF2B5EF4-FFF2-40B4-BE49-F238E27FC236}">
                    <a16:creationId xmlns:a16="http://schemas.microsoft.com/office/drawing/2014/main" id="{1AA2A42D-7B55-4BE6-A97F-FED9D6EE7A22}"/>
                  </a:ext>
                </a:extLst>
              </p:cNvPr>
              <p:cNvGrpSpPr/>
              <p:nvPr/>
            </p:nvGrpSpPr>
            <p:grpSpPr>
              <a:xfrm>
                <a:off x="5924473" y="2427846"/>
                <a:ext cx="1209619" cy="559403"/>
                <a:chOff x="6021885" y="2143803"/>
                <a:chExt cx="1209619" cy="559403"/>
              </a:xfrm>
            </p:grpSpPr>
            <p:grpSp>
              <p:nvGrpSpPr>
                <p:cNvPr id="94" name="群組 93">
                  <a:extLst>
                    <a:ext uri="{FF2B5EF4-FFF2-40B4-BE49-F238E27FC236}">
                      <a16:creationId xmlns:a16="http://schemas.microsoft.com/office/drawing/2014/main" id="{55A475F4-5FCA-403F-992E-24B67C4CEDD0}"/>
                    </a:ext>
                  </a:extLst>
                </p:cNvPr>
                <p:cNvGrpSpPr/>
                <p:nvPr/>
              </p:nvGrpSpPr>
              <p:grpSpPr>
                <a:xfrm>
                  <a:off x="6021885" y="2143803"/>
                  <a:ext cx="1094124" cy="246221"/>
                  <a:chOff x="6000318" y="1741255"/>
                  <a:chExt cx="1094124" cy="246221"/>
                </a:xfrm>
              </p:grpSpPr>
              <p:cxnSp>
                <p:nvCxnSpPr>
                  <p:cNvPr id="90" name="直線單箭頭接點 89">
                    <a:extLst>
                      <a:ext uri="{FF2B5EF4-FFF2-40B4-BE49-F238E27FC236}">
                        <a16:creationId xmlns:a16="http://schemas.microsoft.com/office/drawing/2014/main" id="{DD95DE4E-993B-4482-865D-DFBCFB0C57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6000" y="1976254"/>
                    <a:ext cx="99844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文字方塊 90">
                    <a:extLst>
                      <a:ext uri="{FF2B5EF4-FFF2-40B4-BE49-F238E27FC236}">
                        <a16:creationId xmlns:a16="http://schemas.microsoft.com/office/drawing/2014/main" id="{0A031DF9-C47F-447F-810F-4D9053BE500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0318" y="1741255"/>
                    <a:ext cx="95410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1000" dirty="0">
                        <a:solidFill>
                          <a:srgbClr val="A5A5A5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獲取挖礦資料</a:t>
                    </a:r>
                  </a:p>
                </p:txBody>
              </p:sp>
            </p:grpSp>
            <p:grpSp>
              <p:nvGrpSpPr>
                <p:cNvPr id="95" name="群組 94">
                  <a:extLst>
                    <a:ext uri="{FF2B5EF4-FFF2-40B4-BE49-F238E27FC236}">
                      <a16:creationId xmlns:a16="http://schemas.microsoft.com/office/drawing/2014/main" id="{7FB7D1AF-BDC5-4C0F-A9EA-83AB78D2E928}"/>
                    </a:ext>
                  </a:extLst>
                </p:cNvPr>
                <p:cNvGrpSpPr/>
                <p:nvPr/>
              </p:nvGrpSpPr>
              <p:grpSpPr>
                <a:xfrm>
                  <a:off x="6105443" y="2456985"/>
                  <a:ext cx="1126061" cy="246221"/>
                  <a:chOff x="6105443" y="2456985"/>
                  <a:chExt cx="1126061" cy="246221"/>
                </a:xfrm>
              </p:grpSpPr>
              <p:cxnSp>
                <p:nvCxnSpPr>
                  <p:cNvPr id="92" name="直線單箭頭接點 91">
                    <a:extLst>
                      <a:ext uri="{FF2B5EF4-FFF2-40B4-BE49-F238E27FC236}">
                        <a16:creationId xmlns:a16="http://schemas.microsoft.com/office/drawing/2014/main" id="{F7BE21DD-1DD1-40EB-A1BD-E39B545FAA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05443" y="2695805"/>
                    <a:ext cx="1009304" cy="0"/>
                  </a:xfrm>
                  <a:prstGeom prst="straightConnector1">
                    <a:avLst/>
                  </a:prstGeom>
                  <a:ln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文字方塊 92">
                    <a:extLst>
                      <a:ext uri="{FF2B5EF4-FFF2-40B4-BE49-F238E27FC236}">
                        <a16:creationId xmlns:a16="http://schemas.microsoft.com/office/drawing/2014/main" id="{643FA78A-392E-45C6-B578-6A53A9761864}"/>
                      </a:ext>
                    </a:extLst>
                  </p:cNvPr>
                  <p:cNvSpPr txBox="1"/>
                  <p:nvPr/>
                </p:nvSpPr>
                <p:spPr>
                  <a:xfrm>
                    <a:off x="6405637" y="2456985"/>
                    <a:ext cx="8258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1000" dirty="0">
                        <a:solidFill>
                          <a:srgbClr val="7030A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上傳新區塊</a:t>
                    </a:r>
                  </a:p>
                </p:txBody>
              </p:sp>
            </p:grpSp>
          </p:grpSp>
          <p:grpSp>
            <p:nvGrpSpPr>
              <p:cNvPr id="145" name="群組 144">
                <a:extLst>
                  <a:ext uri="{FF2B5EF4-FFF2-40B4-BE49-F238E27FC236}">
                    <a16:creationId xmlns:a16="http://schemas.microsoft.com/office/drawing/2014/main" id="{DA0B5075-8661-4EC8-8CB0-13E7E98E19E3}"/>
                  </a:ext>
                </a:extLst>
              </p:cNvPr>
              <p:cNvGrpSpPr/>
              <p:nvPr/>
            </p:nvGrpSpPr>
            <p:grpSpPr>
              <a:xfrm>
                <a:off x="7161560" y="2575489"/>
                <a:ext cx="1174517" cy="1456239"/>
                <a:chOff x="7111796" y="2724595"/>
                <a:chExt cx="1443894" cy="1740930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FD2BA48B-ABE5-4958-92F8-5526E4B4746B}"/>
                    </a:ext>
                  </a:extLst>
                </p:cNvPr>
                <p:cNvSpPr/>
                <p:nvPr/>
              </p:nvSpPr>
              <p:spPr>
                <a:xfrm>
                  <a:off x="7111796" y="2724595"/>
                  <a:ext cx="1443894" cy="1740930"/>
                </a:xfrm>
                <a:prstGeom prst="rect">
                  <a:avLst/>
                </a:prstGeom>
                <a:solidFill>
                  <a:srgbClr val="3A4979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  <a:p>
                  <a:pPr algn="ctr"/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  <a:p>
                  <a:pPr algn="ctr"/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A399506B-8D4F-4C1D-98D8-BCF5F64E1B3A}"/>
                    </a:ext>
                  </a:extLst>
                </p:cNvPr>
                <p:cNvSpPr/>
                <p:nvPr/>
              </p:nvSpPr>
              <p:spPr>
                <a:xfrm>
                  <a:off x="7227678" y="2784479"/>
                  <a:ext cx="1193403" cy="61924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Node</a:t>
                  </a:r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950B3590-1AF1-4C1A-84F9-F716C710BDFD}"/>
                    </a:ext>
                  </a:extLst>
                </p:cNvPr>
                <p:cNvSpPr/>
                <p:nvPr/>
              </p:nvSpPr>
              <p:spPr>
                <a:xfrm>
                  <a:off x="7207737" y="3748766"/>
                  <a:ext cx="1193403" cy="61924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HW</a:t>
                  </a:r>
                  <a:r>
                    <a: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 </a:t>
                  </a:r>
                  <a:r>
                    <a:rPr lang="en-US" altLang="zh-TW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device</a:t>
                  </a:r>
                </a:p>
              </p:txBody>
            </p:sp>
          </p:grpSp>
          <p:grpSp>
            <p:nvGrpSpPr>
              <p:cNvPr id="167" name="群組 166">
                <a:extLst>
                  <a:ext uri="{FF2B5EF4-FFF2-40B4-BE49-F238E27FC236}">
                    <a16:creationId xmlns:a16="http://schemas.microsoft.com/office/drawing/2014/main" id="{21B8B4AB-21D9-415C-AA12-28B5C3C5CC34}"/>
                  </a:ext>
                </a:extLst>
              </p:cNvPr>
              <p:cNvGrpSpPr/>
              <p:nvPr/>
            </p:nvGrpSpPr>
            <p:grpSpPr>
              <a:xfrm>
                <a:off x="8402717" y="2902658"/>
                <a:ext cx="792887" cy="763358"/>
                <a:chOff x="8569961" y="1959512"/>
                <a:chExt cx="792887" cy="763358"/>
              </a:xfrm>
            </p:grpSpPr>
            <p:sp>
              <p:nvSpPr>
                <p:cNvPr id="162" name="箭號: 弧形左彎 161">
                  <a:extLst>
                    <a:ext uri="{FF2B5EF4-FFF2-40B4-BE49-F238E27FC236}">
                      <a16:creationId xmlns:a16="http://schemas.microsoft.com/office/drawing/2014/main" id="{7D4904EF-2C5C-4432-B6D9-80948C79CF71}"/>
                    </a:ext>
                  </a:extLst>
                </p:cNvPr>
                <p:cNvSpPr/>
                <p:nvPr/>
              </p:nvSpPr>
              <p:spPr>
                <a:xfrm>
                  <a:off x="8569961" y="2123550"/>
                  <a:ext cx="264001" cy="599320"/>
                </a:xfrm>
                <a:prstGeom prst="curvedLeftArrow">
                  <a:avLst>
                    <a:gd name="adj1" fmla="val 4420"/>
                    <a:gd name="adj2" fmla="val 21929"/>
                    <a:gd name="adj3" fmla="val 25000"/>
                  </a:avLst>
                </a:prstGeom>
                <a:solidFill>
                  <a:srgbClr val="A5A5A5"/>
                </a:solidFill>
                <a:ln>
                  <a:solidFill>
                    <a:srgbClr val="A5A5A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文字方塊 163">
                  <a:extLst>
                    <a:ext uri="{FF2B5EF4-FFF2-40B4-BE49-F238E27FC236}">
                      <a16:creationId xmlns:a16="http://schemas.microsoft.com/office/drawing/2014/main" id="{AC44F5D9-9370-42AD-8B68-CE6FBBD0E58C}"/>
                    </a:ext>
                  </a:extLst>
                </p:cNvPr>
                <p:cNvSpPr txBox="1"/>
                <p:nvPr/>
              </p:nvSpPr>
              <p:spPr>
                <a:xfrm>
                  <a:off x="8665221" y="1959512"/>
                  <a:ext cx="6976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00" dirty="0">
                      <a:solidFill>
                        <a:srgbClr val="A5A5A5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挖礦資料</a:t>
                  </a:r>
                </a:p>
              </p:txBody>
            </p:sp>
          </p:grpSp>
          <p:grpSp>
            <p:nvGrpSpPr>
              <p:cNvPr id="166" name="群組 165">
                <a:extLst>
                  <a:ext uri="{FF2B5EF4-FFF2-40B4-BE49-F238E27FC236}">
                    <a16:creationId xmlns:a16="http://schemas.microsoft.com/office/drawing/2014/main" id="{D34213B6-9751-4302-88B1-642D8D159724}"/>
                  </a:ext>
                </a:extLst>
              </p:cNvPr>
              <p:cNvGrpSpPr/>
              <p:nvPr/>
            </p:nvGrpSpPr>
            <p:grpSpPr>
              <a:xfrm>
                <a:off x="6430274" y="3054210"/>
                <a:ext cx="654962" cy="681112"/>
                <a:chOff x="6571558" y="2111038"/>
                <a:chExt cx="654962" cy="681112"/>
              </a:xfrm>
            </p:grpSpPr>
            <p:sp>
              <p:nvSpPr>
                <p:cNvPr id="163" name="箭號: 弧形左彎 162">
                  <a:extLst>
                    <a:ext uri="{FF2B5EF4-FFF2-40B4-BE49-F238E27FC236}">
                      <a16:creationId xmlns:a16="http://schemas.microsoft.com/office/drawing/2014/main" id="{1A9B6537-6CC8-409F-BFFA-C29E844EFEC7}"/>
                    </a:ext>
                  </a:extLst>
                </p:cNvPr>
                <p:cNvSpPr/>
                <p:nvPr/>
              </p:nvSpPr>
              <p:spPr>
                <a:xfrm rot="10800000">
                  <a:off x="6962519" y="2111038"/>
                  <a:ext cx="264001" cy="599320"/>
                </a:xfrm>
                <a:prstGeom prst="curvedLeftArrow">
                  <a:avLst>
                    <a:gd name="adj1" fmla="val 4420"/>
                    <a:gd name="adj2" fmla="val 21929"/>
                    <a:gd name="adj3" fmla="val 25000"/>
                  </a:avLst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文字方塊 164">
                  <a:extLst>
                    <a:ext uri="{FF2B5EF4-FFF2-40B4-BE49-F238E27FC236}">
                      <a16:creationId xmlns:a16="http://schemas.microsoft.com/office/drawing/2014/main" id="{58982002-8BEA-4151-998F-DA1903660D16}"/>
                    </a:ext>
                  </a:extLst>
                </p:cNvPr>
                <p:cNvSpPr txBox="1"/>
                <p:nvPr/>
              </p:nvSpPr>
              <p:spPr>
                <a:xfrm>
                  <a:off x="6571558" y="2545929"/>
                  <a:ext cx="56938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00" dirty="0">
                      <a:solidFill>
                        <a:srgbClr val="7030A0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新區塊</a:t>
                  </a:r>
                </a:p>
              </p:txBody>
            </p:sp>
          </p:grp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6FB686D3-776B-4DBB-8B1E-5005EB2E453E}"/>
                  </a:ext>
                </a:extLst>
              </p:cNvPr>
              <p:cNvSpPr/>
              <p:nvPr/>
            </p:nvSpPr>
            <p:spPr>
              <a:xfrm>
                <a:off x="7161561" y="3101519"/>
                <a:ext cx="1170118" cy="3991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bg1"/>
                    </a:solidFill>
                  </a:rPr>
                  <a:t>----OpenCL----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521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  <a:r>
              <a:rPr lang="en-US" altLang="zh-TW" dirty="0"/>
              <a:t>-netstats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EB542CD-945B-443E-B794-2DD72D5DCF9B}"/>
              </a:ext>
            </a:extLst>
          </p:cNvPr>
          <p:cNvGrpSpPr/>
          <p:nvPr/>
        </p:nvGrpSpPr>
        <p:grpSpPr>
          <a:xfrm>
            <a:off x="1255595" y="2538484"/>
            <a:ext cx="9001899" cy="1987804"/>
            <a:chOff x="771099" y="2818263"/>
            <a:chExt cx="9001899" cy="198780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986FFE-CFFF-4E69-817C-8EF687FA4BF8}"/>
                </a:ext>
              </a:extLst>
            </p:cNvPr>
            <p:cNvSpPr/>
            <p:nvPr/>
          </p:nvSpPr>
          <p:spPr>
            <a:xfrm>
              <a:off x="5175474" y="3048713"/>
              <a:ext cx="1790578" cy="1198298"/>
            </a:xfrm>
            <a:prstGeom prst="rect">
              <a:avLst/>
            </a:prstGeom>
            <a:solidFill>
              <a:srgbClr val="CDD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eth-net-intelligence-</a:t>
              </a:r>
              <a:r>
                <a:rPr lang="en-US" altLang="zh-TW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api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9A2E06-6006-46D9-B6AF-900A269652C2}"/>
                </a:ext>
              </a:extLst>
            </p:cNvPr>
            <p:cNvSpPr/>
            <p:nvPr/>
          </p:nvSpPr>
          <p:spPr>
            <a:xfrm>
              <a:off x="7982420" y="3030301"/>
              <a:ext cx="1790578" cy="1216710"/>
            </a:xfrm>
            <a:prstGeom prst="rect">
              <a:avLst/>
            </a:prstGeom>
            <a:solidFill>
              <a:srgbClr val="3A49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Ethereum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Network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" name="箭號: 左-右雙向 12">
              <a:extLst>
                <a:ext uri="{FF2B5EF4-FFF2-40B4-BE49-F238E27FC236}">
                  <a16:creationId xmlns:a16="http://schemas.microsoft.com/office/drawing/2014/main" id="{E98C8ABB-1860-4A06-8777-33C17AE6770B}"/>
                </a:ext>
              </a:extLst>
            </p:cNvPr>
            <p:cNvSpPr/>
            <p:nvPr/>
          </p:nvSpPr>
          <p:spPr>
            <a:xfrm>
              <a:off x="4268093" y="3579091"/>
              <a:ext cx="798394" cy="136477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箭號: 左-右雙向 13">
              <a:extLst>
                <a:ext uri="{FF2B5EF4-FFF2-40B4-BE49-F238E27FC236}">
                  <a16:creationId xmlns:a16="http://schemas.microsoft.com/office/drawing/2014/main" id="{B52C70D3-A079-4FB8-919D-B1447178E447}"/>
                </a:ext>
              </a:extLst>
            </p:cNvPr>
            <p:cNvSpPr/>
            <p:nvPr/>
          </p:nvSpPr>
          <p:spPr>
            <a:xfrm>
              <a:off x="7075039" y="3579091"/>
              <a:ext cx="798394" cy="136477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F3CCE000-1EE3-42CD-87C1-E54CBECF0E89}"/>
                </a:ext>
              </a:extLst>
            </p:cNvPr>
            <p:cNvGrpSpPr/>
            <p:nvPr/>
          </p:nvGrpSpPr>
          <p:grpSpPr>
            <a:xfrm>
              <a:off x="771099" y="2818263"/>
              <a:ext cx="3388007" cy="1987804"/>
              <a:chOff x="771099" y="2818263"/>
              <a:chExt cx="3388007" cy="1987804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D42AF5D9-532E-4BDD-BE0A-D06601E73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1099" y="2818263"/>
                <a:ext cx="3388007" cy="16776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EACF68A-3F3B-4F52-AEF4-EF4BC4F24BE7}"/>
                  </a:ext>
                </a:extLst>
              </p:cNvPr>
              <p:cNvSpPr txBox="1"/>
              <p:nvPr/>
            </p:nvSpPr>
            <p:spPr>
              <a:xfrm>
                <a:off x="1903089" y="4467513"/>
                <a:ext cx="1124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eth-netstats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395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  <a:r>
              <a:rPr lang="en-US" altLang="zh-TW" dirty="0"/>
              <a:t>-</a:t>
            </a:r>
            <a:r>
              <a:rPr lang="zh-TW" altLang="en-US" dirty="0"/>
              <a:t>智慧合約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B29F57-5741-4402-936A-6DDAAC0B1F3B}"/>
              </a:ext>
            </a:extLst>
          </p:cNvPr>
          <p:cNvSpPr/>
          <p:nvPr/>
        </p:nvSpPr>
        <p:spPr>
          <a:xfrm>
            <a:off x="1190627" y="2013045"/>
            <a:ext cx="1327386" cy="986051"/>
          </a:xfrm>
          <a:prstGeom prst="rect">
            <a:avLst/>
          </a:prstGeom>
          <a:solidFill>
            <a:srgbClr val="CDD1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Solidity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source code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872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</p:spTree>
    <p:extLst>
      <p:ext uri="{BB962C8B-B14F-4D97-AF65-F5344CB8AC3E}">
        <p14:creationId xmlns:p14="http://schemas.microsoft.com/office/powerpoint/2010/main" val="259196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265746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6455</TotalTime>
  <Words>171</Words>
  <Application>Microsoft Office PowerPoint</Application>
  <PresentationFormat>寬螢幕</PresentationFormat>
  <Paragraphs>63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Times New Roman</vt:lpstr>
      <vt:lpstr>Office 佈景主題</vt:lpstr>
      <vt:lpstr>專案進度報告 私有以太坊區塊鏈實作以及其硬體加速方法調查</vt:lpstr>
      <vt:lpstr>需求列表</vt:lpstr>
      <vt:lpstr>模組列表</vt:lpstr>
      <vt:lpstr>環境需求</vt:lpstr>
      <vt:lpstr>專案架構-區塊鏈</vt:lpstr>
      <vt:lpstr>專案架構-netstats</vt:lpstr>
      <vt:lpstr>專案架構-智慧合約</vt:lpstr>
      <vt:lpstr>專案架構</vt:lpstr>
      <vt:lpstr>成果展示</vt:lpstr>
      <vt:lpstr>問題記錄</vt:lpstr>
      <vt:lpstr>控管記錄</vt:lpstr>
      <vt:lpstr>參考資料</vt:lpstr>
      <vt:lpstr>預計進度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劉yeetung</dc:creator>
  <cp:lastModifiedBy>電子系一甲-劉益彤</cp:lastModifiedBy>
  <cp:revision>223</cp:revision>
  <dcterms:created xsi:type="dcterms:W3CDTF">2019-03-11T13:47:46Z</dcterms:created>
  <dcterms:modified xsi:type="dcterms:W3CDTF">2022-04-28T18:15:10Z</dcterms:modified>
</cp:coreProperties>
</file>