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617422A-CA23-4386-8539-EAC707C5C09E}"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99A5E-2DAE-4DBE-9DC8-1E4F23CB8B83}" type="slidenum">
              <a:rPr lang="en-IN" smtClean="0"/>
              <a:t>‹#›</a:t>
            </a:fld>
            <a:endParaRPr lang="en-IN"/>
          </a:p>
        </p:txBody>
      </p:sp>
    </p:spTree>
    <p:extLst>
      <p:ext uri="{BB962C8B-B14F-4D97-AF65-F5344CB8AC3E}">
        <p14:creationId xmlns:p14="http://schemas.microsoft.com/office/powerpoint/2010/main" val="121926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17422A-CA23-4386-8539-EAC707C5C09E}"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99A5E-2DAE-4DBE-9DC8-1E4F23CB8B83}" type="slidenum">
              <a:rPr lang="en-IN" smtClean="0"/>
              <a:t>‹#›</a:t>
            </a:fld>
            <a:endParaRPr lang="en-IN"/>
          </a:p>
        </p:txBody>
      </p:sp>
    </p:spTree>
    <p:extLst>
      <p:ext uri="{BB962C8B-B14F-4D97-AF65-F5344CB8AC3E}">
        <p14:creationId xmlns:p14="http://schemas.microsoft.com/office/powerpoint/2010/main" val="181060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17422A-CA23-4386-8539-EAC707C5C09E}"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99A5E-2DAE-4DBE-9DC8-1E4F23CB8B83}" type="slidenum">
              <a:rPr lang="en-IN" smtClean="0"/>
              <a:t>‹#›</a:t>
            </a:fld>
            <a:endParaRPr lang="en-IN"/>
          </a:p>
        </p:txBody>
      </p:sp>
    </p:spTree>
    <p:extLst>
      <p:ext uri="{BB962C8B-B14F-4D97-AF65-F5344CB8AC3E}">
        <p14:creationId xmlns:p14="http://schemas.microsoft.com/office/powerpoint/2010/main" val="11205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17422A-CA23-4386-8539-EAC707C5C09E}"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99A5E-2DAE-4DBE-9DC8-1E4F23CB8B83}" type="slidenum">
              <a:rPr lang="en-IN" smtClean="0"/>
              <a:t>‹#›</a:t>
            </a:fld>
            <a:endParaRPr lang="en-IN"/>
          </a:p>
        </p:txBody>
      </p:sp>
    </p:spTree>
    <p:extLst>
      <p:ext uri="{BB962C8B-B14F-4D97-AF65-F5344CB8AC3E}">
        <p14:creationId xmlns:p14="http://schemas.microsoft.com/office/powerpoint/2010/main" val="157167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17422A-CA23-4386-8539-EAC707C5C09E}"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99A5E-2DAE-4DBE-9DC8-1E4F23CB8B83}" type="slidenum">
              <a:rPr lang="en-IN" smtClean="0"/>
              <a:t>‹#›</a:t>
            </a:fld>
            <a:endParaRPr lang="en-IN"/>
          </a:p>
        </p:txBody>
      </p:sp>
    </p:spTree>
    <p:extLst>
      <p:ext uri="{BB962C8B-B14F-4D97-AF65-F5344CB8AC3E}">
        <p14:creationId xmlns:p14="http://schemas.microsoft.com/office/powerpoint/2010/main" val="309134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617422A-CA23-4386-8539-EAC707C5C09E}"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299A5E-2DAE-4DBE-9DC8-1E4F23CB8B83}" type="slidenum">
              <a:rPr lang="en-IN" smtClean="0"/>
              <a:t>‹#›</a:t>
            </a:fld>
            <a:endParaRPr lang="en-IN"/>
          </a:p>
        </p:txBody>
      </p:sp>
    </p:spTree>
    <p:extLst>
      <p:ext uri="{BB962C8B-B14F-4D97-AF65-F5344CB8AC3E}">
        <p14:creationId xmlns:p14="http://schemas.microsoft.com/office/powerpoint/2010/main" val="47588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617422A-CA23-4386-8539-EAC707C5C09E}"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299A5E-2DAE-4DBE-9DC8-1E4F23CB8B83}" type="slidenum">
              <a:rPr lang="en-IN" smtClean="0"/>
              <a:t>‹#›</a:t>
            </a:fld>
            <a:endParaRPr lang="en-IN"/>
          </a:p>
        </p:txBody>
      </p:sp>
    </p:spTree>
    <p:extLst>
      <p:ext uri="{BB962C8B-B14F-4D97-AF65-F5344CB8AC3E}">
        <p14:creationId xmlns:p14="http://schemas.microsoft.com/office/powerpoint/2010/main" val="210046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617422A-CA23-4386-8539-EAC707C5C09E}"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299A5E-2DAE-4DBE-9DC8-1E4F23CB8B83}" type="slidenum">
              <a:rPr lang="en-IN" smtClean="0"/>
              <a:t>‹#›</a:t>
            </a:fld>
            <a:endParaRPr lang="en-IN"/>
          </a:p>
        </p:txBody>
      </p:sp>
    </p:spTree>
    <p:extLst>
      <p:ext uri="{BB962C8B-B14F-4D97-AF65-F5344CB8AC3E}">
        <p14:creationId xmlns:p14="http://schemas.microsoft.com/office/powerpoint/2010/main" val="374578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7422A-CA23-4386-8539-EAC707C5C09E}"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299A5E-2DAE-4DBE-9DC8-1E4F23CB8B83}" type="slidenum">
              <a:rPr lang="en-IN" smtClean="0"/>
              <a:t>‹#›</a:t>
            </a:fld>
            <a:endParaRPr lang="en-IN"/>
          </a:p>
        </p:txBody>
      </p:sp>
    </p:spTree>
    <p:extLst>
      <p:ext uri="{BB962C8B-B14F-4D97-AF65-F5344CB8AC3E}">
        <p14:creationId xmlns:p14="http://schemas.microsoft.com/office/powerpoint/2010/main" val="121413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17422A-CA23-4386-8539-EAC707C5C09E}"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299A5E-2DAE-4DBE-9DC8-1E4F23CB8B83}" type="slidenum">
              <a:rPr lang="en-IN" smtClean="0"/>
              <a:t>‹#›</a:t>
            </a:fld>
            <a:endParaRPr lang="en-IN"/>
          </a:p>
        </p:txBody>
      </p:sp>
    </p:spTree>
    <p:extLst>
      <p:ext uri="{BB962C8B-B14F-4D97-AF65-F5344CB8AC3E}">
        <p14:creationId xmlns:p14="http://schemas.microsoft.com/office/powerpoint/2010/main" val="1771766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17422A-CA23-4386-8539-EAC707C5C09E}"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299A5E-2DAE-4DBE-9DC8-1E4F23CB8B83}" type="slidenum">
              <a:rPr lang="en-IN" smtClean="0"/>
              <a:t>‹#›</a:t>
            </a:fld>
            <a:endParaRPr lang="en-IN"/>
          </a:p>
        </p:txBody>
      </p:sp>
    </p:spTree>
    <p:extLst>
      <p:ext uri="{BB962C8B-B14F-4D97-AF65-F5344CB8AC3E}">
        <p14:creationId xmlns:p14="http://schemas.microsoft.com/office/powerpoint/2010/main" val="398013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7422A-CA23-4386-8539-EAC707C5C09E}" type="datetimeFigureOut">
              <a:rPr lang="en-IN" smtClean="0"/>
              <a:t>01-04-2024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99A5E-2DAE-4DBE-9DC8-1E4F23CB8B83}" type="slidenum">
              <a:rPr lang="en-IN" smtClean="0"/>
              <a:t>‹#›</a:t>
            </a:fld>
            <a:endParaRPr lang="en-IN"/>
          </a:p>
        </p:txBody>
      </p:sp>
    </p:spTree>
    <p:extLst>
      <p:ext uri="{BB962C8B-B14F-4D97-AF65-F5344CB8AC3E}">
        <p14:creationId xmlns:p14="http://schemas.microsoft.com/office/powerpoint/2010/main" val="1443751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PASSWORD STRENGTH</a:t>
            </a:r>
            <a:endParaRPr lang="en-IN" b="1" dirty="0"/>
          </a:p>
        </p:txBody>
      </p:sp>
      <p:sp>
        <p:nvSpPr>
          <p:cNvPr id="3" name="Subtitle 2"/>
          <p:cNvSpPr>
            <a:spLocks noGrp="1"/>
          </p:cNvSpPr>
          <p:nvPr>
            <p:ph type="subTitle" idx="1"/>
          </p:nvPr>
        </p:nvSpPr>
        <p:spPr/>
        <p:txBody>
          <a:bodyPr>
            <a:normAutofit fontScale="92500" lnSpcReduction="20000"/>
          </a:bodyPr>
          <a:lstStyle/>
          <a:p>
            <a:endParaRPr lang="en-US" dirty="0" smtClean="0"/>
          </a:p>
          <a:p>
            <a:r>
              <a:rPr lang="en-US" b="1" dirty="0" smtClean="0"/>
              <a:t>Presented By:</a:t>
            </a:r>
          </a:p>
          <a:p>
            <a:r>
              <a:rPr lang="en-US" b="1" dirty="0" err="1" smtClean="0"/>
              <a:t>Sandhiya</a:t>
            </a:r>
            <a:r>
              <a:rPr lang="en-US" b="1" dirty="0" smtClean="0"/>
              <a:t> T - Salem college of engineering and technology -CSE</a:t>
            </a:r>
            <a:endParaRPr lang="en-IN" b="1" dirty="0"/>
          </a:p>
        </p:txBody>
      </p:sp>
    </p:spTree>
    <p:extLst>
      <p:ext uri="{BB962C8B-B14F-4D97-AF65-F5344CB8AC3E}">
        <p14:creationId xmlns:p14="http://schemas.microsoft.com/office/powerpoint/2010/main" val="3753540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17" y="188640"/>
            <a:ext cx="9237712" cy="1431032"/>
          </a:xfrm>
        </p:spPr>
        <p:txBody>
          <a:bodyPr>
            <a:normAutofit fontScale="90000"/>
          </a:bodyPr>
          <a:lstStyle/>
          <a:p>
            <a:pPr algn="l"/>
            <a:r>
              <a:rPr lang="en-US" b="1" dirty="0" smtClean="0">
                <a:latin typeface="Arial"/>
                <a:cs typeface="Arial"/>
              </a:rPr>
              <a:t>Reference</a:t>
            </a:r>
            <a:br>
              <a:rPr lang="en-US" b="1" dirty="0" smtClean="0">
                <a:latin typeface="Arial"/>
                <a:cs typeface="Arial"/>
              </a:rPr>
            </a:br>
            <a:endParaRPr lang="en-IN" b="1" dirty="0"/>
          </a:p>
        </p:txBody>
      </p:sp>
      <p:sp>
        <p:nvSpPr>
          <p:cNvPr id="3" name="Content Placeholder 2"/>
          <p:cNvSpPr>
            <a:spLocks noGrp="1"/>
          </p:cNvSpPr>
          <p:nvPr>
            <p:ph idx="1"/>
          </p:nvPr>
        </p:nvSpPr>
        <p:spPr>
          <a:xfrm>
            <a:off x="467544" y="1124744"/>
            <a:ext cx="8229600" cy="4525963"/>
          </a:xfrm>
        </p:spPr>
        <p:txBody>
          <a:bodyPr>
            <a:normAutofit fontScale="62500" lnSpcReduction="20000"/>
          </a:bodyPr>
          <a:lstStyle/>
          <a:p>
            <a:pPr>
              <a:lnSpc>
                <a:spcPct val="170000"/>
              </a:lnSpc>
            </a:pPr>
            <a:endParaRPr lang="en-US" dirty="0" smtClean="0">
              <a:solidFill>
                <a:srgbClr val="002060"/>
              </a:solidFill>
              <a:latin typeface="Arial" panose="020B0604020202020204" pitchFamily="34" charset="0"/>
              <a:cs typeface="Arial" panose="020B0604020202020204" pitchFamily="34" charset="0"/>
            </a:endParaRPr>
          </a:p>
          <a:p>
            <a:pPr marL="0" indent="0">
              <a:lnSpc>
                <a:spcPct val="170000"/>
              </a:lnSpc>
              <a:buNone/>
            </a:pPr>
            <a:r>
              <a:rPr lang="en-US" dirty="0" smtClean="0">
                <a:solidFill>
                  <a:srgbClr val="002060"/>
                </a:solidFill>
                <a:latin typeface="Arial" panose="020B0604020202020204" pitchFamily="34" charset="0"/>
                <a:cs typeface="Arial" panose="020B0604020202020204" pitchFamily="34" charset="0"/>
              </a:rPr>
              <a:t>	For </a:t>
            </a:r>
            <a:r>
              <a:rPr lang="en-US" dirty="0" smtClean="0">
                <a:solidFill>
                  <a:srgbClr val="002060"/>
                </a:solidFill>
                <a:latin typeface="Arial" panose="020B0604020202020204" pitchFamily="34" charset="0"/>
                <a:cs typeface="Arial" panose="020B0604020202020204" pitchFamily="34" charset="0"/>
              </a:rPr>
              <a:t>references on password strength, you can refer to well-established guidelines from organizations such as the National Institute of Standards and Technology (NIST) or the Open Web Application Security Project (OWASP). These organizations often publish recommendations and best practices for creating strong passwords. Additionally, academic papers and articles on password security can provide valuable insights into the factors that contribute to password strength and how to mitigate password-related risks</a:t>
            </a:r>
            <a:r>
              <a:rPr lang="en-US" dirty="0" smtClean="0">
                <a:solidFill>
                  <a:srgbClr val="002060"/>
                </a:solidFill>
                <a:latin typeface="Arial" panose="020B0604020202020204" pitchFamily="34" charset="0"/>
                <a:cs typeface="Arial" panose="020B0604020202020204" pitchFamily="34" charset="0"/>
              </a:rPr>
              <a:t>.</a:t>
            </a:r>
            <a:endParaRPr lang="en-US"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38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24744"/>
            <a:ext cx="8229600" cy="4525963"/>
          </a:xfrm>
        </p:spPr>
        <p:txBody>
          <a:bodyPr/>
          <a:lstStyle/>
          <a:p>
            <a:pPr marL="0" indent="0">
              <a:buNone/>
            </a:pPr>
            <a:endParaRPr lang="en-US" b="1" dirty="0" smtClean="0">
              <a:solidFill>
                <a:srgbClr val="002060"/>
              </a:solidFill>
              <a:latin typeface="Arial" panose="020B0604020202020204" pitchFamily="34" charset="0"/>
              <a:cs typeface="Arial" panose="020B0604020202020204" pitchFamily="34" charset="0"/>
            </a:endParaRPr>
          </a:p>
          <a:p>
            <a:endParaRPr lang="en-US" b="1" dirty="0">
              <a:solidFill>
                <a:srgbClr val="002060"/>
              </a:solidFill>
              <a:latin typeface="Arial" panose="020B0604020202020204" pitchFamily="34" charset="0"/>
              <a:cs typeface="Arial" panose="020B0604020202020204" pitchFamily="34" charset="0"/>
            </a:endParaRPr>
          </a:p>
          <a:p>
            <a:endParaRPr lang="en-US" b="1" dirty="0" smtClean="0">
              <a:solidFill>
                <a:srgbClr val="002060"/>
              </a:solidFill>
              <a:latin typeface="Arial" panose="020B0604020202020204" pitchFamily="34" charset="0"/>
              <a:cs typeface="Arial" panose="020B0604020202020204" pitchFamily="34" charset="0"/>
            </a:endParaRPr>
          </a:p>
          <a:p>
            <a:pPr marL="0" indent="0" algn="ctr">
              <a:buNone/>
            </a:pPr>
            <a:r>
              <a:rPr lang="en-US" b="1" dirty="0" smtClean="0">
                <a:solidFill>
                  <a:srgbClr val="002060"/>
                </a:solidFill>
                <a:latin typeface="Arial" panose="020B0604020202020204" pitchFamily="34" charset="0"/>
                <a:cs typeface="Arial" panose="020B0604020202020204" pitchFamily="34" charset="0"/>
              </a:rPr>
              <a:t>THANK YOU</a:t>
            </a:r>
            <a:endParaRPr lang="en-IN" dirty="0"/>
          </a:p>
        </p:txBody>
      </p:sp>
    </p:spTree>
    <p:extLst>
      <p:ext uri="{BB962C8B-B14F-4D97-AF65-F5344CB8AC3E}">
        <p14:creationId xmlns:p14="http://schemas.microsoft.com/office/powerpoint/2010/main" val="291732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normAutofit/>
          </a:bodyPr>
          <a:lstStyle/>
          <a:p>
            <a:pPr lvl="1" algn="l" rtl="0">
              <a:spcBef>
                <a:spcPct val="0"/>
              </a:spcBef>
            </a:pPr>
            <a:r>
              <a:rPr lang="en-IN" sz="4400" b="1" dirty="0" smtClean="0"/>
              <a:t>Outline</a:t>
            </a:r>
            <a:endParaRPr lang="en-IN" sz="4400" b="1" dirty="0"/>
          </a:p>
        </p:txBody>
      </p:sp>
      <p:sp>
        <p:nvSpPr>
          <p:cNvPr id="3" name="Content Placeholder 2"/>
          <p:cNvSpPr>
            <a:spLocks noGrp="1"/>
          </p:cNvSpPr>
          <p:nvPr>
            <p:ph idx="1"/>
          </p:nvPr>
        </p:nvSpPr>
        <p:spPr/>
        <p:txBody>
          <a:bodyPr>
            <a:normAutofit/>
          </a:bodyPr>
          <a:lstStyle/>
          <a:p>
            <a:pPr marL="0" indent="0">
              <a:buNone/>
            </a:pPr>
            <a:endParaRPr lang="en-US" sz="2400" dirty="0" smtClean="0">
              <a:latin typeface="Arial"/>
              <a:cs typeface="Arial"/>
            </a:endParaRPr>
          </a:p>
          <a:p>
            <a:pPr marL="305435" indent="-305435"/>
            <a:r>
              <a:rPr lang="en-US" sz="2400" dirty="0" smtClean="0">
                <a:latin typeface="Arial"/>
                <a:ea typeface="+mn-lt"/>
                <a:cs typeface="Arial"/>
              </a:rPr>
              <a:t>Problem Statement (Should not include solution)</a:t>
            </a:r>
            <a:endParaRPr lang="en-US" sz="2400" dirty="0" smtClean="0">
              <a:latin typeface="Arial"/>
              <a:cs typeface="Arial"/>
            </a:endParaRPr>
          </a:p>
          <a:p>
            <a:pPr marL="305435" indent="-305435"/>
            <a:r>
              <a:rPr lang="en-US" sz="2400" dirty="0" smtClean="0">
                <a:latin typeface="Arial"/>
                <a:ea typeface="+mn-lt"/>
                <a:cs typeface="Arial"/>
              </a:rPr>
              <a:t>Proposed System/Solution</a:t>
            </a:r>
            <a:endParaRPr lang="en-US" sz="2400" dirty="0" smtClean="0">
              <a:latin typeface="Arial"/>
              <a:cs typeface="Arial"/>
            </a:endParaRPr>
          </a:p>
          <a:p>
            <a:pPr marL="305435" indent="-305435"/>
            <a:r>
              <a:rPr lang="en-US" sz="2400" dirty="0" smtClean="0">
                <a:latin typeface="Arial"/>
                <a:ea typeface="+mn-lt"/>
                <a:cs typeface="Calibri"/>
              </a:rPr>
              <a:t>System </a:t>
            </a:r>
            <a:r>
              <a:rPr lang="en-US" sz="2400" dirty="0" smtClean="0">
                <a:latin typeface="Arial"/>
                <a:ea typeface="+mn-lt"/>
                <a:cs typeface="+mn-lt"/>
              </a:rPr>
              <a:t>Development Approach (Technology Used) </a:t>
            </a:r>
          </a:p>
          <a:p>
            <a:pPr marL="305435" indent="-305435"/>
            <a:r>
              <a:rPr lang="en-US" sz="2400" dirty="0" smtClean="0">
                <a:latin typeface="Arial"/>
                <a:ea typeface="+mn-lt"/>
                <a:cs typeface="+mn-lt"/>
              </a:rPr>
              <a:t>Algorithm &amp; </a:t>
            </a:r>
            <a:r>
              <a:rPr lang="en-US" sz="2000" dirty="0" smtClean="0">
                <a:latin typeface="Arial"/>
                <a:ea typeface="+mn-lt"/>
                <a:cs typeface="+mn-lt"/>
              </a:rPr>
              <a:t>Deployment</a:t>
            </a:r>
            <a:r>
              <a:rPr lang="en-US" sz="2400" dirty="0" smtClean="0">
                <a:latin typeface="Arial"/>
                <a:ea typeface="+mn-lt"/>
                <a:cs typeface="+mn-lt"/>
              </a:rPr>
              <a:t>  </a:t>
            </a:r>
            <a:endParaRPr lang="en-US" sz="2400" dirty="0" smtClean="0">
              <a:latin typeface="Arial"/>
              <a:cs typeface="Calibri"/>
            </a:endParaRPr>
          </a:p>
          <a:p>
            <a:pPr marL="305435" indent="-305435"/>
            <a:r>
              <a:rPr lang="en-US" sz="2400" dirty="0" smtClean="0">
                <a:latin typeface="Arial"/>
                <a:ea typeface="+mn-lt"/>
                <a:cs typeface="Arial"/>
              </a:rPr>
              <a:t>Result (Output Image)</a:t>
            </a:r>
          </a:p>
          <a:p>
            <a:pPr marL="305435" indent="-305435"/>
            <a:r>
              <a:rPr lang="en-US" sz="2400" dirty="0" smtClean="0">
                <a:latin typeface="Arial"/>
                <a:ea typeface="+mn-lt"/>
                <a:cs typeface="Arial"/>
              </a:rPr>
              <a:t>Conclusion</a:t>
            </a:r>
            <a:endParaRPr lang="en-US" sz="2400" dirty="0" smtClean="0">
              <a:latin typeface="Arial"/>
              <a:cs typeface="Arial"/>
            </a:endParaRPr>
          </a:p>
          <a:p>
            <a:pPr marL="305435" indent="-305435"/>
            <a:r>
              <a:rPr lang="en-US" sz="2400" dirty="0" smtClean="0">
                <a:latin typeface="Arial"/>
                <a:ea typeface="+mn-lt"/>
                <a:cs typeface="Arial"/>
              </a:rPr>
              <a:t>Future Scope</a:t>
            </a:r>
          </a:p>
          <a:p>
            <a:pPr marL="305435" indent="-305435"/>
            <a:r>
              <a:rPr lang="en-US" sz="2400" dirty="0" smtClean="0">
                <a:latin typeface="Arial"/>
                <a:ea typeface="+mn-lt"/>
                <a:cs typeface="Arial"/>
              </a:rPr>
              <a:t>References</a:t>
            </a:r>
            <a:endParaRPr lang="en-US" sz="2400" dirty="0">
              <a:latin typeface="Arial"/>
              <a:cs typeface="Arial"/>
            </a:endParaRPr>
          </a:p>
        </p:txBody>
      </p:sp>
      <p:sp>
        <p:nvSpPr>
          <p:cNvPr id="4" name="Rectangle 3"/>
          <p:cNvSpPr/>
          <p:nvPr/>
        </p:nvSpPr>
        <p:spPr>
          <a:xfrm>
            <a:off x="2555776" y="3105834"/>
            <a:ext cx="4572000" cy="369332"/>
          </a:xfrm>
          <a:prstGeom prst="rect">
            <a:avLst/>
          </a:prstGeom>
        </p:spPr>
        <p:txBody>
          <a:bodyPr>
            <a:spAutoFit/>
          </a:bodyPr>
          <a:lstStyle/>
          <a:p>
            <a:endParaRPr lang="en-IN" dirty="0"/>
          </a:p>
        </p:txBody>
      </p:sp>
    </p:spTree>
    <p:extLst>
      <p:ext uri="{BB962C8B-B14F-4D97-AF65-F5344CB8AC3E}">
        <p14:creationId xmlns:p14="http://schemas.microsoft.com/office/powerpoint/2010/main" val="195645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282" y="404664"/>
            <a:ext cx="8820472" cy="1143000"/>
          </a:xfrm>
        </p:spPr>
        <p:txBody>
          <a:bodyPr/>
          <a:lstStyle/>
          <a:p>
            <a:pPr algn="l"/>
            <a:r>
              <a:rPr lang="en-IN" b="1" dirty="0" smtClean="0"/>
              <a:t>Problem Statement</a:t>
            </a:r>
            <a:endParaRPr lang="en-IN" b="1" dirty="0"/>
          </a:p>
        </p:txBody>
      </p:sp>
      <p:sp>
        <p:nvSpPr>
          <p:cNvPr id="3" name="Content Placeholder 2"/>
          <p:cNvSpPr>
            <a:spLocks noGrp="1"/>
          </p:cNvSpPr>
          <p:nvPr>
            <p:ph idx="1"/>
          </p:nvPr>
        </p:nvSpPr>
        <p:spPr>
          <a:xfrm>
            <a:off x="457200" y="1600201"/>
            <a:ext cx="8229600" cy="2260848"/>
          </a:xfrm>
        </p:spPr>
        <p:txBody>
          <a:bodyPr>
            <a:normAutofit/>
          </a:bodyPr>
          <a:lstStyle/>
          <a:p>
            <a:pPr marL="0" indent="0">
              <a:lnSpc>
                <a:spcPct val="150000"/>
              </a:lnSpc>
              <a:buNone/>
            </a:pPr>
            <a:r>
              <a:rPr lang="en-US" sz="2000" dirty="0" smtClean="0"/>
              <a:t>	Design </a:t>
            </a:r>
            <a:r>
              <a:rPr lang="en-US" sz="2000" dirty="0" smtClean="0"/>
              <a:t>a system that evaluates the strength of user passwords by assessing their complexity, including factors such as length, character variety, and avoidance of common patterns or dictionary </a:t>
            </a:r>
            <a:r>
              <a:rPr lang="en-US" sz="2000" dirty="0" smtClean="0"/>
              <a:t>words, </a:t>
            </a:r>
            <a:r>
              <a:rPr lang="en-US" sz="2000" dirty="0" smtClean="0"/>
              <a:t>in order to enhance overall security and reduce the risk of unauthorized access."</a:t>
            </a:r>
            <a:endParaRPr lang="en-IN" sz="2000" dirty="0"/>
          </a:p>
        </p:txBody>
      </p:sp>
    </p:spTree>
    <p:extLst>
      <p:ext uri="{BB962C8B-B14F-4D97-AF65-F5344CB8AC3E}">
        <p14:creationId xmlns:p14="http://schemas.microsoft.com/office/powerpoint/2010/main" val="169502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t>Solution</a:t>
            </a:r>
            <a:endParaRPr lang="en-IN" b="1" dirty="0"/>
          </a:p>
        </p:txBody>
      </p:sp>
      <p:sp>
        <p:nvSpPr>
          <p:cNvPr id="4" name="Rectangle 3"/>
          <p:cNvSpPr/>
          <p:nvPr/>
        </p:nvSpPr>
        <p:spPr>
          <a:xfrm>
            <a:off x="1259632" y="1997838"/>
            <a:ext cx="6624736" cy="3737946"/>
          </a:xfrm>
          <a:prstGeom prst="rect">
            <a:avLst/>
          </a:prstGeom>
        </p:spPr>
        <p:txBody>
          <a:bodyPr wrap="square">
            <a:spAutoFit/>
          </a:bodyPr>
          <a:lstStyle/>
          <a:p>
            <a:pPr>
              <a:lnSpc>
                <a:spcPct val="150000"/>
              </a:lnSpc>
            </a:pPr>
            <a:r>
              <a:rPr lang="en-US" sz="2000" dirty="0" smtClean="0"/>
              <a:t>"</a:t>
            </a:r>
            <a:r>
              <a:rPr lang="en-US" sz="2000" dirty="0" err="1" smtClean="0"/>
              <a:t>implementationa</a:t>
            </a:r>
            <a:r>
              <a:rPr lang="en-US" sz="2000" dirty="0" smtClean="0"/>
              <a:t> password strength checker that analyzes the length, complexity, and uniqueness of user-generated passwords, providing feedback and suggestions to users to create stronger passwords. Utilize techniques such as enforcing minimum length requirements, requiring a mix of alphanumeric and special characters, and checking against commonly used passwords or dictionary words to enhance overall security measures.“</a:t>
            </a:r>
            <a:endParaRPr lang="en-IN" sz="2000" dirty="0"/>
          </a:p>
        </p:txBody>
      </p:sp>
    </p:spTree>
    <p:extLst>
      <p:ext uri="{BB962C8B-B14F-4D97-AF65-F5344CB8AC3E}">
        <p14:creationId xmlns:p14="http://schemas.microsoft.com/office/powerpoint/2010/main" val="4140447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t>System Development Approach</a:t>
            </a:r>
            <a:endParaRPr lang="en-IN" b="1" dirty="0"/>
          </a:p>
        </p:txBody>
      </p:sp>
      <p:sp>
        <p:nvSpPr>
          <p:cNvPr id="3" name="Content Placeholder 2"/>
          <p:cNvSpPr>
            <a:spLocks noGrp="1"/>
          </p:cNvSpPr>
          <p:nvPr>
            <p:ph idx="1"/>
          </p:nvPr>
        </p:nvSpPr>
        <p:spPr>
          <a:xfrm>
            <a:off x="457200" y="1403508"/>
            <a:ext cx="8229600" cy="5040560"/>
          </a:xfrm>
        </p:spPr>
        <p:txBody>
          <a:bodyPr>
            <a:noAutofit/>
          </a:bodyPr>
          <a:lstStyle/>
          <a:p>
            <a:r>
              <a:rPr lang="en-US" sz="2000" b="1" dirty="0" smtClean="0"/>
              <a:t>Minimum Length: </a:t>
            </a:r>
            <a:r>
              <a:rPr lang="en-US" sz="2000" dirty="0" smtClean="0"/>
              <a:t>Requiring passwords to be a certain number of characters long, often between 8 to 12 characters.</a:t>
            </a:r>
          </a:p>
          <a:p>
            <a:r>
              <a:rPr lang="en-US" sz="2000" b="1" dirty="0" smtClean="0"/>
              <a:t>Complexity:</a:t>
            </a:r>
            <a:r>
              <a:rPr lang="en-US" sz="2000" dirty="0" smtClean="0"/>
              <a:t> Mandating the use of a combination of different character types, such as uppercase letters, lowercase letters, numbers, and special characters.</a:t>
            </a:r>
          </a:p>
          <a:p>
            <a:r>
              <a:rPr lang="en-US" sz="2000" b="1" dirty="0" smtClean="0"/>
              <a:t>Exclusion of Common Words:</a:t>
            </a:r>
            <a:r>
              <a:rPr lang="en-US" sz="2000" dirty="0" smtClean="0"/>
              <a:t> Prohibiting the use of easily guessable passwords, such as "password," "123456," or common dictionary words.</a:t>
            </a:r>
          </a:p>
          <a:p>
            <a:r>
              <a:rPr lang="en-US" sz="2000" b="1" dirty="0" smtClean="0"/>
              <a:t>Expiration and Renewal:</a:t>
            </a:r>
            <a:r>
              <a:rPr lang="en-US" sz="2000" dirty="0" smtClean="0"/>
              <a:t> Setting rules for password expiration and requiring users to change their passwords periodically.</a:t>
            </a:r>
          </a:p>
          <a:p>
            <a:r>
              <a:rPr lang="en-US" sz="2000" b="1" dirty="0" smtClean="0"/>
              <a:t>Account Lockout Policies:</a:t>
            </a:r>
            <a:r>
              <a:rPr lang="en-US" sz="2000" dirty="0" smtClean="0"/>
              <a:t> Implementing measures to lock user accounts after multiple failed login attempts, preventing brute force attacks.</a:t>
            </a:r>
          </a:p>
          <a:p>
            <a:r>
              <a:rPr lang="en-US" sz="2000" b="1" dirty="0" smtClean="0"/>
              <a:t>Two-Factor Authentication (2FA): </a:t>
            </a:r>
            <a:r>
              <a:rPr lang="en-US" sz="2000" dirty="0" smtClean="0"/>
              <a:t>Offering an additional layer of security beyond passwords, such as a verification code sent to a mobile device or email.</a:t>
            </a:r>
            <a:endParaRPr lang="en-IN" sz="2000" dirty="0"/>
          </a:p>
        </p:txBody>
      </p:sp>
    </p:spTree>
    <p:extLst>
      <p:ext uri="{BB962C8B-B14F-4D97-AF65-F5344CB8AC3E}">
        <p14:creationId xmlns:p14="http://schemas.microsoft.com/office/powerpoint/2010/main" val="2377179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b="1" dirty="0" smtClean="0"/>
              <a:t>Algorithm &amp; Deployment:</a:t>
            </a:r>
            <a:endParaRPr lang="en-IN" sz="4000" b="1" dirty="0"/>
          </a:p>
        </p:txBody>
      </p:sp>
      <p:sp>
        <p:nvSpPr>
          <p:cNvPr id="4" name="Rectangle 3"/>
          <p:cNvSpPr/>
          <p:nvPr/>
        </p:nvSpPr>
        <p:spPr>
          <a:xfrm>
            <a:off x="899592" y="1268760"/>
            <a:ext cx="7560840" cy="5078313"/>
          </a:xfrm>
          <a:prstGeom prst="rect">
            <a:avLst/>
          </a:prstGeom>
        </p:spPr>
        <p:txBody>
          <a:bodyPr wrap="square">
            <a:spAutoFit/>
          </a:bodyPr>
          <a:lstStyle/>
          <a:p>
            <a:pPr>
              <a:lnSpc>
                <a:spcPct val="150000"/>
              </a:lnSpc>
            </a:pPr>
            <a:r>
              <a:rPr lang="en-US" dirty="0" smtClean="0"/>
              <a:t>	There </a:t>
            </a:r>
            <a:r>
              <a:rPr lang="en-US" dirty="0" smtClean="0"/>
              <a:t>isn't a single algorithm universally agreed upon for determining password strength, but several common approaches exist. Here's a simplified version of an algorithm that many systems use to assess password strength:</a:t>
            </a:r>
          </a:p>
          <a:p>
            <a:pPr>
              <a:lnSpc>
                <a:spcPct val="150000"/>
              </a:lnSpc>
            </a:pPr>
            <a:r>
              <a:rPr lang="en-US" dirty="0" smtClean="0"/>
              <a:t>1</a:t>
            </a:r>
            <a:r>
              <a:rPr lang="en-US" dirty="0" smtClean="0"/>
              <a:t>. *</a:t>
            </a:r>
            <a:r>
              <a:rPr lang="en-US" b="1" dirty="0" smtClean="0"/>
              <a:t>Length Check</a:t>
            </a:r>
            <a:r>
              <a:rPr lang="en-US" dirty="0" smtClean="0"/>
              <a:t>*</a:t>
            </a:r>
            <a:r>
              <a:rPr lang="en-US" b="1" dirty="0" smtClean="0"/>
              <a:t>: </a:t>
            </a:r>
            <a:r>
              <a:rPr lang="en-US" dirty="0" smtClean="0"/>
              <a:t>Ensure the password meets a minimum length requirement, typically around 8 characters or more.</a:t>
            </a:r>
          </a:p>
          <a:p>
            <a:pPr>
              <a:lnSpc>
                <a:spcPct val="150000"/>
              </a:lnSpc>
            </a:pPr>
            <a:r>
              <a:rPr lang="en-US" dirty="0" smtClean="0"/>
              <a:t>2. *</a:t>
            </a:r>
            <a:r>
              <a:rPr lang="en-US" b="1" dirty="0" smtClean="0"/>
              <a:t>Complexity Check</a:t>
            </a:r>
            <a:r>
              <a:rPr lang="en-US" dirty="0" smtClean="0"/>
              <a:t>*</a:t>
            </a:r>
            <a:r>
              <a:rPr lang="en-US" b="1" dirty="0" smtClean="0"/>
              <a:t>:</a:t>
            </a:r>
            <a:r>
              <a:rPr lang="en-US" dirty="0" smtClean="0"/>
              <a:t> Evaluate if the password includes a combination of character types, such as uppercase letters, lowercase letters, numbers, and special characters.</a:t>
            </a:r>
          </a:p>
          <a:p>
            <a:pPr>
              <a:lnSpc>
                <a:spcPct val="150000"/>
              </a:lnSpc>
            </a:pPr>
            <a:r>
              <a:rPr lang="en-US" dirty="0" smtClean="0"/>
              <a:t>3. *</a:t>
            </a:r>
            <a:r>
              <a:rPr lang="en-US" b="1" dirty="0" smtClean="0"/>
              <a:t>Common Patterns Check</a:t>
            </a:r>
            <a:r>
              <a:rPr lang="en-US" dirty="0" smtClean="0"/>
              <a:t>*</a:t>
            </a:r>
            <a:r>
              <a:rPr lang="en-US" b="1" dirty="0" smtClean="0"/>
              <a:t>:</a:t>
            </a:r>
            <a:r>
              <a:rPr lang="en-US" dirty="0" smtClean="0"/>
              <a:t> Look for common patterns or easily guessable sequences (e.g., "123456" or "password").</a:t>
            </a:r>
          </a:p>
          <a:p>
            <a:pPr>
              <a:lnSpc>
                <a:spcPct val="150000"/>
              </a:lnSpc>
            </a:pPr>
            <a:r>
              <a:rPr lang="en-US" dirty="0" smtClean="0"/>
              <a:t>4. *</a:t>
            </a:r>
            <a:r>
              <a:rPr lang="en-US" b="1" dirty="0" smtClean="0"/>
              <a:t>Dictionary Check*:</a:t>
            </a:r>
            <a:r>
              <a:rPr lang="en-US" dirty="0" smtClean="0"/>
              <a:t> Check if the password is a common word or easily guessable based on a dictionary attack.</a:t>
            </a:r>
            <a:endParaRPr lang="en-IN" dirty="0"/>
          </a:p>
        </p:txBody>
      </p:sp>
    </p:spTree>
    <p:extLst>
      <p:ext uri="{BB962C8B-B14F-4D97-AF65-F5344CB8AC3E}">
        <p14:creationId xmlns:p14="http://schemas.microsoft.com/office/powerpoint/2010/main" val="119813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92" y="260648"/>
            <a:ext cx="8229600" cy="1143000"/>
          </a:xfrm>
        </p:spPr>
        <p:txBody>
          <a:bodyPr>
            <a:noAutofit/>
          </a:bodyPr>
          <a:lstStyle/>
          <a:p>
            <a:pPr algn="l"/>
            <a:r>
              <a:rPr lang="en-US" sz="4000" b="1" dirty="0" smtClean="0">
                <a:latin typeface="Arial"/>
                <a:ea typeface="+mn-lt"/>
                <a:cs typeface="Arial"/>
              </a:rPr>
              <a:t>Result (Output Image)</a:t>
            </a:r>
            <a:br>
              <a:rPr lang="en-US" sz="4000" b="1" dirty="0" smtClean="0">
                <a:latin typeface="Arial"/>
                <a:ea typeface="+mn-lt"/>
                <a:cs typeface="Arial"/>
              </a:rPr>
            </a:br>
            <a:endParaRPr lang="en-IN" sz="40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336704" cy="385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02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latin typeface="Arial"/>
                <a:ea typeface="+mn-lt"/>
                <a:cs typeface="Arial"/>
              </a:rPr>
              <a:t>Conclusion</a:t>
            </a:r>
            <a:r>
              <a:rPr lang="en-US" dirty="0" smtClean="0">
                <a:latin typeface="Arial"/>
                <a:cs typeface="Arial"/>
              </a:rPr>
              <a:t/>
            </a:r>
            <a:br>
              <a:rPr lang="en-US" dirty="0" smtClean="0">
                <a:latin typeface="Arial"/>
                <a:cs typeface="Arial"/>
              </a:rPr>
            </a:b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In </a:t>
            </a:r>
            <a:r>
              <a:rPr lang="en-US" dirty="0" smtClean="0"/>
              <a:t>summary, password strength is paramount for safeguarding sensitive data and accounts from unauthorized access. A robust password should be sufficiently long and complex, incorporating a diverse combination of uppercase and lowercase letters, numbers, and special characters. By emphasizing the importance of strong passwords, implementing password strength-checking tools, and promoting best practices such as regular password updates and multi-factor authentication, organizations and users can significantly enhance security measures, mitigating the risk of data breaches and unauthorized access.</a:t>
            </a:r>
            <a:endParaRPr lang="en-IN" dirty="0"/>
          </a:p>
        </p:txBody>
      </p:sp>
    </p:spTree>
    <p:extLst>
      <p:ext uri="{BB962C8B-B14F-4D97-AF65-F5344CB8AC3E}">
        <p14:creationId xmlns:p14="http://schemas.microsoft.com/office/powerpoint/2010/main" val="97123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latin typeface="Arial"/>
                <a:ea typeface="+mn-lt"/>
                <a:cs typeface="Arial"/>
              </a:rPr>
              <a:t>Future Scope</a:t>
            </a:r>
            <a:br>
              <a:rPr lang="en-US" b="1" dirty="0" smtClean="0">
                <a:latin typeface="Arial"/>
                <a:ea typeface="+mn-lt"/>
                <a:cs typeface="Arial"/>
              </a:rPr>
            </a:br>
            <a:endParaRPr lang="en-IN" dirty="0"/>
          </a:p>
        </p:txBody>
      </p:sp>
      <p:sp>
        <p:nvSpPr>
          <p:cNvPr id="3" name="Content Placeholder 2"/>
          <p:cNvSpPr>
            <a:spLocks noGrp="1"/>
          </p:cNvSpPr>
          <p:nvPr>
            <p:ph idx="1"/>
          </p:nvPr>
        </p:nvSpPr>
        <p:spPr/>
        <p:txBody>
          <a:bodyPr>
            <a:normAutofit fontScale="85000" lnSpcReduction="20000"/>
          </a:bodyPr>
          <a:lstStyle/>
          <a:p>
            <a:pPr marL="0" indent="0">
              <a:lnSpc>
                <a:spcPct val="110000"/>
              </a:lnSpc>
              <a:buNone/>
            </a:pPr>
            <a:r>
              <a:rPr lang="en-US" dirty="0" smtClean="0"/>
              <a:t>	The </a:t>
            </a:r>
            <a:r>
              <a:rPr lang="en-US" dirty="0" smtClean="0"/>
              <a:t>future scope for password strength lies in the advancement of authentication technologies and the adoption of more secure authentication methods beyond traditional passwords. This includes the development and implementation of biometric authentication such as fingerprint recognition, facial recognition, and iris scanning, which offer enhanced security and convenience for users. Additionally, advancements in machine learning and artificial intelligence can be leveraged to analyze user behavior patterns and dynamically adjust authentication requirements based on risk assessment</a:t>
            </a:r>
            <a:endParaRPr lang="en-IN" dirty="0"/>
          </a:p>
        </p:txBody>
      </p:sp>
    </p:spTree>
    <p:extLst>
      <p:ext uri="{BB962C8B-B14F-4D97-AF65-F5344CB8AC3E}">
        <p14:creationId xmlns:p14="http://schemas.microsoft.com/office/powerpoint/2010/main" val="2062243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252</Words>
  <Application>Microsoft Office PowerPoint</Application>
  <PresentationFormat>On-screen Show (4:3)</PresentationFormat>
  <Paragraphs>43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PASSWORD STRENGTH</vt:lpstr>
      <vt:lpstr>Outline</vt:lpstr>
      <vt:lpstr>Problem Statement</vt:lpstr>
      <vt:lpstr>Solution</vt:lpstr>
      <vt:lpstr>System Development Approach</vt:lpstr>
      <vt:lpstr>Algorithm &amp; Deployment:</vt:lpstr>
      <vt:lpstr>Result (Output Image) </vt:lpstr>
      <vt:lpstr>Conclusion </vt:lpstr>
      <vt:lpstr>Future Scope </vt:lpstr>
      <vt:lpstr>Reference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STRENGTH</dc:title>
  <dc:creator>Admin</dc:creator>
  <cp:lastModifiedBy>YASHIKA</cp:lastModifiedBy>
  <cp:revision>9</cp:revision>
  <dcterms:created xsi:type="dcterms:W3CDTF">2024-04-01T16:40:18Z</dcterms:created>
  <dcterms:modified xsi:type="dcterms:W3CDTF">2024-04-02T04:47:21Z</dcterms:modified>
</cp:coreProperties>
</file>