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linker SemiBold"/>
      <p:regular r:id="rId15"/>
      <p:bold r:id="rId16"/>
    </p:embeddedFont>
    <p:embeddedFont>
      <p:font typeface="Be Vietnam"/>
      <p:regular r:id="rId17"/>
      <p:bold r:id="rId18"/>
      <p:italic r:id="rId19"/>
      <p:boldItalic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Blinker"/>
      <p:regular r:id="rId25"/>
      <p:bold r:id="rId26"/>
    </p:embeddedFont>
    <p:embeddedFont>
      <p:font typeface="Big Shoulders Text Ligh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Vietnam-boldItalic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linker-bold.fntdata"/><Relationship Id="rId25" Type="http://schemas.openxmlformats.org/officeDocument/2006/relationships/font" Target="fonts/Blinker-regular.fntdata"/><Relationship Id="rId28" Type="http://schemas.openxmlformats.org/officeDocument/2006/relationships/font" Target="fonts/BigShouldersTextLight-bold.fntdata"/><Relationship Id="rId27" Type="http://schemas.openxmlformats.org/officeDocument/2006/relationships/font" Target="fonts/BigShouldersTex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Blinker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BeVietnam-regular.fntdata"/><Relationship Id="rId16" Type="http://schemas.openxmlformats.org/officeDocument/2006/relationships/font" Target="fonts/BlinkerSemiBold-bold.fntdata"/><Relationship Id="rId19" Type="http://schemas.openxmlformats.org/officeDocument/2006/relationships/font" Target="fonts/BeVietnam-italic.fntdata"/><Relationship Id="rId18" Type="http://schemas.openxmlformats.org/officeDocument/2006/relationships/font" Target="fonts/BeVietna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ab38256e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ab38256e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25d6e3485_0_8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a25d6e3485_0_8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25d6e3485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25d6e3485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fbddae9f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fbddae9f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ad3e212a6b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ad3e212a6b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fbddae9f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fbddae9f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bddae9f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bddae9f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bddae9f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fbddae9f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hasCustomPrompt="1" type="title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hasCustomPrompt="1"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" type="subTitle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3"/>
          <p:cNvSpPr txBox="1"/>
          <p:nvPr>
            <p:ph idx="2" type="subTitle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13"/>
          <p:cNvSpPr txBox="1"/>
          <p:nvPr>
            <p:ph idx="5" type="subTitle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7" type="subTitle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3"/>
          <p:cNvSpPr txBox="1"/>
          <p:nvPr>
            <p:ph idx="8" type="subTitle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13" type="subTitle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3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idx="2" type="title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14"/>
          <p:cNvSpPr txBox="1"/>
          <p:nvPr>
            <p:ph idx="3" type="title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4" type="title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14"/>
          <p:cNvSpPr txBox="1"/>
          <p:nvPr>
            <p:ph idx="5" type="title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4"/>
          <p:cNvSpPr txBox="1"/>
          <p:nvPr>
            <p:ph idx="6" type="title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14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2" type="title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idx="3" type="title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0" name="Google Shape;430;p17"/>
          <p:cNvSpPr txBox="1"/>
          <p:nvPr>
            <p:ph idx="4" type="title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1" name="Google Shape;431;p17"/>
          <p:cNvSpPr txBox="1"/>
          <p:nvPr>
            <p:ph idx="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3" type="ctrTitle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4" type="subTitle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5" type="subTitle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6" type="ctrTitle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7" type="ctrTitle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8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88" name="Google Shape;488;p19"/>
          <p:cNvSpPr txBox="1"/>
          <p:nvPr>
            <p:ph idx="2" type="title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89" name="Google Shape;489;p19"/>
          <p:cNvSpPr txBox="1"/>
          <p:nvPr>
            <p:ph idx="3" type="title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4" type="title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5" type="title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idx="6" type="title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idx="7" type="title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idx="8" type="title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idx="9" type="title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6" name="Google Shape;496;p19"/>
          <p:cNvSpPr txBox="1"/>
          <p:nvPr>
            <p:ph idx="13" type="title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7" name="Google Shape;497;p19"/>
          <p:cNvSpPr txBox="1"/>
          <p:nvPr>
            <p:ph idx="14" type="title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8" name="Google Shape;498;p19"/>
          <p:cNvSpPr txBox="1"/>
          <p:nvPr>
            <p:ph idx="15" type="title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idx="16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9"/>
          <p:cNvSpPr txBox="1"/>
          <p:nvPr>
            <p:ph idx="17" type="title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1" name="Google Shape;501;p19"/>
          <p:cNvSpPr txBox="1"/>
          <p:nvPr>
            <p:ph idx="18" type="title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idx="19" type="title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3" name="Google Shape;503;p19"/>
          <p:cNvSpPr txBox="1"/>
          <p:nvPr>
            <p:ph idx="20" type="title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idx="21" type="title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5" name="Google Shape;505;p19"/>
          <p:cNvSpPr txBox="1"/>
          <p:nvPr>
            <p:ph idx="22" type="title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2" type="title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rect b="b" l="l" r="r" t="t"/>
              <a:pathLst>
                <a:path extrusionOk="0" fill="none" h="183195" w="201555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rect b="b" l="l" r="r" t="t"/>
              <a:pathLst>
                <a:path extrusionOk="0" fill="none" h="196843" w="218121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rect b="b" l="l" r="r" t="t"/>
              <a:pathLst>
                <a:path extrusionOk="0" fill="none" h="210460" w="234717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rect b="b" l="l" r="r" t="t"/>
              <a:pathLst>
                <a:path extrusionOk="0" fill="none" h="224107" w="251313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rect b="b" l="l" r="r" t="t"/>
              <a:pathLst>
                <a:path extrusionOk="0" fill="none" h="237755" w="267878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rect b="b" l="l" r="r" t="t"/>
              <a:pathLst>
                <a:path extrusionOk="0" fill="none" h="251373" w="284444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/>
          <p:nvPr>
            <p:ph hasCustomPrompt="1" type="title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/>
          <p:nvPr>
            <p:ph idx="1" type="subTitle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>
            <p:ph idx="2" type="subTitle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4" name="Google Shape;544;p21"/>
          <p:cNvSpPr txBox="1"/>
          <p:nvPr>
            <p:ph hasCustomPrompt="1" idx="3" type="title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/>
          <p:nvPr>
            <p:ph idx="4" type="subTitle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5" type="subTitle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7" name="Google Shape;547;p21"/>
          <p:cNvSpPr txBox="1"/>
          <p:nvPr>
            <p:ph hasCustomPrompt="1" idx="6" type="title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idx="7" type="subTitle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8" type="subTitle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flipH="1" rot="-752362">
              <a:off x="7140958" y="1395509"/>
              <a:ext cx="6410916" cy="6410141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flipH="1" rot="-752362">
              <a:off x="7322546" y="1576363"/>
              <a:ext cx="6047734" cy="6048459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flipH="1" rot="-752362">
              <a:off x="7503769" y="1757967"/>
              <a:ext cx="5685276" cy="568525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flipH="1" rot="-752362">
              <a:off x="7685079" y="1939587"/>
              <a:ext cx="5322818" cy="532279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flipH="1" rot="-752362">
              <a:off x="7866220" y="2120450"/>
              <a:ext cx="4960361" cy="4960336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flipH="1" rot="-752362">
              <a:off x="8047823" y="2302078"/>
              <a:ext cx="4597153" cy="4597128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flipH="1" rot="-752362">
              <a:off x="8229037" y="2482932"/>
              <a:ext cx="4234721" cy="423544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flipH="1" rot="-752362">
              <a:off x="8410259" y="2664537"/>
              <a:ext cx="3872263" cy="3872238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flipH="1" rot="-752362">
              <a:off x="8591569" y="2846156"/>
              <a:ext cx="3509806" cy="350978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flipH="1" rot="-752362">
              <a:off x="8772711" y="3027019"/>
              <a:ext cx="3147348" cy="314732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flipH="1" rot="-457905">
              <a:off x="-14727976" y="429193"/>
              <a:ext cx="6410953" cy="6410178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flipH="1" rot="-457905">
              <a:off x="-14546395" y="610041"/>
              <a:ext cx="6047768" cy="6048493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flipH="1" rot="-457905">
              <a:off x="-14365177" y="791639"/>
              <a:ext cx="5685309" cy="568528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flipH="1" rot="-457905">
              <a:off x="-14183906" y="973258"/>
              <a:ext cx="5322849" cy="5322824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flipH="1" rot="-457905">
              <a:off x="-14002738" y="1154110"/>
              <a:ext cx="4960389" cy="4960364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457905">
              <a:off x="-13821142" y="1335733"/>
              <a:ext cx="4597180" cy="4597155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flipH="1" rot="-457905">
              <a:off x="-13639935" y="1516581"/>
              <a:ext cx="4234745" cy="423547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457905">
              <a:off x="-13458718" y="1698179"/>
              <a:ext cx="3872286" cy="387226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flipH="1" rot="-457905">
              <a:off x="-13277447" y="1879798"/>
              <a:ext cx="3509826" cy="350980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flipH="1" rot="-457905">
              <a:off x="-13096279" y="2060650"/>
              <a:ext cx="3147366" cy="3147341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 txBox="1"/>
          <p:nvPr>
            <p:ph idx="9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flipH="1" rot="3239528">
              <a:off x="-1312538" y="151865"/>
              <a:ext cx="6285986" cy="6285082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3239528">
              <a:off x="-1076700" y="326347"/>
              <a:ext cx="5830366" cy="5830416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3239528">
              <a:off x="-841029" y="501206"/>
              <a:ext cx="5375649" cy="5375699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flipH="1" rot="3239528">
              <a:off x="-605032" y="675326"/>
              <a:ext cx="4920983" cy="4921887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flipH="1" rot="3239528">
              <a:off x="-368984" y="850351"/>
              <a:ext cx="4466316" cy="4466316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flipH="1" rot="3239528">
              <a:off x="-133313" y="1025209"/>
              <a:ext cx="4011600" cy="401160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flipH="1" rot="3239528">
              <a:off x="102339" y="1200057"/>
              <a:ext cx="3556883" cy="355693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flipH="1" rot="3239528">
              <a:off x="338000" y="1374936"/>
              <a:ext cx="3102217" cy="3102217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flipH="1" rot="3239528">
              <a:off x="573632" y="1549774"/>
              <a:ext cx="2647550" cy="2647500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flipH="1" rot="3239528">
              <a:off x="809489" y="1724216"/>
              <a:ext cx="2191930" cy="2192884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flipH="1" rot="3239528">
              <a:off x="1045161" y="1899074"/>
              <a:ext cx="1737213" cy="1738167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flipH="1" rot="3239528">
              <a:off x="1281198" y="2074119"/>
              <a:ext cx="1282497" cy="1282547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flipH="1" rot="3239528">
              <a:off x="1516820" y="2248977"/>
              <a:ext cx="827880" cy="82783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2" type="title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5"/>
          <p:cNvSpPr txBox="1"/>
          <p:nvPr>
            <p:ph idx="3" type="body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flipH="1" rot="5400000">
              <a:off x="-3512076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flipH="1" rot="5400000">
              <a:off x="-3184985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flipH="1" rot="5400000">
              <a:off x="-2867372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flipH="1" rot="5400000">
              <a:off x="-2568688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flipH="1" rot="5400000">
              <a:off x="-2251066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flipH="1" rot="5400000">
              <a:off x="-1923984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flipH="1" rot="5400000">
              <a:off x="-4100216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flipH="1" rot="5400000">
              <a:off x="-3923829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 rot="5400000">
              <a:off x="-355521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flipH="1" rot="5400000">
              <a:off x="-324803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flipH="1" rot="5400000">
              <a:off x="-2930610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5400000">
              <a:off x="-2634935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5400000">
              <a:off x="-2311608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5" name="Google Shape;255;p9"/>
          <p:cNvSpPr txBox="1"/>
          <p:nvPr>
            <p:ph hasCustomPrompt="1" idx="2" type="title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/>
          <p:nvPr>
            <p:ph idx="1" type="subTitle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rjet.net/archives/V6/i9/IRJET-V6I973.pdf" TargetMode="External"/><Relationship Id="rId4" Type="http://schemas.openxmlformats.org/officeDocument/2006/relationships/hyperlink" Target="https://partheniumprojects.com/security-using-colours-and-armstrong-numb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File encryption and decryption using java</a:t>
            </a:r>
            <a:endParaRPr sz="4400"/>
          </a:p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Name- Sankalp Chordia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No. D-18 (12010145)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7"/>
          <p:cNvSpPr txBox="1"/>
          <p:nvPr/>
        </p:nvSpPr>
        <p:spPr>
          <a:xfrm>
            <a:off x="3379725" y="639125"/>
            <a:ext cx="567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SDP PROJECT</a:t>
            </a:r>
            <a:endParaRPr sz="2600"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idx="5" type="subTitle"/>
          </p:nvPr>
        </p:nvSpPr>
        <p:spPr>
          <a:xfrm>
            <a:off x="4724125" y="1831454"/>
            <a:ext cx="21873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0" name="Google Shape;750;p28"/>
          <p:cNvSpPr txBox="1"/>
          <p:nvPr>
            <p:ph idx="2" type="subTitle"/>
          </p:nvPr>
        </p:nvSpPr>
        <p:spPr>
          <a:xfrm>
            <a:off x="2232600" y="1831450"/>
            <a:ext cx="25464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1" name="Google Shape;751;p28"/>
          <p:cNvSpPr txBox="1"/>
          <p:nvPr>
            <p:ph idx="8" type="subTitle"/>
          </p:nvPr>
        </p:nvSpPr>
        <p:spPr>
          <a:xfrm>
            <a:off x="2232600" y="3507377"/>
            <a:ext cx="2270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752" name="Google Shape;752;p28"/>
          <p:cNvSpPr txBox="1"/>
          <p:nvPr>
            <p:ph idx="14" type="subTitle"/>
          </p:nvPr>
        </p:nvSpPr>
        <p:spPr>
          <a:xfrm>
            <a:off x="4724125" y="3507376"/>
            <a:ext cx="2187300" cy="5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53" name="Google Shape;753;p28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4" name="Google Shape;754;p28"/>
          <p:cNvSpPr txBox="1"/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755" name="Google Shape;755;p28"/>
          <p:cNvSpPr txBox="1"/>
          <p:nvPr>
            <p:ph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56" name="Google Shape;756;p28"/>
          <p:cNvSpPr txBox="1"/>
          <p:nvPr>
            <p:ph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757" name="Google Shape;757;p28"/>
          <p:cNvSpPr txBox="1"/>
          <p:nvPr>
            <p:ph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9"/>
          <p:cNvSpPr txBox="1"/>
          <p:nvPr>
            <p:ph type="title"/>
          </p:nvPr>
        </p:nvSpPr>
        <p:spPr>
          <a:xfrm>
            <a:off x="5894575" y="2050675"/>
            <a:ext cx="2677800" cy="13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3" name="Google Shape;763;p29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</a:t>
            </a:r>
            <a:r>
              <a:rPr lang="en" sz="2100"/>
              <a:t>o encrypt and decrypt files using java programming language</a:t>
            </a:r>
            <a:r>
              <a:rPr lang="en" sz="2100"/>
              <a:t>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java swing to create gui </a:t>
            </a:r>
            <a:endParaRPr sz="2100"/>
          </a:p>
        </p:txBody>
      </p:sp>
      <p:sp>
        <p:nvSpPr>
          <p:cNvPr id="769" name="Google Shape;769;p30"/>
          <p:cNvSpPr txBox="1"/>
          <p:nvPr>
            <p:ph type="title"/>
          </p:nvPr>
        </p:nvSpPr>
        <p:spPr>
          <a:xfrm>
            <a:off x="841725" y="1018750"/>
            <a:ext cx="38979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770" name="Google Shape;7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25" y="696625"/>
            <a:ext cx="3695100" cy="3695100"/>
          </a:xfrm>
          <a:prstGeom prst="ellipse">
            <a:avLst/>
          </a:prstGeom>
          <a:noFill/>
          <a:ln>
            <a:noFill/>
          </a:ln>
          <a:effectLst>
            <a:outerShdw blurRad="142875" rotWithShape="0" algn="bl">
              <a:schemeClr val="accent1">
                <a:alpha val="89000"/>
              </a:schemeClr>
            </a:outerShdw>
          </a:effectLst>
        </p:spPr>
      </p:pic>
      <p:grpSp>
        <p:nvGrpSpPr>
          <p:cNvPr id="771" name="Google Shape;771;p30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772" name="Google Shape;772;p30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1"/>
          <p:cNvSpPr txBox="1"/>
          <p:nvPr>
            <p:ph type="title"/>
          </p:nvPr>
        </p:nvSpPr>
        <p:spPr>
          <a:xfrm>
            <a:off x="5894575" y="2050675"/>
            <a:ext cx="2864400" cy="13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87" name="Google Shape;787;p31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2"/>
          <p:cNvSpPr txBox="1"/>
          <p:nvPr/>
        </p:nvSpPr>
        <p:spPr>
          <a:xfrm>
            <a:off x="1536825" y="817275"/>
            <a:ext cx="639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 real world, data security plays an vital role where security, privacy, validation, integrity, non-repudiation is given importance.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That is where cryptography which is the art and study of hiding information comes into picture.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So the objective of this project is perform encryption which is to ensure privacy by keeping the information hidden from anyone for whom it is not intended.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Then by using decryption, which is opposite of encryption, so that the authorised person has the access to the information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Encryption and decryption require the use of some secret information, called as key.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3"/>
          <p:cNvSpPr txBox="1"/>
          <p:nvPr>
            <p:ph type="title"/>
          </p:nvPr>
        </p:nvSpPr>
        <p:spPr>
          <a:xfrm>
            <a:off x="5170150" y="2050675"/>
            <a:ext cx="4557300" cy="17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STATUS</a:t>
            </a:r>
            <a:endParaRPr/>
          </a:p>
        </p:txBody>
      </p:sp>
      <p:sp>
        <p:nvSpPr>
          <p:cNvPr id="798" name="Google Shape;798;p33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"/>
          <p:cNvSpPr txBox="1"/>
          <p:nvPr>
            <p:ph type="title"/>
          </p:nvPr>
        </p:nvSpPr>
        <p:spPr>
          <a:xfrm>
            <a:off x="4939175" y="1926300"/>
            <a:ext cx="4362000" cy="16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04" name="Google Shape;804;p34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 txBox="1"/>
          <p:nvPr/>
        </p:nvSpPr>
        <p:spPr>
          <a:xfrm>
            <a:off x="1536825" y="817275"/>
            <a:ext cx="639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https://www.irjet.net/archives/V6/i9/IRJET-V6I973.pdf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https://partheniumprojects.com/security-using-colours-and-armstrong-numbers/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https://www.youtube.com/watch?v=TFgVObJ1u1k&amp;t=246s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https://docs.oracle.com/javase/8/docs/technotes/guides/security/crypto/CryptoSpec.html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