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Fjalla One"/>
      <p:regular r:id="rId28"/>
    </p:embeddedFont>
    <p:embeddedFont>
      <p:font typeface="Maven Pro"/>
      <p:regular r:id="rId29"/>
      <p:bold r:id="rId30"/>
    </p:embeddedFont>
    <p:embeddedFont>
      <p:font typeface="Fira Sans Condensed"/>
      <p:regular r:id="rId31"/>
      <p:bold r:id="rId32"/>
      <p:italic r:id="rId33"/>
      <p:boldItalic r:id="rId34"/>
    </p:embeddedFont>
    <p:embeddedFont>
      <p:font typeface="Share Tec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08708B-CDDA-4FD2-A62E-E84D3306909A}">
  <a:tblStyle styleId="{6008708B-CDDA-4FD2-A62E-E84D33069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FjallaOne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-bold.fntdata"/><Relationship Id="rId13" Type="http://schemas.openxmlformats.org/officeDocument/2006/relationships/slide" Target="slides/slide8.xml"/><Relationship Id="rId35" Type="http://schemas.openxmlformats.org/officeDocument/2006/relationships/font" Target="fonts/ShareTech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a977168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a97716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 and metamask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using mongodb and MongoDB.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similarity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5235cc8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5235cc8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3eafe50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3eafe50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a977168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fa977168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a977168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a977168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a977168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a977168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fa977168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fa977168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a977168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fa977168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a977168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fa977168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284925" y="167575"/>
            <a:ext cx="6689700" cy="1650300"/>
          </a:xfrm>
          <a:prstGeom prst="rect">
            <a:avLst/>
          </a:prstGeom>
          <a:ln cap="flat" cmpd="sng" w="2857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104</a:t>
            </a:r>
            <a:r>
              <a:rPr lang="en" sz="5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r>
              <a:rPr lang="en" sz="5800">
                <a:latin typeface="Fjalla One"/>
                <a:ea typeface="Fjalla One"/>
                <a:cs typeface="Fjalla One"/>
                <a:sym typeface="Fjalla One"/>
              </a:rPr>
              <a:t>: INT_MAX</a:t>
            </a:r>
            <a:endParaRPr sz="8500"/>
          </a:p>
        </p:txBody>
      </p:sp>
      <p:graphicFrame>
        <p:nvGraphicFramePr>
          <p:cNvPr id="431" name="Google Shape;431;p23"/>
          <p:cNvGraphicFramePr/>
          <p:nvPr/>
        </p:nvGraphicFramePr>
        <p:xfrm>
          <a:off x="1010275" y="20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{6008708B-CDDA-4FD2-A62E-E84D3306909A}</a:tableStyleId>
              </a:tblPr>
              <a:tblGrid>
                <a:gridCol w="3045625"/>
                <a:gridCol w="4193375"/>
              </a:tblGrid>
              <a:tr h="53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9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Shubham Shah</a:t>
                      </a:r>
                      <a:endParaRPr i="1" sz="19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Data storage using IPFS and MongoDB.</a:t>
                      </a:r>
                      <a:endParaRPr i="1" sz="20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60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9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Arjun Thakur</a:t>
                      </a:r>
                      <a:endParaRPr i="1" sz="19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AI for similarity index</a:t>
                      </a:r>
                      <a:endParaRPr i="1" sz="20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61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9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Shravani Nalbalwar</a:t>
                      </a:r>
                      <a:endParaRPr i="1" sz="19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Frontend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9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Sankalp Chordia </a:t>
                      </a:r>
                      <a:endParaRPr i="1" sz="19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9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Solidity and metamask integration</a:t>
                      </a:r>
                      <a:endParaRPr i="1" sz="1700"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12" name="Google Shape;512;p3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15" name="Google Shape;515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21" name="Google Shape;521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2"/>
          <p:cNvGrpSpPr/>
          <p:nvPr/>
        </p:nvGrpSpPr>
        <p:grpSpPr>
          <a:xfrm>
            <a:off x="4805875" y="4157205"/>
            <a:ext cx="199001" cy="867198"/>
            <a:chOff x="4475150" y="4052605"/>
            <a:chExt cx="199001" cy="867198"/>
          </a:xfrm>
        </p:grpSpPr>
        <p:sp>
          <p:nvSpPr>
            <p:cNvPr id="524" name="Google Shape;524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2"/>
          <p:cNvSpPr txBox="1"/>
          <p:nvPr/>
        </p:nvSpPr>
        <p:spPr>
          <a:xfrm>
            <a:off x="2342050" y="1062963"/>
            <a:ext cx="4171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THANK YOU</a:t>
            </a:r>
            <a:endParaRPr sz="100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658875" y="1118050"/>
            <a:ext cx="75768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Physical works of creation face conflict between the traditional art world elites and the aspiring creators.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Creators are deprived of expressing their works of creation due to financial prospects of modern art galleries charging 30-50 percent of commissions.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 criticism and allowance being biased keeping people of certain criteria away from presenting their story to the audience.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lack of transparency and authenticity leads to buyers enjoyers not reap complete justice to their price.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Only 10% of art school graduates make a living from their artwork</a:t>
            </a:r>
            <a:endParaRPr sz="1600"/>
          </a:p>
        </p:txBody>
      </p:sp>
      <p:sp>
        <p:nvSpPr>
          <p:cNvPr id="437" name="Google Shape;437;p24"/>
          <p:cNvSpPr txBox="1"/>
          <p:nvPr/>
        </p:nvSpPr>
        <p:spPr>
          <a:xfrm>
            <a:off x="658875" y="257850"/>
            <a:ext cx="426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PROBLEM STATEMENT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/>
        </p:nvSpPr>
        <p:spPr>
          <a:xfrm>
            <a:off x="636025" y="1254975"/>
            <a:ext cx="4045200" cy="148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280000" dist="66675">
              <a:srgbClr val="FFFFFF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NFTy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636025" y="2737275"/>
            <a:ext cx="4045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BFAF4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Your own NFT marketplace</a:t>
            </a:r>
            <a:endParaRPr i="1" sz="2100">
              <a:solidFill>
                <a:srgbClr val="FBFAF4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5189400" y="0"/>
            <a:ext cx="3954600" cy="514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75" y="1500650"/>
            <a:ext cx="3635650" cy="2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/>
        </p:nvSpPr>
        <p:spPr>
          <a:xfrm>
            <a:off x="2501025" y="117800"/>
            <a:ext cx="426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SOLUTION</a:t>
            </a:r>
            <a:endParaRPr sz="3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51" name="Google Shape;4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50" y="825800"/>
            <a:ext cx="6400906" cy="4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4709925" y="1224325"/>
            <a:ext cx="40170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Authentication of the original art.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Certify Uniqueness of the art.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Provide a tokenized network for sharing.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Record the proof of ownership.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Enable everyone who has a story to tell or an idea to share.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★"/>
            </a:pPr>
            <a:r>
              <a:rPr lang="en" sz="1600"/>
              <a:t>Multiple options to transfer ownership and rights</a:t>
            </a:r>
            <a:endParaRPr sz="1600"/>
          </a:p>
        </p:txBody>
      </p:sp>
      <p:sp>
        <p:nvSpPr>
          <p:cNvPr id="457" name="Google Shape;457;p27"/>
          <p:cNvSpPr txBox="1"/>
          <p:nvPr/>
        </p:nvSpPr>
        <p:spPr>
          <a:xfrm>
            <a:off x="0" y="77200"/>
            <a:ext cx="40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AI Model for similarity index</a:t>
            </a:r>
            <a:endParaRPr sz="2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0" y="927050"/>
            <a:ext cx="1315975" cy="1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800" y="927050"/>
            <a:ext cx="1315975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00" y="2446700"/>
            <a:ext cx="137157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7400" y="2521125"/>
            <a:ext cx="1371575" cy="13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875" y="4021975"/>
            <a:ext cx="3955425" cy="1013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3" name="Google Shape;463;p27"/>
          <p:cNvSpPr txBox="1"/>
          <p:nvPr/>
        </p:nvSpPr>
        <p:spPr>
          <a:xfrm>
            <a:off x="2197388" y="2184325"/>
            <a:ext cx="10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518500" y="2184325"/>
            <a:ext cx="1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4433600" y="214250"/>
            <a:ext cx="4622700" cy="822900"/>
          </a:xfrm>
          <a:prstGeom prst="rect">
            <a:avLst/>
          </a:prstGeom>
          <a:solidFill>
            <a:srgbClr val="F9D6E0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How NFTy benefits the users</a:t>
            </a:r>
            <a:endParaRPr sz="31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ctrTitle"/>
          </p:nvPr>
        </p:nvSpPr>
        <p:spPr>
          <a:xfrm>
            <a:off x="4939450" y="545637"/>
            <a:ext cx="306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4650475" y="1485150"/>
            <a:ext cx="39546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Provide estimated selling prices from similar NFT collections that have been traded in past.</a:t>
            </a:r>
            <a:endParaRPr sz="16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Include an elastic server for models to handle larger requests.</a:t>
            </a:r>
            <a:endParaRPr sz="16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Have the editorial feature in multi linguistic model with search tag support. 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Include MoonPay Api to facilitate Fiat </a:t>
            </a:r>
            <a:r>
              <a:rPr lang="en" sz="1600"/>
              <a:t>currency transactions.</a:t>
            </a:r>
            <a:endParaRPr sz="1600"/>
          </a:p>
        </p:txBody>
      </p:sp>
      <p:sp>
        <p:nvSpPr>
          <p:cNvPr id="472" name="Google Shape;472;p28"/>
          <p:cNvSpPr/>
          <p:nvPr/>
        </p:nvSpPr>
        <p:spPr>
          <a:xfrm>
            <a:off x="0" y="0"/>
            <a:ext cx="3954600" cy="514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478950" y="519450"/>
            <a:ext cx="2996700" cy="4104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TECH STACK</a:t>
            </a:r>
            <a:endParaRPr b="1" sz="20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Solidity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Ethereum Network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Metamask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ERC721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Python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MongoDB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MoonPay Api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IPFS/ INFURA.io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682446" y="692572"/>
            <a:ext cx="488686" cy="537532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idx="1" type="body"/>
          </p:nvPr>
        </p:nvSpPr>
        <p:spPr>
          <a:xfrm>
            <a:off x="4829650" y="1118075"/>
            <a:ext cx="39120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Allowing video and audio files as physical assets and NFTs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Copyright transfer through smart contracts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Educative measures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Enabling Fiat Currency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NFT Plagiarism (Similarity) Checking</a:t>
            </a:r>
            <a:endParaRPr sz="1600"/>
          </a:p>
        </p:txBody>
      </p:sp>
      <p:sp>
        <p:nvSpPr>
          <p:cNvPr id="480" name="Google Shape;480;p29"/>
          <p:cNvSpPr txBox="1"/>
          <p:nvPr/>
        </p:nvSpPr>
        <p:spPr>
          <a:xfrm>
            <a:off x="4778050" y="214250"/>
            <a:ext cx="4018200" cy="754200"/>
          </a:xfrm>
          <a:prstGeom prst="rect">
            <a:avLst/>
          </a:prstGeom>
          <a:solidFill>
            <a:srgbClr val="F9D6E0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WOW  </a:t>
            </a: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Factor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406725" y="3681125"/>
            <a:ext cx="1781700" cy="123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fee</a:t>
            </a:r>
            <a:endParaRPr sz="12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Minting an nft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Modifying price while not in auction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354675" y="3692075"/>
            <a:ext cx="1781700" cy="1214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Needs fee</a:t>
            </a:r>
            <a:endParaRPr sz="12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Canceling an NFT listing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Canceling a bid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650375" y="240175"/>
            <a:ext cx="22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Pricing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Mo</a:t>
            </a: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del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4" name="Google Shape;48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675"/>
            <a:ext cx="4175823" cy="25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idx="4294967295" type="body"/>
          </p:nvPr>
        </p:nvSpPr>
        <p:spPr>
          <a:xfrm>
            <a:off x="575575" y="1253357"/>
            <a:ext cx="3908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Learning the importance of brainstorming and researching on an idea to lay right foundations.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Learning newer technologies in a shorter period of time while implementing them to serve the requirements.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Livvic Light"/>
              <a:buChar char="●"/>
            </a:pPr>
            <a:r>
              <a:rPr lang="en" sz="1600"/>
              <a:t>Understanding importance of team coordination and task delegation.</a:t>
            </a:r>
            <a:endParaRPr/>
          </a:p>
        </p:txBody>
      </p:sp>
      <p:sp>
        <p:nvSpPr>
          <p:cNvPr id="490" name="Google Shape;490;p30"/>
          <p:cNvSpPr txBox="1"/>
          <p:nvPr>
            <p:ph idx="4294967295" type="ctrTitle"/>
          </p:nvPr>
        </p:nvSpPr>
        <p:spPr>
          <a:xfrm>
            <a:off x="597025" y="618751"/>
            <a:ext cx="3908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Fjalla One"/>
                <a:ea typeface="Fjalla One"/>
                <a:cs typeface="Fjalla One"/>
                <a:sym typeface="Fjalla One"/>
              </a:rPr>
              <a:t>Learnings From The Hackathon</a:t>
            </a:r>
            <a:endParaRPr sz="2400" u="sng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1" name="Google Shape;491;p30"/>
          <p:cNvSpPr txBox="1"/>
          <p:nvPr>
            <p:ph idx="4294967295" type="body"/>
          </p:nvPr>
        </p:nvSpPr>
        <p:spPr>
          <a:xfrm>
            <a:off x="4701000" y="1743294"/>
            <a:ext cx="39087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MoonPay Api and blockchain gas fees limiting implementation.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Coordination between offline and online members of group.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Bottlenecks due to AI model deployed on free server.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 txBox="1"/>
          <p:nvPr>
            <p:ph idx="4294967295" type="ctrTitle"/>
          </p:nvPr>
        </p:nvSpPr>
        <p:spPr>
          <a:xfrm>
            <a:off x="4701000" y="822198"/>
            <a:ext cx="4084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jalla One"/>
                <a:ea typeface="Fjalla One"/>
                <a:cs typeface="Fjalla One"/>
                <a:sym typeface="Fjalla One"/>
              </a:rPr>
              <a:t>Challenges Faced During The Hackathon</a:t>
            </a:r>
            <a:endParaRPr sz="23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4701000" y="459625"/>
            <a:ext cx="4084200" cy="398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/>
        </p:nvSpPr>
        <p:spPr>
          <a:xfrm>
            <a:off x="214675" y="257850"/>
            <a:ext cx="227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Memorable Captures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6071" l="0" r="0" t="9483"/>
          <a:stretch/>
        </p:blipFill>
        <p:spPr>
          <a:xfrm>
            <a:off x="2900950" y="257850"/>
            <a:ext cx="6056026" cy="2932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 b="5924" l="0" r="0" t="9914"/>
          <a:stretch/>
        </p:blipFill>
        <p:spPr>
          <a:xfrm>
            <a:off x="266675" y="2888675"/>
            <a:ext cx="4431600" cy="20949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