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8" r:id="rId3"/>
    <p:sldId id="285" r:id="rId4"/>
    <p:sldId id="265" r:id="rId5"/>
    <p:sldId id="266" r:id="rId6"/>
    <p:sldId id="267" r:id="rId7"/>
    <p:sldId id="269" r:id="rId8"/>
    <p:sldId id="268" r:id="rId9"/>
    <p:sldId id="270" r:id="rId10"/>
    <p:sldId id="271" r:id="rId11"/>
    <p:sldId id="272" r:id="rId12"/>
    <p:sldId id="273" r:id="rId13"/>
    <p:sldId id="274" r:id="rId14"/>
    <p:sldId id="275" r:id="rId15"/>
    <p:sldId id="276" r:id="rId16"/>
    <p:sldId id="277" r:id="rId17"/>
    <p:sldId id="278" r:id="rId18"/>
    <p:sldId id="280" r:id="rId19"/>
    <p:sldId id="279" r:id="rId20"/>
    <p:sldId id="281" r:id="rId21"/>
    <p:sldId id="282" r:id="rId22"/>
    <p:sldId id="283" r:id="rId23"/>
    <p:sldId id="284" r:id="rId24"/>
  </p:sldIdLst>
  <p:sldSz cx="89535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89" d="100"/>
          <a:sy n="89" d="100"/>
        </p:scale>
        <p:origin x="9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89535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43198" y="577850"/>
            <a:ext cx="7918252" cy="2514600"/>
          </a:xfrm>
        </p:spPr>
        <p:txBody>
          <a:bodyPr anchor="b">
            <a:noAutofit/>
          </a:bodyPr>
          <a:lstStyle>
            <a:lvl1pPr algn="l">
              <a:lnSpc>
                <a:spcPct val="80000"/>
              </a:lnSpc>
              <a:defRPr sz="6463" spc="-88"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490205" y="3155157"/>
            <a:ext cx="6776960" cy="1234440"/>
          </a:xfrm>
        </p:spPr>
        <p:txBody>
          <a:bodyPr>
            <a:normAutofit/>
          </a:bodyPr>
          <a:lstStyle>
            <a:lvl1pPr marL="0" indent="0" algn="l">
              <a:buNone/>
              <a:defRPr sz="2350">
                <a:solidFill>
                  <a:schemeClr val="bg1"/>
                </a:solidFill>
                <a:latin typeface="+mj-lt"/>
              </a:defRPr>
            </a:lvl1pPr>
            <a:lvl2pPr marL="335768" indent="0" algn="ctr">
              <a:buNone/>
              <a:defRPr sz="2056"/>
            </a:lvl2pPr>
            <a:lvl3pPr marL="671535" indent="0" algn="ctr">
              <a:buNone/>
              <a:defRPr sz="1763"/>
            </a:lvl3pPr>
            <a:lvl4pPr marL="1007303" indent="0" algn="ctr">
              <a:buNone/>
              <a:defRPr sz="1469"/>
            </a:lvl4pPr>
            <a:lvl5pPr marL="1343071" indent="0" algn="ctr">
              <a:buNone/>
              <a:defRPr sz="1469"/>
            </a:lvl5pPr>
            <a:lvl6pPr marL="1678838" indent="0" algn="ctr">
              <a:buNone/>
              <a:defRPr sz="1469"/>
            </a:lvl6pPr>
            <a:lvl7pPr marL="2014606" indent="0" algn="ctr">
              <a:buNone/>
              <a:defRPr sz="1469"/>
            </a:lvl7pPr>
            <a:lvl8pPr marL="2350374" indent="0" algn="ctr">
              <a:buNone/>
              <a:defRPr sz="1469"/>
            </a:lvl8pPr>
            <a:lvl9pPr marL="2686141" indent="0" algn="ctr">
              <a:buNone/>
              <a:defRPr sz="1469"/>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9481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404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1339" y="521494"/>
            <a:ext cx="1930598"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6588" y="535782"/>
            <a:ext cx="5679877"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006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913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3198" y="575564"/>
            <a:ext cx="7917132" cy="2516886"/>
          </a:xfrm>
        </p:spPr>
        <p:txBody>
          <a:bodyPr anchor="b">
            <a:normAutofit/>
          </a:bodyPr>
          <a:lstStyle>
            <a:lvl1pPr>
              <a:lnSpc>
                <a:spcPct val="80000"/>
              </a:lnSpc>
              <a:defRPr sz="6463"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90204" y="3153157"/>
            <a:ext cx="6775561" cy="1234440"/>
          </a:xfrm>
        </p:spPr>
        <p:txBody>
          <a:bodyPr anchor="t">
            <a:normAutofit/>
          </a:bodyPr>
          <a:lstStyle>
            <a:lvl1pPr marL="0" indent="0">
              <a:buNone/>
              <a:defRPr sz="2350">
                <a:solidFill>
                  <a:schemeClr val="tx1"/>
                </a:solidFill>
                <a:latin typeface="+mj-lt"/>
              </a:defRPr>
            </a:lvl1pPr>
            <a:lvl2pPr marL="335768" indent="0">
              <a:buNone/>
              <a:defRPr sz="1322">
                <a:solidFill>
                  <a:schemeClr val="tx1">
                    <a:tint val="75000"/>
                  </a:schemeClr>
                </a:solidFill>
              </a:defRPr>
            </a:lvl2pPr>
            <a:lvl3pPr marL="671535" indent="0">
              <a:buNone/>
              <a:defRPr sz="1175">
                <a:solidFill>
                  <a:schemeClr val="tx1">
                    <a:tint val="75000"/>
                  </a:schemeClr>
                </a:solidFill>
              </a:defRPr>
            </a:lvl3pPr>
            <a:lvl4pPr marL="1007303" indent="0">
              <a:buNone/>
              <a:defRPr sz="1028">
                <a:solidFill>
                  <a:schemeClr val="tx1">
                    <a:tint val="75000"/>
                  </a:schemeClr>
                </a:solidFill>
              </a:defRPr>
            </a:lvl4pPr>
            <a:lvl5pPr marL="1343071" indent="0">
              <a:buNone/>
              <a:defRPr sz="1028">
                <a:solidFill>
                  <a:schemeClr val="tx1">
                    <a:tint val="75000"/>
                  </a:schemeClr>
                </a:solidFill>
              </a:defRPr>
            </a:lvl5pPr>
            <a:lvl6pPr marL="1678838" indent="0">
              <a:buNone/>
              <a:defRPr sz="1028">
                <a:solidFill>
                  <a:schemeClr val="tx1">
                    <a:tint val="75000"/>
                  </a:schemeClr>
                </a:solidFill>
              </a:defRPr>
            </a:lvl6pPr>
            <a:lvl7pPr marL="2014606" indent="0">
              <a:buNone/>
              <a:defRPr sz="1028">
                <a:solidFill>
                  <a:schemeClr val="tx1">
                    <a:tint val="75000"/>
                  </a:schemeClr>
                </a:solidFill>
              </a:defRPr>
            </a:lvl7pPr>
            <a:lvl8pPr marL="2350374" indent="0">
              <a:buNone/>
              <a:defRPr sz="1028">
                <a:solidFill>
                  <a:schemeClr val="tx1">
                    <a:tint val="75000"/>
                  </a:schemeClr>
                </a:solidFill>
              </a:defRPr>
            </a:lvl8pPr>
            <a:lvl9pPr marL="2686141" indent="0">
              <a:buNone/>
              <a:defRPr sz="10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370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6919" y="1498601"/>
            <a:ext cx="3424714" cy="2825496"/>
          </a:xfrm>
        </p:spPr>
        <p:txBody>
          <a:bodyPr/>
          <a:lstStyle>
            <a:lvl1pPr>
              <a:defRPr sz="1763"/>
            </a:lvl1pPr>
            <a:lvl2pPr>
              <a:defRPr sz="1469"/>
            </a:lvl2pPr>
            <a:lvl3pPr>
              <a:defRPr sz="1322"/>
            </a:lvl3pPr>
            <a:lvl4pPr>
              <a:defRPr sz="1175"/>
            </a:lvl4pPr>
            <a:lvl5pPr>
              <a:defRPr sz="1175"/>
            </a:lvl5pPr>
            <a:lvl6pPr>
              <a:defRPr sz="1175"/>
            </a:lvl6pPr>
            <a:lvl7pPr>
              <a:defRPr sz="1175"/>
            </a:lvl7pPr>
            <a:lvl8pPr>
              <a:defRPr sz="1175"/>
            </a:lvl8pPr>
            <a:lvl9pPr>
              <a:defRPr sz="1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4570" y="1498601"/>
            <a:ext cx="3424714" cy="2825496"/>
          </a:xfrm>
        </p:spPr>
        <p:txBody>
          <a:bodyPr/>
          <a:lstStyle>
            <a:lvl1pPr>
              <a:defRPr sz="1763"/>
            </a:lvl1pPr>
            <a:lvl2pPr>
              <a:defRPr sz="1469"/>
            </a:lvl2pPr>
            <a:lvl3pPr>
              <a:defRPr sz="1322"/>
            </a:lvl3pPr>
            <a:lvl4pPr>
              <a:defRPr sz="1175"/>
            </a:lvl4pPr>
            <a:lvl5pPr>
              <a:defRPr sz="1175"/>
            </a:lvl5pPr>
            <a:lvl6pPr>
              <a:defRPr sz="1175"/>
            </a:lvl6pPr>
            <a:lvl7pPr>
              <a:defRPr sz="1175"/>
            </a:lvl7pPr>
            <a:lvl8pPr>
              <a:defRPr sz="1175"/>
            </a:lvl8pPr>
            <a:lvl9pPr>
              <a:defRPr sz="1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740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96919" y="1530350"/>
            <a:ext cx="3424714" cy="542550"/>
          </a:xfrm>
        </p:spPr>
        <p:txBody>
          <a:bodyPr anchor="ctr">
            <a:normAutofit/>
          </a:bodyPr>
          <a:lstStyle>
            <a:lvl1pPr marL="0" indent="0">
              <a:buNone/>
              <a:defRPr sz="1616" b="0" cap="all" baseline="0">
                <a:solidFill>
                  <a:schemeClr val="tx1">
                    <a:lumMod val="85000"/>
                    <a:lumOff val="15000"/>
                  </a:schemeClr>
                </a:solidFill>
                <a:latin typeface="+mj-lt"/>
              </a:defRPr>
            </a:lvl1pPr>
            <a:lvl2pPr marL="335768" indent="0">
              <a:buNone/>
              <a:defRPr sz="1469" b="1"/>
            </a:lvl2pPr>
            <a:lvl3pPr marL="671535" indent="0">
              <a:buNone/>
              <a:defRPr sz="1322" b="1"/>
            </a:lvl3pPr>
            <a:lvl4pPr marL="1007303" indent="0">
              <a:buNone/>
              <a:defRPr sz="1175" b="1"/>
            </a:lvl4pPr>
            <a:lvl5pPr marL="1343071" indent="0">
              <a:buNone/>
              <a:defRPr sz="1175" b="1"/>
            </a:lvl5pPr>
            <a:lvl6pPr marL="1678838" indent="0">
              <a:buNone/>
              <a:defRPr sz="1175" b="1"/>
            </a:lvl6pPr>
            <a:lvl7pPr marL="2014606" indent="0">
              <a:buNone/>
              <a:defRPr sz="1175" b="1"/>
            </a:lvl7pPr>
            <a:lvl8pPr marL="2350374" indent="0">
              <a:buNone/>
              <a:defRPr sz="1175" b="1"/>
            </a:lvl8pPr>
            <a:lvl9pPr marL="2686141" indent="0">
              <a:buNone/>
              <a:defRPr sz="1175" b="1"/>
            </a:lvl9pPr>
          </a:lstStyle>
          <a:p>
            <a:pPr lvl="0"/>
            <a:r>
              <a:rPr lang="en-US"/>
              <a:t>Click to edit Master text styles</a:t>
            </a:r>
          </a:p>
        </p:txBody>
      </p:sp>
      <p:sp>
        <p:nvSpPr>
          <p:cNvPr id="4" name="Content Placeholder 3"/>
          <p:cNvSpPr>
            <a:spLocks noGrp="1"/>
          </p:cNvSpPr>
          <p:nvPr>
            <p:ph sz="half" idx="2"/>
          </p:nvPr>
        </p:nvSpPr>
        <p:spPr>
          <a:xfrm>
            <a:off x="496919" y="2064813"/>
            <a:ext cx="3424714" cy="2400300"/>
          </a:xfrm>
        </p:spPr>
        <p:txBody>
          <a:bodyPr/>
          <a:lstStyle>
            <a:lvl1pPr>
              <a:defRPr sz="1763"/>
            </a:lvl1pPr>
            <a:lvl2pPr>
              <a:defRPr sz="1469"/>
            </a:lvl2pPr>
            <a:lvl3pPr>
              <a:defRPr sz="1322"/>
            </a:lvl3pPr>
            <a:lvl4pPr>
              <a:defRPr sz="1175"/>
            </a:lvl4pPr>
            <a:lvl5pPr>
              <a:defRPr sz="1175"/>
            </a:lvl5pPr>
            <a:lvl6pPr>
              <a:defRPr sz="1175"/>
            </a:lvl6pPr>
            <a:lvl7pPr>
              <a:defRPr sz="1175"/>
            </a:lvl7pPr>
            <a:lvl8pPr>
              <a:defRPr sz="1175"/>
            </a:lvl8pPr>
            <a:lvl9pPr>
              <a:defRPr sz="1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1837" y="1528826"/>
            <a:ext cx="3424714" cy="541782"/>
          </a:xfrm>
        </p:spPr>
        <p:txBody>
          <a:bodyPr anchor="ctr">
            <a:normAutofit/>
          </a:bodyPr>
          <a:lstStyle>
            <a:lvl1pPr marL="0" indent="0">
              <a:buNone/>
              <a:defRPr sz="1616" b="0" cap="all" baseline="0">
                <a:solidFill>
                  <a:schemeClr val="tx1">
                    <a:lumMod val="85000"/>
                    <a:lumOff val="15000"/>
                  </a:schemeClr>
                </a:solidFill>
                <a:latin typeface="+mj-lt"/>
              </a:defRPr>
            </a:lvl1pPr>
            <a:lvl2pPr marL="335768" indent="0">
              <a:buNone/>
              <a:defRPr sz="1469" b="1"/>
            </a:lvl2pPr>
            <a:lvl3pPr marL="671535" indent="0">
              <a:buNone/>
              <a:defRPr sz="1322" b="1"/>
            </a:lvl3pPr>
            <a:lvl4pPr marL="1007303" indent="0">
              <a:buNone/>
              <a:defRPr sz="1175" b="1"/>
            </a:lvl4pPr>
            <a:lvl5pPr marL="1343071" indent="0">
              <a:buNone/>
              <a:defRPr sz="1175" b="1"/>
            </a:lvl5pPr>
            <a:lvl6pPr marL="1678838" indent="0">
              <a:buNone/>
              <a:defRPr sz="1175" b="1"/>
            </a:lvl6pPr>
            <a:lvl7pPr marL="2014606" indent="0">
              <a:buNone/>
              <a:defRPr sz="1175" b="1"/>
            </a:lvl7pPr>
            <a:lvl8pPr marL="2350374" indent="0">
              <a:buNone/>
              <a:defRPr sz="1175" b="1"/>
            </a:lvl8pPr>
            <a:lvl9pPr marL="2686141" indent="0">
              <a:buNone/>
              <a:defRPr sz="1175" b="1"/>
            </a:lvl9pPr>
          </a:lstStyle>
          <a:p>
            <a:pPr lvl="0"/>
            <a:r>
              <a:rPr lang="en-US"/>
              <a:t>Click to edit Master text styles</a:t>
            </a:r>
          </a:p>
        </p:txBody>
      </p:sp>
      <p:sp>
        <p:nvSpPr>
          <p:cNvPr id="6" name="Content Placeholder 5"/>
          <p:cNvSpPr>
            <a:spLocks noGrp="1"/>
          </p:cNvSpPr>
          <p:nvPr>
            <p:ph sz="quarter" idx="4"/>
          </p:nvPr>
        </p:nvSpPr>
        <p:spPr>
          <a:xfrm>
            <a:off x="4411837" y="2063243"/>
            <a:ext cx="3424714" cy="2400300"/>
          </a:xfrm>
        </p:spPr>
        <p:txBody>
          <a:bodyPr/>
          <a:lstStyle>
            <a:lvl1pPr>
              <a:defRPr sz="1763"/>
            </a:lvl1pPr>
            <a:lvl2pPr>
              <a:defRPr sz="1469"/>
            </a:lvl2pPr>
            <a:lvl3pPr>
              <a:defRPr sz="1322"/>
            </a:lvl3pPr>
            <a:lvl4pPr>
              <a:defRPr sz="1175"/>
            </a:lvl4pPr>
            <a:lvl5pPr>
              <a:defRPr sz="1175"/>
            </a:lvl5pPr>
            <a:lvl6pPr>
              <a:defRPr sz="1175"/>
            </a:lvl6pPr>
            <a:lvl7pPr>
              <a:defRPr sz="1175"/>
            </a:lvl7pPr>
            <a:lvl8pPr>
              <a:defRPr sz="1175"/>
            </a:lvl8pPr>
            <a:lvl9pPr>
              <a:defRPr sz="1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25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431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30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595937" y="0"/>
            <a:ext cx="335756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066969" y="406712"/>
            <a:ext cx="2484596" cy="1440180"/>
          </a:xfrm>
        </p:spPr>
        <p:txBody>
          <a:bodyPr anchor="b">
            <a:noAutofit/>
          </a:bodyPr>
          <a:lstStyle>
            <a:lvl1pPr>
              <a:lnSpc>
                <a:spcPct val="85000"/>
              </a:lnSpc>
              <a:defRPr sz="2938">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59594" y="571500"/>
            <a:ext cx="4476750" cy="3429000"/>
          </a:xfrm>
        </p:spPr>
        <p:txBody>
          <a:bodyPr/>
          <a:lstStyle>
            <a:lvl1pPr>
              <a:defRPr sz="2350"/>
            </a:lvl1pPr>
            <a:lvl2pPr>
              <a:defRPr sz="2056"/>
            </a:lvl2pPr>
            <a:lvl3pPr>
              <a:defRPr sz="1763"/>
            </a:lvl3pPr>
            <a:lvl4pPr>
              <a:defRPr sz="1469"/>
            </a:lvl4pPr>
            <a:lvl5pPr>
              <a:defRPr sz="1469"/>
            </a:lvl5pPr>
            <a:lvl6pPr>
              <a:defRPr sz="1469"/>
            </a:lvl6pPr>
            <a:lvl7pPr>
              <a:defRPr sz="1469"/>
            </a:lvl7pPr>
            <a:lvl8pPr>
              <a:defRPr sz="1469"/>
            </a:lvl8pPr>
            <a:lvl9pPr>
              <a:defRPr sz="14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77674" y="1883860"/>
            <a:ext cx="2495788" cy="2345240"/>
          </a:xfrm>
        </p:spPr>
        <p:txBody>
          <a:bodyPr>
            <a:normAutofit/>
          </a:bodyPr>
          <a:lstStyle>
            <a:lvl1pPr marL="0" marR="0" indent="0" algn="l" defTabSz="671535" rtl="0" eaLnBrk="1" fontAlgn="auto" latinLnBrk="0" hangingPunct="1">
              <a:lnSpc>
                <a:spcPct val="100000"/>
              </a:lnSpc>
              <a:spcBef>
                <a:spcPts val="881"/>
              </a:spcBef>
              <a:spcAft>
                <a:spcPts val="0"/>
              </a:spcAft>
              <a:buClrTx/>
              <a:buSzTx/>
              <a:buFontTx/>
              <a:buNone/>
              <a:tabLst/>
              <a:defRPr sz="1322">
                <a:solidFill>
                  <a:srgbClr val="262626"/>
                </a:solidFill>
              </a:defRPr>
            </a:lvl1pPr>
            <a:lvl2pPr marL="335768" indent="0">
              <a:buNone/>
              <a:defRPr sz="881"/>
            </a:lvl2pPr>
            <a:lvl3pPr marL="671535" indent="0">
              <a:buNone/>
              <a:defRPr sz="734"/>
            </a:lvl3pPr>
            <a:lvl4pPr marL="1007303" indent="0">
              <a:buNone/>
              <a:defRPr sz="661"/>
            </a:lvl4pPr>
            <a:lvl5pPr marL="1343071" indent="0">
              <a:buNone/>
              <a:defRPr sz="661"/>
            </a:lvl5pPr>
            <a:lvl6pPr marL="1678838" indent="0">
              <a:buNone/>
              <a:defRPr sz="661"/>
            </a:lvl6pPr>
            <a:lvl7pPr marL="2014606" indent="0">
              <a:buNone/>
              <a:defRPr sz="661"/>
            </a:lvl7pPr>
            <a:lvl8pPr marL="2350374" indent="0">
              <a:buNone/>
              <a:defRPr sz="661"/>
            </a:lvl8pPr>
            <a:lvl9pPr marL="2686141" indent="0">
              <a:buNone/>
              <a:defRPr sz="661"/>
            </a:lvl9pPr>
          </a:lstStyle>
          <a:p>
            <a:pPr marL="0" marR="0" lvl="0" indent="0" algn="l" defTabSz="671535" rtl="0" eaLnBrk="1" fontAlgn="auto" latinLnBrk="0" hangingPunct="1">
              <a:lnSpc>
                <a:spcPct val="100000"/>
              </a:lnSpc>
              <a:spcBef>
                <a:spcPts val="1028"/>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0155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774" y="4064001"/>
            <a:ext cx="7917132" cy="459962"/>
          </a:xfrm>
        </p:spPr>
        <p:txBody>
          <a:bodyPr anchor="b">
            <a:normAutofit/>
          </a:bodyPr>
          <a:lstStyle>
            <a:lvl1pPr>
              <a:defRPr sz="235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953500" cy="3998214"/>
          </a:xfrm>
          <a:solidFill>
            <a:schemeClr val="accent1">
              <a:lumMod val="40000"/>
              <a:lumOff val="60000"/>
            </a:schemeClr>
          </a:solidFill>
        </p:spPr>
        <p:txBody>
          <a:bodyPr anchor="t"/>
          <a:lstStyle>
            <a:lvl1pPr marL="0" indent="0" algn="ctr">
              <a:spcBef>
                <a:spcPts val="588"/>
              </a:spcBef>
              <a:buNone/>
              <a:defRPr sz="2350">
                <a:solidFill>
                  <a:schemeClr val="tx1">
                    <a:lumMod val="75000"/>
                    <a:lumOff val="25000"/>
                  </a:schemeClr>
                </a:solidFill>
              </a:defRPr>
            </a:lvl1pPr>
            <a:lvl2pPr marL="335768" indent="0">
              <a:buNone/>
              <a:defRPr sz="2056"/>
            </a:lvl2pPr>
            <a:lvl3pPr marL="671535" indent="0">
              <a:buNone/>
              <a:defRPr sz="1763"/>
            </a:lvl3pPr>
            <a:lvl4pPr marL="1007303" indent="0">
              <a:buNone/>
              <a:defRPr sz="1469"/>
            </a:lvl4pPr>
            <a:lvl5pPr marL="1343071" indent="0">
              <a:buNone/>
              <a:defRPr sz="1469"/>
            </a:lvl5pPr>
            <a:lvl6pPr marL="1678838" indent="0">
              <a:buNone/>
              <a:defRPr sz="1469"/>
            </a:lvl6pPr>
            <a:lvl7pPr marL="2014606" indent="0">
              <a:buNone/>
              <a:defRPr sz="1469"/>
            </a:lvl7pPr>
            <a:lvl8pPr marL="2350374" indent="0">
              <a:buNone/>
              <a:defRPr sz="1469"/>
            </a:lvl8pPr>
            <a:lvl9pPr marL="2686141" indent="0">
              <a:buNone/>
              <a:defRPr sz="1469"/>
            </a:lvl9pPr>
          </a:lstStyle>
          <a:p>
            <a:r>
              <a:rPr lang="en-US"/>
              <a:t>Click icon to add picture</a:t>
            </a:r>
            <a:endParaRPr lang="en-US" dirty="0"/>
          </a:p>
        </p:txBody>
      </p:sp>
      <p:sp>
        <p:nvSpPr>
          <p:cNvPr id="4" name="Text Placeholder 3"/>
          <p:cNvSpPr>
            <a:spLocks noGrp="1"/>
          </p:cNvSpPr>
          <p:nvPr>
            <p:ph type="body" sz="half" idx="2"/>
          </p:nvPr>
        </p:nvSpPr>
        <p:spPr>
          <a:xfrm>
            <a:off x="496919" y="4432301"/>
            <a:ext cx="6777800" cy="400050"/>
          </a:xfrm>
        </p:spPr>
        <p:txBody>
          <a:bodyPr>
            <a:normAutofit/>
          </a:bodyPr>
          <a:lstStyle>
            <a:lvl1pPr marL="0" indent="0">
              <a:lnSpc>
                <a:spcPct val="90000"/>
              </a:lnSpc>
              <a:buNone/>
              <a:defRPr sz="1028">
                <a:solidFill>
                  <a:srgbClr val="262626"/>
                </a:solidFill>
              </a:defRPr>
            </a:lvl1pPr>
            <a:lvl2pPr marL="335768" indent="0">
              <a:buNone/>
              <a:defRPr sz="881"/>
            </a:lvl2pPr>
            <a:lvl3pPr marL="671535" indent="0">
              <a:buNone/>
              <a:defRPr sz="734"/>
            </a:lvl3pPr>
            <a:lvl4pPr marL="1007303" indent="0">
              <a:buNone/>
              <a:defRPr sz="661"/>
            </a:lvl4pPr>
            <a:lvl5pPr marL="1343071" indent="0">
              <a:buNone/>
              <a:defRPr sz="661"/>
            </a:lvl5pPr>
            <a:lvl6pPr marL="1678838" indent="0">
              <a:buNone/>
              <a:defRPr sz="661"/>
            </a:lvl6pPr>
            <a:lvl7pPr marL="2014606" indent="0">
              <a:buNone/>
              <a:defRPr sz="661"/>
            </a:lvl7pPr>
            <a:lvl8pPr marL="2350374" indent="0">
              <a:buNone/>
              <a:defRPr sz="661"/>
            </a:lvl8pPr>
            <a:lvl9pPr marL="2686141" indent="0">
              <a:buNone/>
              <a:defRPr sz="661"/>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D8BD707-D9CF-40AE-B4C6-C98DA3205C09}" type="datetimeFigureOut">
              <a:rPr lang="en-US" smtClean="0"/>
              <a:pPr/>
              <a:t>5/27/2024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205834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2649" y="374650"/>
            <a:ext cx="7911257"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6920" y="1508760"/>
            <a:ext cx="7897267"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3635" y="4809335"/>
            <a:ext cx="3021806" cy="171450"/>
          </a:xfrm>
          <a:prstGeom prst="rect">
            <a:avLst/>
          </a:prstGeom>
        </p:spPr>
        <p:txBody>
          <a:bodyPr vert="horz" lIns="91440" tIns="45720" rIns="91440" bIns="45720" rtlCol="0" anchor="ctr"/>
          <a:lstStyle>
            <a:lvl1pPr algn="l">
              <a:defRPr sz="698">
                <a:solidFill>
                  <a:schemeClr val="tx1">
                    <a:alpha val="80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503634" y="4916023"/>
            <a:ext cx="3693319" cy="171450"/>
          </a:xfrm>
          <a:prstGeom prst="rect">
            <a:avLst/>
          </a:prstGeom>
        </p:spPr>
        <p:txBody>
          <a:bodyPr vert="horz" lIns="91440" tIns="45720" rIns="91440" bIns="45720" rtlCol="0" anchor="ctr"/>
          <a:lstStyle>
            <a:lvl1pPr algn="l">
              <a:defRPr sz="698"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436008" y="4407310"/>
            <a:ext cx="2148840" cy="1047779"/>
          </a:xfrm>
          <a:prstGeom prst="rect">
            <a:avLst/>
          </a:prstGeom>
        </p:spPr>
        <p:txBody>
          <a:bodyPr vert="horz" lIns="91440" tIns="45720" rIns="91440" bIns="45720" rtlCol="0" anchor="b"/>
          <a:lstStyle>
            <a:lvl1pPr algn="r">
              <a:defRPr sz="7564" b="0">
                <a:ln>
                  <a:noFill/>
                </a:ln>
                <a:solidFill>
                  <a:schemeClr val="accent1">
                    <a:alpha val="25000"/>
                  </a:schemeClr>
                </a:solidFill>
                <a:latin typeface="+mj-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3570304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p:titleStyle>
    <p:bodyStyle>
      <a:lvl1pPr marL="67154" indent="-67154" algn="l" defTabSz="671535" rtl="0" eaLnBrk="1" latinLnBrk="0" hangingPunct="1">
        <a:lnSpc>
          <a:spcPct val="85000"/>
        </a:lnSpc>
        <a:spcBef>
          <a:spcPts val="955"/>
        </a:spcBef>
        <a:buFont typeface="Arial" pitchFamily="34" charset="0"/>
        <a:buChar char=" "/>
        <a:defRPr sz="1763" kern="1200">
          <a:solidFill>
            <a:schemeClr val="tx1">
              <a:lumMod val="85000"/>
              <a:lumOff val="15000"/>
            </a:schemeClr>
          </a:solidFill>
          <a:latin typeface="+mn-lt"/>
          <a:ea typeface="+mn-ea"/>
          <a:cs typeface="+mn-cs"/>
        </a:defRPr>
      </a:lvl1pPr>
      <a:lvl2pPr marL="255183" indent="-251826" algn="l" defTabSz="671535" rtl="0" eaLnBrk="1" latinLnBrk="0" hangingPunct="1">
        <a:lnSpc>
          <a:spcPct val="85000"/>
        </a:lnSpc>
        <a:spcBef>
          <a:spcPts val="441"/>
        </a:spcBef>
        <a:buFont typeface="Arial" pitchFamily="34" charset="0"/>
        <a:buChar char=" "/>
        <a:defRPr sz="1763" kern="1200">
          <a:solidFill>
            <a:schemeClr val="tx1">
              <a:lumMod val="85000"/>
              <a:lumOff val="15000"/>
            </a:schemeClr>
          </a:solidFill>
          <a:latin typeface="+mn-lt"/>
          <a:ea typeface="+mn-ea"/>
          <a:cs typeface="+mn-cs"/>
        </a:defRPr>
      </a:lvl2pPr>
      <a:lvl3pPr marL="402921" indent="-402921" algn="l" defTabSz="671535" rtl="0" eaLnBrk="1" latinLnBrk="0" hangingPunct="1">
        <a:lnSpc>
          <a:spcPct val="85000"/>
        </a:lnSpc>
        <a:spcBef>
          <a:spcPts val="441"/>
        </a:spcBef>
        <a:buFont typeface="Arial" pitchFamily="34" charset="0"/>
        <a:buChar char=" "/>
        <a:defRPr sz="1469" i="1" kern="1200">
          <a:solidFill>
            <a:schemeClr val="tx1">
              <a:lumMod val="85000"/>
              <a:lumOff val="15000"/>
            </a:schemeClr>
          </a:solidFill>
          <a:latin typeface="+mn-lt"/>
          <a:ea typeface="+mn-ea"/>
          <a:cs typeface="+mn-cs"/>
        </a:defRPr>
      </a:lvl3pPr>
      <a:lvl4pPr marL="604382" indent="-604382" algn="l" defTabSz="671535" rtl="0" eaLnBrk="1" latinLnBrk="0" hangingPunct="1">
        <a:lnSpc>
          <a:spcPct val="85000"/>
        </a:lnSpc>
        <a:spcBef>
          <a:spcPts val="441"/>
        </a:spcBef>
        <a:buFont typeface="Arial" pitchFamily="34" charset="0"/>
        <a:buChar char=" "/>
        <a:defRPr sz="1322" kern="1200">
          <a:solidFill>
            <a:schemeClr val="tx1">
              <a:lumMod val="85000"/>
              <a:lumOff val="15000"/>
            </a:schemeClr>
          </a:solidFill>
          <a:latin typeface="+mn-lt"/>
          <a:ea typeface="+mn-ea"/>
          <a:cs typeface="+mn-cs"/>
        </a:defRPr>
      </a:lvl4pPr>
      <a:lvl5pPr marL="805842" indent="-805842" algn="l" defTabSz="671535" rtl="0" eaLnBrk="1" latinLnBrk="0" hangingPunct="1">
        <a:lnSpc>
          <a:spcPct val="85000"/>
        </a:lnSpc>
        <a:spcBef>
          <a:spcPts val="441"/>
        </a:spcBef>
        <a:buFont typeface="Arial" pitchFamily="34" charset="0"/>
        <a:buChar char=" "/>
        <a:defRPr sz="1322" kern="1200">
          <a:solidFill>
            <a:schemeClr val="tx1">
              <a:lumMod val="85000"/>
              <a:lumOff val="15000"/>
            </a:schemeClr>
          </a:solidFill>
          <a:latin typeface="+mn-lt"/>
          <a:ea typeface="+mn-ea"/>
          <a:cs typeface="+mn-cs"/>
        </a:defRPr>
      </a:lvl5pPr>
      <a:lvl6pPr marL="881280" indent="-167884" algn="l" defTabSz="671535" rtl="0" eaLnBrk="1" latinLnBrk="0" hangingPunct="1">
        <a:lnSpc>
          <a:spcPct val="85000"/>
        </a:lnSpc>
        <a:spcBef>
          <a:spcPts val="441"/>
        </a:spcBef>
        <a:buFont typeface="Arial" pitchFamily="34" charset="0"/>
        <a:buChar char=" "/>
        <a:defRPr sz="1322" kern="1200">
          <a:solidFill>
            <a:schemeClr val="tx1">
              <a:lumMod val="85000"/>
              <a:lumOff val="15000"/>
            </a:schemeClr>
          </a:solidFill>
          <a:latin typeface="+mn-lt"/>
          <a:ea typeface="+mn-ea"/>
          <a:cs typeface="+mn-cs"/>
        </a:defRPr>
      </a:lvl6pPr>
      <a:lvl7pPr marL="1028160" indent="-167884" algn="l" defTabSz="671535" rtl="0" eaLnBrk="1" latinLnBrk="0" hangingPunct="1">
        <a:lnSpc>
          <a:spcPct val="85000"/>
        </a:lnSpc>
        <a:spcBef>
          <a:spcPts val="441"/>
        </a:spcBef>
        <a:buFont typeface="Arial" pitchFamily="34" charset="0"/>
        <a:buChar char=" "/>
        <a:defRPr sz="1322" kern="1200">
          <a:solidFill>
            <a:schemeClr val="tx1">
              <a:lumMod val="85000"/>
              <a:lumOff val="15000"/>
            </a:schemeClr>
          </a:solidFill>
          <a:latin typeface="+mn-lt"/>
          <a:ea typeface="+mn-ea"/>
          <a:cs typeface="+mn-cs"/>
        </a:defRPr>
      </a:lvl7pPr>
      <a:lvl8pPr marL="1175040" indent="-167884" algn="l" defTabSz="671535" rtl="0" eaLnBrk="1" latinLnBrk="0" hangingPunct="1">
        <a:lnSpc>
          <a:spcPct val="85000"/>
        </a:lnSpc>
        <a:spcBef>
          <a:spcPts val="441"/>
        </a:spcBef>
        <a:buFont typeface="Arial" pitchFamily="34" charset="0"/>
        <a:buChar char=" "/>
        <a:defRPr sz="1322" kern="1200">
          <a:solidFill>
            <a:schemeClr val="tx1">
              <a:lumMod val="85000"/>
              <a:lumOff val="15000"/>
            </a:schemeClr>
          </a:solidFill>
          <a:latin typeface="+mn-lt"/>
          <a:ea typeface="+mn-ea"/>
          <a:cs typeface="+mn-cs"/>
        </a:defRPr>
      </a:lvl8pPr>
      <a:lvl9pPr marL="1321920" indent="-167884" algn="l" defTabSz="671535" rtl="0" eaLnBrk="1" latinLnBrk="0" hangingPunct="1">
        <a:lnSpc>
          <a:spcPct val="85000"/>
        </a:lnSpc>
        <a:spcBef>
          <a:spcPts val="441"/>
        </a:spcBef>
        <a:buFont typeface="Arial" pitchFamily="34" charset="0"/>
        <a:buChar char=" "/>
        <a:defRPr sz="1322" kern="1200">
          <a:solidFill>
            <a:schemeClr val="tx1">
              <a:lumMod val="85000"/>
              <a:lumOff val="15000"/>
            </a:schemeClr>
          </a:solidFill>
          <a:latin typeface="+mn-lt"/>
          <a:ea typeface="+mn-ea"/>
          <a:cs typeface="+mn-cs"/>
        </a:defRPr>
      </a:lvl9pPr>
    </p:bodyStyle>
    <p:otherStyle>
      <a:defPPr>
        <a:defRPr lang="en-US"/>
      </a:defPPr>
      <a:lvl1pPr marL="0" algn="l" defTabSz="671535" rtl="0" eaLnBrk="1" latinLnBrk="0" hangingPunct="1">
        <a:defRPr sz="1322" kern="1200">
          <a:solidFill>
            <a:schemeClr val="tx1"/>
          </a:solidFill>
          <a:latin typeface="+mn-lt"/>
          <a:ea typeface="+mn-ea"/>
          <a:cs typeface="+mn-cs"/>
        </a:defRPr>
      </a:lvl1pPr>
      <a:lvl2pPr marL="335768" algn="l" defTabSz="671535" rtl="0" eaLnBrk="1" latinLnBrk="0" hangingPunct="1">
        <a:defRPr sz="1322" kern="1200">
          <a:solidFill>
            <a:schemeClr val="tx1"/>
          </a:solidFill>
          <a:latin typeface="+mn-lt"/>
          <a:ea typeface="+mn-ea"/>
          <a:cs typeface="+mn-cs"/>
        </a:defRPr>
      </a:lvl2pPr>
      <a:lvl3pPr marL="671535" algn="l" defTabSz="671535" rtl="0" eaLnBrk="1" latinLnBrk="0" hangingPunct="1">
        <a:defRPr sz="1322" kern="1200">
          <a:solidFill>
            <a:schemeClr val="tx1"/>
          </a:solidFill>
          <a:latin typeface="+mn-lt"/>
          <a:ea typeface="+mn-ea"/>
          <a:cs typeface="+mn-cs"/>
        </a:defRPr>
      </a:lvl3pPr>
      <a:lvl4pPr marL="1007303" algn="l" defTabSz="671535" rtl="0" eaLnBrk="1" latinLnBrk="0" hangingPunct="1">
        <a:defRPr sz="1322" kern="1200">
          <a:solidFill>
            <a:schemeClr val="tx1"/>
          </a:solidFill>
          <a:latin typeface="+mn-lt"/>
          <a:ea typeface="+mn-ea"/>
          <a:cs typeface="+mn-cs"/>
        </a:defRPr>
      </a:lvl4pPr>
      <a:lvl5pPr marL="1343071" algn="l" defTabSz="671535" rtl="0" eaLnBrk="1" latinLnBrk="0" hangingPunct="1">
        <a:defRPr sz="1322" kern="1200">
          <a:solidFill>
            <a:schemeClr val="tx1"/>
          </a:solidFill>
          <a:latin typeface="+mn-lt"/>
          <a:ea typeface="+mn-ea"/>
          <a:cs typeface="+mn-cs"/>
        </a:defRPr>
      </a:lvl5pPr>
      <a:lvl6pPr marL="1678838" algn="l" defTabSz="671535" rtl="0" eaLnBrk="1" latinLnBrk="0" hangingPunct="1">
        <a:defRPr sz="1322" kern="1200">
          <a:solidFill>
            <a:schemeClr val="tx1"/>
          </a:solidFill>
          <a:latin typeface="+mn-lt"/>
          <a:ea typeface="+mn-ea"/>
          <a:cs typeface="+mn-cs"/>
        </a:defRPr>
      </a:lvl6pPr>
      <a:lvl7pPr marL="2014606" algn="l" defTabSz="671535" rtl="0" eaLnBrk="1" latinLnBrk="0" hangingPunct="1">
        <a:defRPr sz="1322" kern="1200">
          <a:solidFill>
            <a:schemeClr val="tx1"/>
          </a:solidFill>
          <a:latin typeface="+mn-lt"/>
          <a:ea typeface="+mn-ea"/>
          <a:cs typeface="+mn-cs"/>
        </a:defRPr>
      </a:lvl7pPr>
      <a:lvl8pPr marL="2350374" algn="l" defTabSz="671535" rtl="0" eaLnBrk="1" latinLnBrk="0" hangingPunct="1">
        <a:defRPr sz="1322" kern="1200">
          <a:solidFill>
            <a:schemeClr val="tx1"/>
          </a:solidFill>
          <a:latin typeface="+mn-lt"/>
          <a:ea typeface="+mn-ea"/>
          <a:cs typeface="+mn-cs"/>
        </a:defRPr>
      </a:lvl8pPr>
      <a:lvl9pPr marL="2686141" algn="l" defTabSz="671535" rtl="0" eaLnBrk="1" latinLnBrk="0" hangingPunct="1">
        <a:defRPr sz="132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374651"/>
            <a:ext cx="7911257" cy="749300"/>
          </a:xfrm>
        </p:spPr>
        <p:txBody>
          <a:bodyPr>
            <a:normAutofit/>
          </a:bodyPr>
          <a:lstStyle/>
          <a:p>
            <a:pPr algn="ctr"/>
            <a:r>
              <a:rPr lang="en-US" sz="2000" dirty="0">
                <a:latin typeface="Times New Roman" panose="02020603050405020304" pitchFamily="18" charset="0"/>
                <a:cs typeface="Times New Roman" panose="02020603050405020304" pitchFamily="18" charset="0"/>
              </a:rPr>
              <a:t>MYSQL project</a:t>
            </a:r>
            <a:endParaRPr lang="en-US" sz="2000" dirty="0"/>
          </a:p>
        </p:txBody>
      </p:sp>
      <p:sp>
        <p:nvSpPr>
          <p:cNvPr id="16" name="Content Placeholder 15">
            <a:extLst>
              <a:ext uri="{FF2B5EF4-FFF2-40B4-BE49-F238E27FC236}">
                <a16:creationId xmlns:a16="http://schemas.microsoft.com/office/drawing/2014/main" id="{91B2ADC0-C755-43FC-AB11-7E34B8A59779}"/>
              </a:ext>
            </a:extLst>
          </p:cNvPr>
          <p:cNvSpPr>
            <a:spLocks noGrp="1"/>
          </p:cNvSpPr>
          <p:nvPr>
            <p:ph idx="1"/>
          </p:nvPr>
        </p:nvSpPr>
        <p:spPr>
          <a:xfrm>
            <a:off x="528116" y="1276350"/>
            <a:ext cx="7897267" cy="3057049"/>
          </a:xfrm>
        </p:spPr>
        <p:txBody>
          <a:bodyPr/>
          <a:lstStyle/>
          <a:p>
            <a:pPr marL="0" indent="0" algn="ctr">
              <a:buNone/>
            </a:pPr>
            <a:r>
              <a:rPr lang="en-US" sz="4000" dirty="0">
                <a:solidFill>
                  <a:schemeClr val="tx2">
                    <a:lumMod val="90000"/>
                    <a:lumOff val="10000"/>
                  </a:schemeClr>
                </a:solidFill>
                <a:effectLst>
                  <a:outerShdw blurRad="38100" dist="38100" dir="2700000" algn="tl">
                    <a:srgbClr val="000000">
                      <a:alpha val="43137"/>
                    </a:srgbClr>
                  </a:outerShdw>
                </a:effectLst>
                <a:latin typeface="Bernard MT Condensed" panose="02050806060905020404" pitchFamily="18" charset="0"/>
              </a:rPr>
              <a:t>HOSPITAL MANAGEMENT ANALYSIS</a:t>
            </a:r>
          </a:p>
          <a:p>
            <a:pPr marL="0" indent="0" algn="ctr">
              <a:buNone/>
            </a:pPr>
            <a:endParaRPr lang="en-US" sz="1800" dirty="0">
              <a:solidFill>
                <a:schemeClr val="accent3">
                  <a:lumMod val="60000"/>
                  <a:lumOff val="40000"/>
                </a:schemeClr>
              </a:solidFill>
              <a:latin typeface="Bernard MT Condensed" panose="02050806060905020404" pitchFamily="18" charset="0"/>
            </a:endParaRPr>
          </a:p>
          <a:p>
            <a:pPr marL="0" indent="0" algn="ctr">
              <a:buNone/>
            </a:pPr>
            <a:r>
              <a:rPr lang="en-US" sz="1600" dirty="0">
                <a:solidFill>
                  <a:schemeClr val="tx1"/>
                </a:solidFill>
                <a:latin typeface="Algerian" panose="04020705040A02060702" pitchFamily="82" charset="0"/>
              </a:rPr>
              <a:t>                                            - Sangeetha s</a:t>
            </a:r>
          </a:p>
        </p:txBody>
      </p:sp>
    </p:spTree>
    <p:extLst>
      <p:ext uri="{BB962C8B-B14F-4D97-AF65-F5344CB8AC3E}">
        <p14:creationId xmlns:p14="http://schemas.microsoft.com/office/powerpoint/2010/main" val="278597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1"/>
            <a:ext cx="7897267" cy="838199"/>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7</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patient_id, diagnosis from admissions. find patients admitted multiple times for the same diagnosis</a:t>
            </a:r>
            <a:endParaRPr lang="en-US" sz="20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3AFBC27E-D463-4EE8-8342-17B1CC338B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0150" y="1440275"/>
            <a:ext cx="3886200" cy="838199"/>
          </a:xfrm>
        </p:spPr>
      </p:pic>
      <p:pic>
        <p:nvPicPr>
          <p:cNvPr id="7" name="Picture 6">
            <a:extLst>
              <a:ext uri="{FF2B5EF4-FFF2-40B4-BE49-F238E27FC236}">
                <a16:creationId xmlns:a16="http://schemas.microsoft.com/office/drawing/2014/main" id="{B2A7CD17-0F84-4852-9825-44B1F3BE9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8550" y="2632190"/>
            <a:ext cx="3048000" cy="1996960"/>
          </a:xfrm>
          <a:prstGeom prst="rect">
            <a:avLst/>
          </a:prstGeom>
        </p:spPr>
      </p:pic>
    </p:spTree>
    <p:extLst>
      <p:ext uri="{BB962C8B-B14F-4D97-AF65-F5344CB8AC3E}">
        <p14:creationId xmlns:p14="http://schemas.microsoft.com/office/powerpoint/2010/main" val="171975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0"/>
            <a:ext cx="8108901" cy="990599"/>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8</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the city and the total number of patients in the city . order from most to least patients and then by city name ascending</a:t>
            </a:r>
            <a:endParaRPr lang="en-US" sz="20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3A518675-6677-4E2C-B746-BAF3A8E78C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4950" y="1582215"/>
            <a:ext cx="3962400" cy="894400"/>
          </a:xfrm>
        </p:spPr>
      </p:pic>
      <p:pic>
        <p:nvPicPr>
          <p:cNvPr id="7" name="Picture 6">
            <a:extLst>
              <a:ext uri="{FF2B5EF4-FFF2-40B4-BE49-F238E27FC236}">
                <a16:creationId xmlns:a16="http://schemas.microsoft.com/office/drawing/2014/main" id="{9E406901-0D4B-49C9-9480-81FA98B5E6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50" y="2854397"/>
            <a:ext cx="2438400" cy="1914792"/>
          </a:xfrm>
          <a:prstGeom prst="rect">
            <a:avLst/>
          </a:prstGeom>
        </p:spPr>
      </p:pic>
    </p:spTree>
    <p:extLst>
      <p:ext uri="{BB962C8B-B14F-4D97-AF65-F5344CB8AC3E}">
        <p14:creationId xmlns:p14="http://schemas.microsoft.com/office/powerpoint/2010/main" val="22764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1"/>
            <a:ext cx="7911257" cy="914400"/>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9</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first name, last name and role of every person that is either patient or doctor. the roles are either " patient", "doctor"</a:t>
            </a:r>
            <a:endParaRPr lang="en-US" sz="20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36FE5A2F-CBED-4E82-BE11-C1118F8959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8750" y="1587594"/>
            <a:ext cx="4114800" cy="1095528"/>
          </a:xfrm>
        </p:spPr>
      </p:pic>
      <p:pic>
        <p:nvPicPr>
          <p:cNvPr id="7" name="Picture 6">
            <a:extLst>
              <a:ext uri="{FF2B5EF4-FFF2-40B4-BE49-F238E27FC236}">
                <a16:creationId xmlns:a16="http://schemas.microsoft.com/office/drawing/2014/main" id="{3321B17A-17E1-409C-A36A-909E2B097B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350" y="2916036"/>
            <a:ext cx="2372003" cy="1848108"/>
          </a:xfrm>
          <a:prstGeom prst="rect">
            <a:avLst/>
          </a:prstGeom>
        </p:spPr>
      </p:pic>
    </p:spTree>
    <p:extLst>
      <p:ext uri="{BB962C8B-B14F-4D97-AF65-F5344CB8AC3E}">
        <p14:creationId xmlns:p14="http://schemas.microsoft.com/office/powerpoint/2010/main" val="194298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1"/>
            <a:ext cx="7911257" cy="838200"/>
          </a:xfrm>
        </p:spPr>
        <p:txBody>
          <a:bodyPr>
            <a:normAutofit fontScale="90000"/>
          </a:bodyPr>
          <a:lstStyle/>
          <a:p>
            <a:r>
              <a:rPr lang="en-US" sz="2400" dirty="0">
                <a:solidFill>
                  <a:schemeClr val="tx1"/>
                </a:solidFill>
                <a:latin typeface="Algerian" panose="04020705040A02060702" pitchFamily="82" charset="0"/>
              </a:rPr>
              <a:t>QUESTION – 10</a:t>
            </a:r>
            <a:br>
              <a:rPr lang="en-US" sz="2400" dirty="0">
                <a:solidFill>
                  <a:schemeClr val="tx1"/>
                </a:solidFill>
                <a:latin typeface="Algerian" panose="04020705040A02060702" pitchFamily="82"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show all allergies ordered by popularity. remove null values from query</a:t>
            </a:r>
            <a:endParaRPr lang="en-US" sz="18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6D0C9666-A590-46A7-8F0F-BD21AD343C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6350" y="1265161"/>
            <a:ext cx="4114800" cy="1028844"/>
          </a:xfrm>
        </p:spPr>
      </p:pic>
      <p:pic>
        <p:nvPicPr>
          <p:cNvPr id="7" name="Picture 6">
            <a:extLst>
              <a:ext uri="{FF2B5EF4-FFF2-40B4-BE49-F238E27FC236}">
                <a16:creationId xmlns:a16="http://schemas.microsoft.com/office/drawing/2014/main" id="{DB5F547A-69D5-4191-8501-D65A6B9ED5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1950" y="2617901"/>
            <a:ext cx="2209800" cy="1857634"/>
          </a:xfrm>
          <a:prstGeom prst="rect">
            <a:avLst/>
          </a:prstGeom>
        </p:spPr>
      </p:pic>
    </p:spTree>
    <p:extLst>
      <p:ext uri="{BB962C8B-B14F-4D97-AF65-F5344CB8AC3E}">
        <p14:creationId xmlns:p14="http://schemas.microsoft.com/office/powerpoint/2010/main" val="149396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0"/>
            <a:ext cx="7911257" cy="1484949"/>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11</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400" dirty="0">
                <a:solidFill>
                  <a:schemeClr val="tx1"/>
                </a:solidFill>
                <a:latin typeface="Algerian" panose="04020705040A02060702" pitchFamily="82" charset="0"/>
              </a:rPr>
              <a:t> </a:t>
            </a:r>
            <a:r>
              <a:rPr lang="en-US" sz="2000" dirty="0">
                <a:solidFill>
                  <a:schemeClr val="tx1"/>
                </a:solidFill>
                <a:latin typeface="Times New Roman" panose="02020603050405020304" pitchFamily="18" charset="0"/>
                <a:cs typeface="Times New Roman" panose="02020603050405020304" pitchFamily="18" charset="0"/>
              </a:rPr>
              <a:t>we want to display each patients full name in a single column. their last name in all upper letters must appear first name in all lower case letters. separate the last name and first name with a comma. order the list by the first name in </a:t>
            </a:r>
            <a:r>
              <a:rPr lang="en-US" sz="2000" dirty="0" err="1">
                <a:solidFill>
                  <a:schemeClr val="tx1"/>
                </a:solidFill>
                <a:latin typeface="Times New Roman" panose="02020603050405020304" pitchFamily="18" charset="0"/>
                <a:cs typeface="Times New Roman" panose="02020603050405020304" pitchFamily="18" charset="0"/>
              </a:rPr>
              <a:t>decending</a:t>
            </a:r>
            <a:r>
              <a:rPr lang="en-US" sz="2000" dirty="0">
                <a:solidFill>
                  <a:schemeClr val="tx1"/>
                </a:solidFill>
                <a:latin typeface="Times New Roman" panose="02020603050405020304" pitchFamily="18" charset="0"/>
                <a:cs typeface="Times New Roman" panose="02020603050405020304" pitchFamily="18" charset="0"/>
              </a:rPr>
              <a:t> order.</a:t>
            </a:r>
            <a:br>
              <a:rPr lang="en-US" sz="2000" dirty="0">
                <a:solidFill>
                  <a:schemeClr val="tx1"/>
                </a:solidFill>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6C504F68-3DB1-4C9E-9B55-CEF6C152A2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2550" y="1714380"/>
            <a:ext cx="5029200" cy="857370"/>
          </a:xfrm>
        </p:spPr>
      </p:pic>
      <p:pic>
        <p:nvPicPr>
          <p:cNvPr id="7" name="Picture 6">
            <a:extLst>
              <a:ext uri="{FF2B5EF4-FFF2-40B4-BE49-F238E27FC236}">
                <a16:creationId xmlns:a16="http://schemas.microsoft.com/office/drawing/2014/main" id="{85D6388A-C449-4E91-9EAD-8309C0BFC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4994" y="2800350"/>
            <a:ext cx="2278156" cy="1838582"/>
          </a:xfrm>
          <a:prstGeom prst="rect">
            <a:avLst/>
          </a:prstGeom>
        </p:spPr>
      </p:pic>
    </p:spTree>
    <p:extLst>
      <p:ext uri="{BB962C8B-B14F-4D97-AF65-F5344CB8AC3E}">
        <p14:creationId xmlns:p14="http://schemas.microsoft.com/office/powerpoint/2010/main" val="43225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0"/>
            <a:ext cx="7911257" cy="1484949"/>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12</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the province_id, sum of height , where the total sum of its patients height is greater than or equal to 7000</a:t>
            </a:r>
            <a:br>
              <a:rPr lang="en-US" sz="2000" dirty="0">
                <a:solidFill>
                  <a:schemeClr val="tx1"/>
                </a:solidFill>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FEA2C37F-70B2-47EC-9E58-B84D0AAF4F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7350" y="1578629"/>
            <a:ext cx="3962400" cy="895475"/>
          </a:xfrm>
        </p:spPr>
      </p:pic>
      <p:pic>
        <p:nvPicPr>
          <p:cNvPr id="7" name="Picture 6">
            <a:extLst>
              <a:ext uri="{FF2B5EF4-FFF2-40B4-BE49-F238E27FC236}">
                <a16:creationId xmlns:a16="http://schemas.microsoft.com/office/drawing/2014/main" id="{62299C44-C032-4209-A9A1-F618A39C9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150" y="2853659"/>
            <a:ext cx="1981200" cy="857370"/>
          </a:xfrm>
          <a:prstGeom prst="rect">
            <a:avLst/>
          </a:prstGeom>
        </p:spPr>
      </p:pic>
    </p:spTree>
    <p:extLst>
      <p:ext uri="{BB962C8B-B14F-4D97-AF65-F5344CB8AC3E}">
        <p14:creationId xmlns:p14="http://schemas.microsoft.com/office/powerpoint/2010/main" val="139231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374650"/>
            <a:ext cx="7911257" cy="1243649"/>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13</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the difference between the largest weight and smallest weight for patients with the last name ' marani'</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endParaRPr lang="en-US" sz="24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A7D5CCCC-258B-4CC8-BE25-5BD526E7A9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4816" y="1618299"/>
            <a:ext cx="4418733" cy="828791"/>
          </a:xfrm>
        </p:spPr>
      </p:pic>
      <p:pic>
        <p:nvPicPr>
          <p:cNvPr id="7" name="Picture 6">
            <a:extLst>
              <a:ext uri="{FF2B5EF4-FFF2-40B4-BE49-F238E27FC236}">
                <a16:creationId xmlns:a16="http://schemas.microsoft.com/office/drawing/2014/main" id="{508487F3-1D63-4DE0-A2A8-FAC3A9F5C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145" y="2952750"/>
            <a:ext cx="1676400" cy="727743"/>
          </a:xfrm>
          <a:prstGeom prst="rect">
            <a:avLst/>
          </a:prstGeom>
        </p:spPr>
      </p:pic>
    </p:spTree>
    <p:extLst>
      <p:ext uri="{BB962C8B-B14F-4D97-AF65-F5344CB8AC3E}">
        <p14:creationId xmlns:p14="http://schemas.microsoft.com/office/powerpoint/2010/main" val="17642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0"/>
            <a:ext cx="7911257" cy="1484949"/>
          </a:xfrm>
        </p:spPr>
        <p:txBody>
          <a:bodyPr>
            <a:normAutofit fontScale="90000"/>
          </a:bodyPr>
          <a:lstStyle/>
          <a:p>
            <a:br>
              <a:rPr lang="en-US" sz="2400" dirty="0">
                <a:solidFill>
                  <a:schemeClr val="tx1"/>
                </a:solidFill>
                <a:latin typeface="Algerian" panose="04020705040A02060702" pitchFamily="82" charset="0"/>
              </a:rPr>
            </a:br>
            <a:r>
              <a:rPr lang="en-US" sz="2400" dirty="0">
                <a:solidFill>
                  <a:schemeClr val="tx1"/>
                </a:solidFill>
                <a:latin typeface="Algerian" panose="04020705040A02060702" pitchFamily="82" charset="0"/>
              </a:rPr>
              <a:t>QUESTION – 14</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all of the days of the month and how many admission_dates </a:t>
            </a:r>
            <a:r>
              <a:rPr lang="en-US" sz="2000" dirty="0" err="1">
                <a:solidFill>
                  <a:schemeClr val="tx1"/>
                </a:solidFill>
                <a:latin typeface="Times New Roman" panose="02020603050405020304" pitchFamily="18" charset="0"/>
                <a:cs typeface="Times New Roman" panose="02020603050405020304" pitchFamily="18" charset="0"/>
              </a:rPr>
              <a:t>accured</a:t>
            </a:r>
            <a:r>
              <a:rPr lang="en-US" sz="2000" dirty="0">
                <a:solidFill>
                  <a:schemeClr val="tx1"/>
                </a:solidFill>
                <a:latin typeface="Times New Roman" panose="02020603050405020304" pitchFamily="18" charset="0"/>
                <a:cs typeface="Times New Roman" panose="02020603050405020304" pitchFamily="18" charset="0"/>
              </a:rPr>
              <a:t> on that day. sort by the day with most admissions to least admissions</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endParaRPr lang="en-US" sz="24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6C1D36A5-1217-4262-B063-7D5F33A646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2008" y="1618299"/>
            <a:ext cx="2962688" cy="2096451"/>
          </a:xfrm>
        </p:spPr>
      </p:pic>
      <p:pic>
        <p:nvPicPr>
          <p:cNvPr id="7" name="Picture 6">
            <a:extLst>
              <a:ext uri="{FF2B5EF4-FFF2-40B4-BE49-F238E27FC236}">
                <a16:creationId xmlns:a16="http://schemas.microsoft.com/office/drawing/2014/main" id="{5081F209-5566-46AF-ACD6-78AA9A74C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6662" y="1586698"/>
            <a:ext cx="2509488" cy="2128052"/>
          </a:xfrm>
          <a:prstGeom prst="rect">
            <a:avLst/>
          </a:prstGeom>
        </p:spPr>
      </p:pic>
    </p:spTree>
    <p:extLst>
      <p:ext uri="{BB962C8B-B14F-4D97-AF65-F5344CB8AC3E}">
        <p14:creationId xmlns:p14="http://schemas.microsoft.com/office/powerpoint/2010/main" val="196868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895349"/>
            <a:ext cx="7911257" cy="228601"/>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15</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first name, last name and the total number of admissions attended for each doctor.-- every admission has been attended by a doctor.</a:t>
            </a:r>
            <a:br>
              <a:rPr lang="en-US" sz="20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Algerian" panose="04020705040A02060702" pitchFamily="82" charset="0"/>
              </a:rPr>
            </a:br>
            <a:endParaRPr lang="en-US" sz="24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2B45CD3C-6B30-44BE-8581-5EB200FE5D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0550" y="1666165"/>
            <a:ext cx="3610479" cy="2205691"/>
          </a:xfrm>
        </p:spPr>
      </p:pic>
      <p:pic>
        <p:nvPicPr>
          <p:cNvPr id="7" name="Picture 6">
            <a:extLst>
              <a:ext uri="{FF2B5EF4-FFF2-40B4-BE49-F238E27FC236}">
                <a16:creationId xmlns:a16="http://schemas.microsoft.com/office/drawing/2014/main" id="{02C47E4B-E08A-4588-BC8A-17E89A0CE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4950" y="1631473"/>
            <a:ext cx="2495898" cy="2275073"/>
          </a:xfrm>
          <a:prstGeom prst="rect">
            <a:avLst/>
          </a:prstGeom>
        </p:spPr>
      </p:pic>
    </p:spTree>
    <p:extLst>
      <p:ext uri="{BB962C8B-B14F-4D97-AF65-F5344CB8AC3E}">
        <p14:creationId xmlns:p14="http://schemas.microsoft.com/office/powerpoint/2010/main" val="69960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514350"/>
            <a:ext cx="7911257" cy="609600"/>
          </a:xfrm>
        </p:spPr>
        <p:txBody>
          <a:bodyPr>
            <a:normAutofit fontScale="90000"/>
          </a:bodyPr>
          <a:lstStyle/>
          <a:p>
            <a:r>
              <a:rPr lang="en-US" sz="2400" dirty="0">
                <a:solidFill>
                  <a:schemeClr val="tx1"/>
                </a:solidFill>
                <a:latin typeface="Algerian" panose="04020705040A02060702" pitchFamily="82" charset="0"/>
              </a:rPr>
              <a:t>QUESTION – 16</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for each doctor, display their id, full name, and the first and last admissions date they </a:t>
            </a:r>
            <a:r>
              <a:rPr lang="en-US" sz="2000" dirty="0" err="1">
                <a:solidFill>
                  <a:schemeClr val="tx1"/>
                </a:solidFill>
                <a:latin typeface="Times New Roman" panose="02020603050405020304" pitchFamily="18" charset="0"/>
                <a:cs typeface="Times New Roman" panose="02020603050405020304" pitchFamily="18" charset="0"/>
              </a:rPr>
              <a:t>attened</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C9FECD4A-83A0-441A-A847-3952693FF3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6750" y="1123950"/>
            <a:ext cx="3505200" cy="2057400"/>
          </a:xfrm>
        </p:spPr>
      </p:pic>
      <p:pic>
        <p:nvPicPr>
          <p:cNvPr id="7" name="Picture 6">
            <a:extLst>
              <a:ext uri="{FF2B5EF4-FFF2-40B4-BE49-F238E27FC236}">
                <a16:creationId xmlns:a16="http://schemas.microsoft.com/office/drawing/2014/main" id="{EF2E3C68-44BC-4DC9-A800-71939CA61B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7550" y="3347174"/>
            <a:ext cx="4839375" cy="1514686"/>
          </a:xfrm>
          <a:prstGeom prst="rect">
            <a:avLst/>
          </a:prstGeom>
        </p:spPr>
      </p:pic>
    </p:spTree>
    <p:extLst>
      <p:ext uri="{BB962C8B-B14F-4D97-AF65-F5344CB8AC3E}">
        <p14:creationId xmlns:p14="http://schemas.microsoft.com/office/powerpoint/2010/main" val="347293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374651"/>
            <a:ext cx="7911257" cy="1054100"/>
          </a:xfrm>
        </p:spPr>
        <p:txBody>
          <a:bodyPr/>
          <a:lstStyle/>
          <a:p>
            <a:pPr algn="ctr"/>
            <a:r>
              <a:rPr lang="en-US" dirty="0">
                <a:latin typeface="Algerian" panose="04020705040A02060702" pitchFamily="82" charset="0"/>
              </a:rPr>
              <a:t>OBJECTIVES</a:t>
            </a:r>
          </a:p>
        </p:txBody>
      </p:sp>
      <p:sp>
        <p:nvSpPr>
          <p:cNvPr id="16" name="Content Placeholder 15">
            <a:extLst>
              <a:ext uri="{FF2B5EF4-FFF2-40B4-BE49-F238E27FC236}">
                <a16:creationId xmlns:a16="http://schemas.microsoft.com/office/drawing/2014/main" id="{91B2ADC0-C755-43FC-AB11-7E34B8A59779}"/>
              </a:ext>
            </a:extLst>
          </p:cNvPr>
          <p:cNvSpPr>
            <a:spLocks noGrp="1"/>
          </p:cNvSpPr>
          <p:nvPr>
            <p:ph idx="1"/>
          </p:nvPr>
        </p:nvSpPr>
        <p:spPr/>
        <p:txBody>
          <a:bodyPr/>
          <a:lstStyle/>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primary objective of hospital management analysis is to optimize the efficiency and effectiveness of healthcare delivery within a hospital or healthcare system. </a:t>
            </a:r>
          </a:p>
          <a:p>
            <a:pPr>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This involves assessing various aspects such as resource allocation, patient flow, quality of care, and financial performance to enhance patient outcomes while managing costs and resources effectively.</a:t>
            </a:r>
          </a:p>
          <a:p>
            <a:endParaRPr lang="en-US" dirty="0"/>
          </a:p>
        </p:txBody>
      </p:sp>
    </p:spTree>
    <p:extLst>
      <p:ext uri="{BB962C8B-B14F-4D97-AF65-F5344CB8AC3E}">
        <p14:creationId xmlns:p14="http://schemas.microsoft.com/office/powerpoint/2010/main" val="384753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810100"/>
            <a:ext cx="7911257" cy="542449"/>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17</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display the total amount of patients for each province. order by descending.</a:t>
            </a:r>
            <a:br>
              <a:rPr lang="en-US" sz="20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endParaRPr lang="en-US" sz="24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EB3104B5-23EA-438B-81F1-A2BC7F6DA4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2950" y="1596782"/>
            <a:ext cx="3867690" cy="2117967"/>
          </a:xfrm>
        </p:spPr>
      </p:pic>
      <p:pic>
        <p:nvPicPr>
          <p:cNvPr id="7" name="Picture 6">
            <a:extLst>
              <a:ext uri="{FF2B5EF4-FFF2-40B4-BE49-F238E27FC236}">
                <a16:creationId xmlns:a16="http://schemas.microsoft.com/office/drawing/2014/main" id="{F1190B6D-04DE-4C1C-9820-C8E99927D2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5636" y="1720625"/>
            <a:ext cx="2927713" cy="1994124"/>
          </a:xfrm>
          <a:prstGeom prst="rect">
            <a:avLst/>
          </a:prstGeom>
        </p:spPr>
      </p:pic>
    </p:spTree>
    <p:extLst>
      <p:ext uri="{BB962C8B-B14F-4D97-AF65-F5344CB8AC3E}">
        <p14:creationId xmlns:p14="http://schemas.microsoft.com/office/powerpoint/2010/main" val="105500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002031"/>
            <a:ext cx="7911257" cy="45719"/>
          </a:xfrm>
        </p:spPr>
        <p:txBody>
          <a:bodyPr>
            <a:normAutofit fontScale="90000"/>
          </a:bodyPr>
          <a:lstStyle/>
          <a:p>
            <a:pPr>
              <a:lnSpc>
                <a:spcPct val="100000"/>
              </a:lnSpc>
            </a:pPr>
            <a:br>
              <a:rPr lang="en-US" sz="2400" dirty="0">
                <a:solidFill>
                  <a:schemeClr val="tx1"/>
                </a:solidFill>
                <a:latin typeface="Algerian" panose="04020705040A02060702" pitchFamily="82" charset="0"/>
              </a:rPr>
            </a:br>
            <a:r>
              <a:rPr lang="en-US" sz="2400" dirty="0">
                <a:solidFill>
                  <a:schemeClr val="tx1"/>
                </a:solidFill>
                <a:latin typeface="Algerian" panose="04020705040A02060702" pitchFamily="82" charset="0"/>
              </a:rPr>
              <a:t>QUESTION – 18</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for every admission, display the patients full name, their admission diagnosis, and their doctors full name-- who diagnosed their problem.</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Algerian" panose="04020705040A02060702" pitchFamily="82" charset="0"/>
              </a:rPr>
            </a:br>
            <a:endParaRPr lang="en-US" sz="24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A2671727-32D7-4167-94B6-3D6DFB6907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215" y="1567872"/>
            <a:ext cx="3966535" cy="2756478"/>
          </a:xfrm>
        </p:spPr>
      </p:pic>
      <p:pic>
        <p:nvPicPr>
          <p:cNvPr id="7" name="Picture 6">
            <a:extLst>
              <a:ext uri="{FF2B5EF4-FFF2-40B4-BE49-F238E27FC236}">
                <a16:creationId xmlns:a16="http://schemas.microsoft.com/office/drawing/2014/main" id="{6DC73BA5-80B2-4646-92F3-FD713CA86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50" y="1596783"/>
            <a:ext cx="4477375" cy="1859703"/>
          </a:xfrm>
          <a:prstGeom prst="rect">
            <a:avLst/>
          </a:prstGeom>
        </p:spPr>
      </p:pic>
    </p:spTree>
    <p:extLst>
      <p:ext uri="{BB962C8B-B14F-4D97-AF65-F5344CB8AC3E}">
        <p14:creationId xmlns:p14="http://schemas.microsoft.com/office/powerpoint/2010/main" val="1618017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819150"/>
            <a:ext cx="7911257" cy="799149"/>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19</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display the first name, last name and number of duplicate patients based on their first name and </a:t>
            </a:r>
            <a:r>
              <a:rPr lang="en-US" sz="2000" dirty="0" err="1">
                <a:solidFill>
                  <a:schemeClr val="tx1"/>
                </a:solidFill>
                <a:latin typeface="Times New Roman" panose="02020603050405020304" pitchFamily="18" charset="0"/>
                <a:cs typeface="Times New Roman" panose="02020603050405020304" pitchFamily="18" charset="0"/>
              </a:rPr>
              <a:t>lat</a:t>
            </a:r>
            <a:r>
              <a:rPr lang="en-US" sz="2000" dirty="0">
                <a:solidFill>
                  <a:schemeClr val="tx1"/>
                </a:solidFill>
                <a:latin typeface="Times New Roman" panose="02020603050405020304" pitchFamily="18" charset="0"/>
                <a:cs typeface="Times New Roman" panose="02020603050405020304" pitchFamily="18" charset="0"/>
              </a:rPr>
              <a:t> name</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Algerian" panose="04020705040A02060702" pitchFamily="82" charset="0"/>
              </a:rPr>
            </a:br>
            <a:endParaRPr lang="en-US" sz="24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85EECBD1-2F51-4850-8B97-FE392B062E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6750" y="1807378"/>
            <a:ext cx="4001058" cy="1219370"/>
          </a:xfrm>
        </p:spPr>
      </p:pic>
      <p:pic>
        <p:nvPicPr>
          <p:cNvPr id="7" name="Picture 6">
            <a:extLst>
              <a:ext uri="{FF2B5EF4-FFF2-40B4-BE49-F238E27FC236}">
                <a16:creationId xmlns:a16="http://schemas.microsoft.com/office/drawing/2014/main" id="{48349F01-E3D4-49B1-91A8-B37A24057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3518" y="3181537"/>
            <a:ext cx="2934073" cy="1484949"/>
          </a:xfrm>
          <a:prstGeom prst="rect">
            <a:avLst/>
          </a:prstGeom>
        </p:spPr>
      </p:pic>
    </p:spTree>
    <p:extLst>
      <p:ext uri="{BB962C8B-B14F-4D97-AF65-F5344CB8AC3E}">
        <p14:creationId xmlns:p14="http://schemas.microsoft.com/office/powerpoint/2010/main" val="429207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sp>
        <p:nvSpPr>
          <p:cNvPr id="5" name="Content Placeholder 4">
            <a:extLst>
              <a:ext uri="{FF2B5EF4-FFF2-40B4-BE49-F238E27FC236}">
                <a16:creationId xmlns:a16="http://schemas.microsoft.com/office/drawing/2014/main" id="{AF888283-E6FE-41FD-9CDE-FCE8DE95FDCF}"/>
              </a:ext>
            </a:extLst>
          </p:cNvPr>
          <p:cNvSpPr>
            <a:spLocks noGrp="1"/>
          </p:cNvSpPr>
          <p:nvPr>
            <p:ph idx="1"/>
          </p:nvPr>
        </p:nvSpPr>
        <p:spPr>
          <a:xfrm>
            <a:off x="496920" y="1276350"/>
            <a:ext cx="7897267" cy="3057049"/>
          </a:xfrm>
        </p:spPr>
        <p:txBody>
          <a:bodyPr>
            <a:normAutofit/>
          </a:bodyPr>
          <a:lstStyle/>
          <a:p>
            <a:pPr algn="ctr"/>
            <a:r>
              <a:rPr lang="en-US" sz="8000" dirty="0">
                <a:solidFill>
                  <a:schemeClr val="tx2">
                    <a:lumMod val="90000"/>
                    <a:lumOff val="10000"/>
                  </a:schemeClr>
                </a:solidFill>
                <a:latin typeface="Algerian" panose="04020705040A02060702" pitchFamily="82" charset="0"/>
              </a:rPr>
              <a:t>THANK YOU</a:t>
            </a:r>
          </a:p>
        </p:txBody>
      </p:sp>
    </p:spTree>
    <p:extLst>
      <p:ext uri="{BB962C8B-B14F-4D97-AF65-F5344CB8AC3E}">
        <p14:creationId xmlns:p14="http://schemas.microsoft.com/office/powerpoint/2010/main" val="91778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374651"/>
            <a:ext cx="7911257" cy="673100"/>
          </a:xfrm>
        </p:spPr>
        <p:txBody>
          <a:bodyPr>
            <a:normAutofit/>
          </a:bodyPr>
          <a:lstStyle/>
          <a:p>
            <a:pPr algn="ctr"/>
            <a:r>
              <a:rPr lang="en-US" sz="2800" b="1" dirty="0">
                <a:solidFill>
                  <a:schemeClr val="accent4">
                    <a:lumMod val="50000"/>
                  </a:schemeClr>
                </a:solidFill>
                <a:latin typeface="Arial" panose="020B0604020202020204" pitchFamily="34" charset="0"/>
                <a:cs typeface="Arial" panose="020B0604020202020204" pitchFamily="34" charset="0"/>
              </a:rPr>
              <a:t>HOSPITAL MANAGEMENT DATABASE SCHEMA</a:t>
            </a:r>
            <a:endParaRPr lang="en-US" sz="2800" dirty="0">
              <a:solidFill>
                <a:schemeClr val="accent4">
                  <a:lumMod val="50000"/>
                </a:schemeClr>
              </a:solidFill>
              <a:latin typeface="Arial" panose="020B0604020202020204" pitchFamily="34" charset="0"/>
              <a:cs typeface="Arial" panose="020B0604020202020204" pitchFamily="34" charset="0"/>
            </a:endParaRPr>
          </a:p>
        </p:txBody>
      </p:sp>
      <p:pic>
        <p:nvPicPr>
          <p:cNvPr id="3" name="Content Placeholder 2">
            <a:extLst>
              <a:ext uri="{FF2B5EF4-FFF2-40B4-BE49-F238E27FC236}">
                <a16:creationId xmlns:a16="http://schemas.microsoft.com/office/drawing/2014/main" id="{35FF802A-03C5-483A-B790-44151CD63F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9750" y="1276350"/>
            <a:ext cx="4495800" cy="3524549"/>
          </a:xfrm>
        </p:spPr>
      </p:pic>
    </p:spTree>
    <p:extLst>
      <p:ext uri="{BB962C8B-B14F-4D97-AF65-F5344CB8AC3E}">
        <p14:creationId xmlns:p14="http://schemas.microsoft.com/office/powerpoint/2010/main" val="110663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353133"/>
            <a:ext cx="7911257" cy="1023865"/>
          </a:xfrm>
        </p:spPr>
        <p:txBody>
          <a:bodyPr>
            <a:normAutofit fontScale="90000"/>
          </a:bodyPr>
          <a:lstStyle/>
          <a:p>
            <a:r>
              <a:rPr lang="en-US" sz="2400" dirty="0">
                <a:solidFill>
                  <a:schemeClr val="tx1"/>
                </a:solidFill>
                <a:latin typeface="Algerian" panose="04020705040A02060702" pitchFamily="82" charset="0"/>
              </a:rPr>
              <a:t>QUESTION – 1</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400" dirty="0">
                <a:solidFill>
                  <a:schemeClr val="tx1"/>
                </a:solidFill>
                <a:latin typeface="Times New Roman" panose="02020603050405020304" pitchFamily="18" charset="0"/>
                <a:cs typeface="Times New Roman" panose="02020603050405020304" pitchFamily="18" charset="0"/>
              </a:rPr>
              <a:t>Show unique birth years from patients and order </a:t>
            </a:r>
            <a:r>
              <a:rPr lang="en-US" sz="2400" dirty="0" err="1">
                <a:solidFill>
                  <a:schemeClr val="tx1"/>
                </a:solidFill>
                <a:latin typeface="Times New Roman" panose="02020603050405020304" pitchFamily="18" charset="0"/>
                <a:cs typeface="Times New Roman" panose="02020603050405020304" pitchFamily="18" charset="0"/>
              </a:rPr>
              <a:t>tham</a:t>
            </a:r>
            <a:r>
              <a:rPr lang="en-US" sz="2400" dirty="0">
                <a:solidFill>
                  <a:schemeClr val="tx1"/>
                </a:solidFill>
                <a:latin typeface="Times New Roman" panose="02020603050405020304" pitchFamily="18" charset="0"/>
                <a:cs typeface="Times New Roman" panose="02020603050405020304" pitchFamily="18" charset="0"/>
              </a:rPr>
              <a:t> by ascending</a:t>
            </a:r>
            <a:endParaRPr lang="en-US" sz="24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17" name="Content Placeholder 16">
            <a:extLst>
              <a:ext uri="{FF2B5EF4-FFF2-40B4-BE49-F238E27FC236}">
                <a16:creationId xmlns:a16="http://schemas.microsoft.com/office/drawing/2014/main" id="{3E1B092D-70DD-4EE4-82AE-60905C7792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9150" y="1596783"/>
            <a:ext cx="4163006" cy="724001"/>
          </a:xfrm>
        </p:spPr>
      </p:pic>
      <p:pic>
        <p:nvPicPr>
          <p:cNvPr id="19" name="Picture 18">
            <a:extLst>
              <a:ext uri="{FF2B5EF4-FFF2-40B4-BE49-F238E27FC236}">
                <a16:creationId xmlns:a16="http://schemas.microsoft.com/office/drawing/2014/main" id="{ED2EA35B-5466-48EC-A376-3EFDD91AB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550" y="2571750"/>
            <a:ext cx="1314633" cy="1867161"/>
          </a:xfrm>
          <a:prstGeom prst="rect">
            <a:avLst/>
          </a:prstGeom>
        </p:spPr>
      </p:pic>
    </p:spTree>
    <p:extLst>
      <p:ext uri="{BB962C8B-B14F-4D97-AF65-F5344CB8AC3E}">
        <p14:creationId xmlns:p14="http://schemas.microsoft.com/office/powerpoint/2010/main" val="303705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0"/>
            <a:ext cx="7911257" cy="1676400"/>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2</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unique first names from the patients table which only occurs once in the </a:t>
            </a:r>
            <a:r>
              <a:rPr lang="en-US" sz="2000" dirty="0" err="1">
                <a:solidFill>
                  <a:schemeClr val="tx1"/>
                </a:solidFill>
                <a:latin typeface="Times New Roman" panose="02020603050405020304" pitchFamily="18" charset="0"/>
                <a:cs typeface="Times New Roman" panose="02020603050405020304" pitchFamily="18" charset="0"/>
              </a:rPr>
              <a:t>list.for</a:t>
            </a:r>
            <a:r>
              <a:rPr lang="en-US" sz="2000" dirty="0">
                <a:solidFill>
                  <a:schemeClr val="tx1"/>
                </a:solidFill>
                <a:latin typeface="Times New Roman" panose="02020603050405020304" pitchFamily="18" charset="0"/>
                <a:cs typeface="Times New Roman" panose="02020603050405020304" pitchFamily="18" charset="0"/>
              </a:rPr>
              <a:t> example, if two or more people are named "john" in the first name column than don't include their  name in the output list. if only 1 person is names "lee" then include them in the output</a:t>
            </a:r>
            <a:br>
              <a:rPr lang="en-US" sz="2000" dirty="0">
                <a:solidFill>
                  <a:schemeClr val="tx1"/>
                </a:solidFill>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7C19C8F2-4747-4AC7-9DCE-7987396C74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7750" y="2176407"/>
            <a:ext cx="2543530" cy="790685"/>
          </a:xfrm>
        </p:spPr>
      </p:pic>
      <p:pic>
        <p:nvPicPr>
          <p:cNvPr id="7" name="Picture 6">
            <a:extLst>
              <a:ext uri="{FF2B5EF4-FFF2-40B4-BE49-F238E27FC236}">
                <a16:creationId xmlns:a16="http://schemas.microsoft.com/office/drawing/2014/main" id="{7E7AB02D-B266-467F-93F3-3BB775FA2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50" y="2752835"/>
            <a:ext cx="1257433" cy="1867161"/>
          </a:xfrm>
          <a:prstGeom prst="rect">
            <a:avLst/>
          </a:prstGeom>
        </p:spPr>
      </p:pic>
    </p:spTree>
    <p:extLst>
      <p:ext uri="{BB962C8B-B14F-4D97-AF65-F5344CB8AC3E}">
        <p14:creationId xmlns:p14="http://schemas.microsoft.com/office/powerpoint/2010/main" val="139882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0"/>
            <a:ext cx="7911257" cy="1484949"/>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3</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200" dirty="0">
                <a:solidFill>
                  <a:schemeClr val="tx1"/>
                </a:solidFill>
                <a:latin typeface="Times New Roman" panose="02020603050405020304" pitchFamily="18" charset="0"/>
                <a:cs typeface="Times New Roman" panose="02020603050405020304" pitchFamily="18" charset="0"/>
              </a:rPr>
              <a:t>show patient_id and first_name from patients where their first_name start and ends with "s" and is at least 6 characters long</a:t>
            </a:r>
            <a:br>
              <a:rPr lang="en-US" sz="2400" dirty="0">
                <a:solidFill>
                  <a:schemeClr val="tx1"/>
                </a:solidFill>
                <a:latin typeface="Algerian" panose="04020705040A02060702" pitchFamily="82" charset="0"/>
              </a:rPr>
            </a:br>
            <a:endParaRPr lang="en-US" sz="24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1A263CF2-A99B-4A38-962D-BFDF8B594D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8750" y="1838084"/>
            <a:ext cx="2734057" cy="704756"/>
          </a:xfrm>
        </p:spPr>
      </p:pic>
      <p:pic>
        <p:nvPicPr>
          <p:cNvPr id="7" name="Picture 6">
            <a:extLst>
              <a:ext uri="{FF2B5EF4-FFF2-40B4-BE49-F238E27FC236}">
                <a16:creationId xmlns:a16="http://schemas.microsoft.com/office/drawing/2014/main" id="{519F5D23-D66A-4094-A62D-97DF8EC89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076" y="2542840"/>
            <a:ext cx="1740274" cy="1933910"/>
          </a:xfrm>
          <a:prstGeom prst="rect">
            <a:avLst/>
          </a:prstGeom>
        </p:spPr>
      </p:pic>
    </p:spTree>
    <p:extLst>
      <p:ext uri="{BB962C8B-B14F-4D97-AF65-F5344CB8AC3E}">
        <p14:creationId xmlns:p14="http://schemas.microsoft.com/office/powerpoint/2010/main" val="133131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353133"/>
            <a:ext cx="7911257" cy="770817"/>
          </a:xfrm>
        </p:spPr>
        <p:txBody>
          <a:bodyPr>
            <a:normAutofit fontScale="90000"/>
          </a:bodyPr>
          <a:lstStyle/>
          <a:p>
            <a:r>
              <a:rPr lang="en-US" sz="2400" dirty="0">
                <a:solidFill>
                  <a:schemeClr val="tx1"/>
                </a:solidFill>
                <a:latin typeface="Algerian" panose="04020705040A02060702" pitchFamily="82" charset="0"/>
              </a:rPr>
              <a:t>QUESTION – 4</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the total amount of male patients and the total amount of female patients table. display the two results in the same row.</a:t>
            </a:r>
            <a:br>
              <a:rPr lang="en-US" sz="2000" dirty="0">
                <a:solidFill>
                  <a:schemeClr val="tx1"/>
                </a:solidFill>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C7BC565C-1FB6-4429-9CFD-3EDA6880FF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8750" y="1596782"/>
            <a:ext cx="5715000" cy="974967"/>
          </a:xfrm>
        </p:spPr>
      </p:pic>
      <p:pic>
        <p:nvPicPr>
          <p:cNvPr id="7" name="Picture 6">
            <a:extLst>
              <a:ext uri="{FF2B5EF4-FFF2-40B4-BE49-F238E27FC236}">
                <a16:creationId xmlns:a16="http://schemas.microsoft.com/office/drawing/2014/main" id="{4F1296A6-91C5-41F5-8724-4B8C18206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150" y="3257550"/>
            <a:ext cx="2438400" cy="685800"/>
          </a:xfrm>
          <a:prstGeom prst="rect">
            <a:avLst/>
          </a:prstGeom>
        </p:spPr>
      </p:pic>
    </p:spTree>
    <p:extLst>
      <p:ext uri="{BB962C8B-B14F-4D97-AF65-F5344CB8AC3E}">
        <p14:creationId xmlns:p14="http://schemas.microsoft.com/office/powerpoint/2010/main" val="11635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1"/>
            <a:ext cx="7911257" cy="914400"/>
          </a:xfrm>
        </p:spPr>
        <p:txBody>
          <a:bodyPr>
            <a:normAutofit fontScale="90000"/>
          </a:bodyPr>
          <a:lstStyle/>
          <a:p>
            <a:r>
              <a:rPr lang="en-US" sz="2400" dirty="0">
                <a:solidFill>
                  <a:schemeClr val="tx1"/>
                </a:solidFill>
                <a:latin typeface="Algerian" panose="04020705040A02060702" pitchFamily="82" charset="0"/>
              </a:rPr>
              <a:t>QUESTION – 5</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1800" dirty="0">
                <a:solidFill>
                  <a:schemeClr val="tx1"/>
                </a:solidFill>
                <a:latin typeface="Times New Roman" panose="02020603050405020304" pitchFamily="18" charset="0"/>
                <a:cs typeface="Times New Roman" panose="02020603050405020304" pitchFamily="18" charset="0"/>
              </a:rPr>
              <a:t>show patient_id, first_name, </a:t>
            </a:r>
            <a:r>
              <a:rPr lang="en-US" sz="1800" dirty="0" err="1">
                <a:solidFill>
                  <a:schemeClr val="tx1"/>
                </a:solidFill>
                <a:latin typeface="Times New Roman" panose="02020603050405020304" pitchFamily="18" charset="0"/>
                <a:cs typeface="Times New Roman" panose="02020603050405020304" pitchFamily="18" charset="0"/>
              </a:rPr>
              <a:t>last_name</a:t>
            </a:r>
            <a:r>
              <a:rPr lang="en-US" sz="1800" dirty="0">
                <a:solidFill>
                  <a:schemeClr val="tx1"/>
                </a:solidFill>
                <a:latin typeface="Times New Roman" panose="02020603050405020304" pitchFamily="18" charset="0"/>
                <a:cs typeface="Times New Roman" panose="02020603050405020304" pitchFamily="18" charset="0"/>
              </a:rPr>
              <a:t> from patients whose diagnosis is ' dementia'</a:t>
            </a:r>
            <a:endParaRPr lang="en-US" sz="18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EC64AE90-41A7-4800-8140-8F0812EC2B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0150" y="1321197"/>
            <a:ext cx="4724400" cy="990738"/>
          </a:xfrm>
        </p:spPr>
      </p:pic>
      <p:pic>
        <p:nvPicPr>
          <p:cNvPr id="7" name="Picture 6">
            <a:extLst>
              <a:ext uri="{FF2B5EF4-FFF2-40B4-BE49-F238E27FC236}">
                <a16:creationId xmlns:a16="http://schemas.microsoft.com/office/drawing/2014/main" id="{CE183087-26AF-4CA6-B45D-14F93918E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950" y="2724150"/>
            <a:ext cx="3200400" cy="2066216"/>
          </a:xfrm>
          <a:prstGeom prst="rect">
            <a:avLst/>
          </a:prstGeom>
        </p:spPr>
      </p:pic>
    </p:spTree>
    <p:extLst>
      <p:ext uri="{BB962C8B-B14F-4D97-AF65-F5344CB8AC3E}">
        <p14:creationId xmlns:p14="http://schemas.microsoft.com/office/powerpoint/2010/main" val="47396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CC617A8-A6FB-409C-A039-31411A70906A}"/>
              </a:ext>
            </a:extLst>
          </p:cNvPr>
          <p:cNvSpPr>
            <a:spLocks noGrp="1"/>
          </p:cNvSpPr>
          <p:nvPr>
            <p:ph type="title"/>
          </p:nvPr>
        </p:nvSpPr>
        <p:spPr>
          <a:xfrm>
            <a:off x="482649" y="133351"/>
            <a:ext cx="7911257" cy="990600"/>
          </a:xfrm>
        </p:spPr>
        <p:txBody>
          <a:bodyPr>
            <a:normAutofit fontScale="90000"/>
          </a:bodyPr>
          <a:lstStyle/>
          <a:p>
            <a:pPr>
              <a:lnSpc>
                <a:spcPct val="100000"/>
              </a:lnSpc>
            </a:pPr>
            <a:r>
              <a:rPr lang="en-US" sz="2400" dirty="0">
                <a:solidFill>
                  <a:schemeClr val="tx1"/>
                </a:solidFill>
                <a:latin typeface="Algerian" panose="04020705040A02060702" pitchFamily="82" charset="0"/>
              </a:rPr>
              <a:t>QUESTION – 6</a:t>
            </a:r>
            <a:br>
              <a:rPr lang="en-US" sz="2400" dirty="0">
                <a:solidFill>
                  <a:schemeClr val="tx1"/>
                </a:solidFill>
                <a:latin typeface="Algerian" panose="04020705040A02060702" pitchFamily="82" charset="0"/>
              </a:rPr>
            </a:br>
            <a:br>
              <a:rPr lang="en-US" sz="2400" dirty="0">
                <a:solidFill>
                  <a:schemeClr val="tx1"/>
                </a:solidFill>
                <a:latin typeface="Algerian" panose="04020705040A02060702" pitchFamily="82" charset="0"/>
              </a:rPr>
            </a:br>
            <a:r>
              <a:rPr lang="en-US" sz="2000" dirty="0">
                <a:solidFill>
                  <a:schemeClr val="tx1"/>
                </a:solidFill>
                <a:latin typeface="Times New Roman" panose="02020603050405020304" pitchFamily="18" charset="0"/>
                <a:cs typeface="Times New Roman" panose="02020603050405020304" pitchFamily="18" charset="0"/>
              </a:rPr>
              <a:t>show first and last name, allergies from patients which have allergies to either '</a:t>
            </a:r>
            <a:r>
              <a:rPr lang="en-US" sz="2000" dirty="0" err="1">
                <a:solidFill>
                  <a:schemeClr val="tx1"/>
                </a:solidFill>
                <a:latin typeface="Times New Roman" panose="02020603050405020304" pitchFamily="18" charset="0"/>
                <a:cs typeface="Times New Roman" panose="02020603050405020304" pitchFamily="18" charset="0"/>
              </a:rPr>
              <a:t>penicillion</a:t>
            </a:r>
            <a:r>
              <a:rPr lang="en-US" sz="2000" dirty="0">
                <a:solidFill>
                  <a:schemeClr val="tx1"/>
                </a:solidFill>
                <a:latin typeface="Times New Roman" panose="02020603050405020304" pitchFamily="18" charset="0"/>
                <a:cs typeface="Times New Roman" panose="02020603050405020304" pitchFamily="18" charset="0"/>
              </a:rPr>
              <a:t>' or 'morphine'-- show results ordered ascending by </a:t>
            </a:r>
            <a:r>
              <a:rPr lang="en-US" sz="2000" dirty="0" err="1">
                <a:solidFill>
                  <a:schemeClr val="tx1"/>
                </a:solidFill>
                <a:latin typeface="Times New Roman" panose="02020603050405020304" pitchFamily="18" charset="0"/>
                <a:cs typeface="Times New Roman" panose="02020603050405020304" pitchFamily="18" charset="0"/>
              </a:rPr>
              <a:t>alleries</a:t>
            </a:r>
            <a:r>
              <a:rPr lang="en-US" sz="2000" dirty="0">
                <a:solidFill>
                  <a:schemeClr val="tx1"/>
                </a:solidFill>
                <a:latin typeface="Times New Roman" panose="02020603050405020304" pitchFamily="18" charset="0"/>
                <a:cs typeface="Times New Roman" panose="02020603050405020304" pitchFamily="18" charset="0"/>
              </a:rPr>
              <a:t> then by first_name then by </a:t>
            </a:r>
            <a:r>
              <a:rPr lang="en-US" sz="2000" dirty="0" err="1">
                <a:solidFill>
                  <a:schemeClr val="tx1"/>
                </a:solidFill>
                <a:latin typeface="Times New Roman" panose="02020603050405020304" pitchFamily="18" charset="0"/>
                <a:cs typeface="Times New Roman" panose="02020603050405020304" pitchFamily="18" charset="0"/>
              </a:rPr>
              <a:t>last_name</a:t>
            </a:r>
            <a:endParaRPr lang="en-US" sz="2000" dirty="0">
              <a:latin typeface="Times New Roman" panose="02020603050405020304" pitchFamily="18" charset="0"/>
              <a:cs typeface="Times New Roman" panose="02020603050405020304" pitchFamily="18" charset="0"/>
            </a:endParaRPr>
          </a:p>
        </p:txBody>
      </p:sp>
      <p:sp>
        <p:nvSpPr>
          <p:cNvPr id="4" name="Title 14">
            <a:extLst>
              <a:ext uri="{FF2B5EF4-FFF2-40B4-BE49-F238E27FC236}">
                <a16:creationId xmlns:a16="http://schemas.microsoft.com/office/drawing/2014/main" id="{F1D42DDB-AB60-4A41-95E6-74DFA41E75F2}"/>
              </a:ext>
            </a:extLst>
          </p:cNvPr>
          <p:cNvSpPr txBox="1">
            <a:spLocks/>
          </p:cNvSpPr>
          <p:nvPr/>
        </p:nvSpPr>
        <p:spPr>
          <a:xfrm>
            <a:off x="482649" y="353134"/>
            <a:ext cx="7911257" cy="1243649"/>
          </a:xfrm>
          <a:prstGeom prst="rect">
            <a:avLst/>
          </a:prstGeom>
        </p:spPr>
        <p:txBody>
          <a:bodyPr vert="horz" lIns="91440" tIns="45720" rIns="91440" bIns="45720" rtlCol="0" anchor="ctr">
            <a:normAutofit/>
          </a:bodyPr>
          <a:lstStyle>
            <a:lvl1pPr algn="l" defTabSz="671535" rtl="0" eaLnBrk="1" latinLnBrk="0" hangingPunct="1">
              <a:lnSpc>
                <a:spcPct val="85000"/>
              </a:lnSpc>
              <a:spcBef>
                <a:spcPct val="0"/>
              </a:spcBef>
              <a:buNone/>
              <a:defRPr sz="3966" kern="1200" spc="-88" baseline="0">
                <a:solidFill>
                  <a:schemeClr val="accent1"/>
                </a:solidFill>
                <a:latin typeface="+mj-lt"/>
                <a:ea typeface="+mj-ea"/>
                <a:cs typeface="+mj-cs"/>
              </a:defRPr>
            </a:lvl1pPr>
          </a:lstStyle>
          <a:p>
            <a:endParaRPr lang="en-US"/>
          </a:p>
        </p:txBody>
      </p:sp>
      <p:pic>
        <p:nvPicPr>
          <p:cNvPr id="3" name="Content Placeholder 2">
            <a:extLst>
              <a:ext uri="{FF2B5EF4-FFF2-40B4-BE49-F238E27FC236}">
                <a16:creationId xmlns:a16="http://schemas.microsoft.com/office/drawing/2014/main" id="{B2CA92FE-BDA9-4FA2-9695-06837D9EFD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6350" y="2521999"/>
            <a:ext cx="3801005" cy="885949"/>
          </a:xfrm>
        </p:spPr>
      </p:pic>
      <p:pic>
        <p:nvPicPr>
          <p:cNvPr id="7" name="Picture 6">
            <a:extLst>
              <a:ext uri="{FF2B5EF4-FFF2-40B4-BE49-F238E27FC236}">
                <a16:creationId xmlns:a16="http://schemas.microsoft.com/office/drawing/2014/main" id="{F65B5440-76E9-4F26-A4B9-86B4EB540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230" y="2343150"/>
            <a:ext cx="2895600" cy="2129597"/>
          </a:xfrm>
          <a:prstGeom prst="rect">
            <a:avLst/>
          </a:prstGeom>
        </p:spPr>
      </p:pic>
    </p:spTree>
    <p:extLst>
      <p:ext uri="{BB962C8B-B14F-4D97-AF65-F5344CB8AC3E}">
        <p14:creationId xmlns:p14="http://schemas.microsoft.com/office/powerpoint/2010/main" val="161740963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198</TotalTime>
  <Words>684</Words>
  <Application>Microsoft Office PowerPoint</Application>
  <PresentationFormat>Custom</PresentationFormat>
  <Paragraphs>28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Bernard MT Condensed</vt:lpstr>
      <vt:lpstr>Calibri Light</vt:lpstr>
      <vt:lpstr>Times New Roman</vt:lpstr>
      <vt:lpstr>Wingdings</vt:lpstr>
      <vt:lpstr>Metropolitan</vt:lpstr>
      <vt:lpstr>MYSQL project</vt:lpstr>
      <vt:lpstr>OBJECTIVES</vt:lpstr>
      <vt:lpstr>HOSPITAL MANAGEMENT DATABASE SCHEMA</vt:lpstr>
      <vt:lpstr>QUESTION – 1  Show unique birth years from patients and order tham by ascending</vt:lpstr>
      <vt:lpstr>QUESTION – 2  show unique first names from the patients table which only occurs once in the list.for example, if two or more people are named "john" in the first name column than don't include their  name in the output list. if only 1 person is names "lee" then include them in the output </vt:lpstr>
      <vt:lpstr>QUESTION – 3  show patient_id and first_name from patients where their first_name start and ends with "s" and is at least 6 characters long </vt:lpstr>
      <vt:lpstr>QUESTION – 4  show the total amount of male patients and the total amount of female patients table. display the two results in the same row. </vt:lpstr>
      <vt:lpstr>QUESTION – 5  show patient_id, first_name, last_name from patients whose diagnosis is ' dementia'</vt:lpstr>
      <vt:lpstr>QUESTION – 6  show first and last name, allergies from patients which have allergies to either 'penicillion' or 'morphine'-- show results ordered ascending by alleries then by first_name then by last_name</vt:lpstr>
      <vt:lpstr>QUESTION – 7  show patient_id, diagnosis from admissions. find patients admitted multiple times for the same diagnosis</vt:lpstr>
      <vt:lpstr>QUESTION – 8  show the city and the total number of patients in the city . order from most to least patients and then by city name ascending</vt:lpstr>
      <vt:lpstr>QUESTION – 9  show first name, last name and role of every person that is either patient or doctor. the roles are either " patient", "doctor"</vt:lpstr>
      <vt:lpstr>QUESTION – 10  show all allergies ordered by popularity. remove null values from query</vt:lpstr>
      <vt:lpstr>QUESTION – 11   we want to display each patients full name in a single column. their last name in all upper letters must appear first name in all lower case letters. separate the last name and first name with a comma. order the list by the first name in decending order. </vt:lpstr>
      <vt:lpstr>QUESTION – 12  show the province_id, sum of height , where the total sum of its patients height is greater than or equal to 7000 </vt:lpstr>
      <vt:lpstr>QUESTION – 13  show the difference between the largest weight and smallest weight for patients with the last name ' marani'  </vt:lpstr>
      <vt:lpstr> QUESTION – 14  show all of the days of the month and how many admission_dates accured on that day. sort by the day with most admissions to least admissions  </vt:lpstr>
      <vt:lpstr>QUESTION – 15  show first name, last name and the total number of admissions attended for each doctor.-- every admission has been attended by a doctor.  </vt:lpstr>
      <vt:lpstr>QUESTION – 16  for each doctor, display their id, full name, and the first and last admissions date they attened  </vt:lpstr>
      <vt:lpstr>QUESTION – 17  display the total amount of patients for each province. order by descending.   </vt:lpstr>
      <vt:lpstr> QUESTION – 18  for every admission, display the patients full name, their admission diagnosis, and their doctors full name-- who diagnosed their problem.   </vt:lpstr>
      <vt:lpstr>QUESTION – 19  display the first name, last name and number of duplicate patients based on their first name and lat name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919880493243</cp:lastModifiedBy>
  <cp:revision>18</cp:revision>
  <dcterms:created xsi:type="dcterms:W3CDTF">2006-08-16T00:00:00Z</dcterms:created>
  <dcterms:modified xsi:type="dcterms:W3CDTF">2024-05-27T18:09:59Z</dcterms:modified>
</cp:coreProperties>
</file>