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notesMasterIdLst>
    <p:notesMasterId r:id="rId13"/>
  </p:notesMasterIdLst>
  <p:sldIdLst>
    <p:sldId id="258" r:id="rId2"/>
    <p:sldId id="268" r:id="rId3"/>
    <p:sldId id="276" r:id="rId4"/>
    <p:sldId id="262" r:id="rId5"/>
    <p:sldId id="267" r:id="rId6"/>
    <p:sldId id="269" r:id="rId7"/>
    <p:sldId id="271" r:id="rId8"/>
    <p:sldId id="275" r:id="rId9"/>
    <p:sldId id="273" r:id="rId10"/>
    <p:sldId id="277"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A445E-379F-4E36-9DE5-79245C7FD5B7}" type="datetimeFigureOut">
              <a:rPr lang="en-IN" smtClean="0"/>
              <a:t>25-05-2024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0B1AC2-0FE8-4CBA-A587-715F35593D5B}" type="slidenum">
              <a:rPr lang="en-IN" smtClean="0"/>
              <a:t>‹#›</a:t>
            </a:fld>
            <a:endParaRPr lang="en-IN"/>
          </a:p>
        </p:txBody>
      </p:sp>
    </p:spTree>
    <p:extLst>
      <p:ext uri="{BB962C8B-B14F-4D97-AF65-F5344CB8AC3E}">
        <p14:creationId xmlns:p14="http://schemas.microsoft.com/office/powerpoint/2010/main" val="4020616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D58EF6-3378-4F38-8DC3-1C167EF99231}"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331511-10F8-4627-88F0-2DDEB9EF3741}" type="slidenum">
              <a:rPr lang="en-IN" smtClean="0"/>
              <a:t>‹#›</a:t>
            </a:fld>
            <a:endParaRPr lang="en-IN"/>
          </a:p>
        </p:txBody>
      </p:sp>
    </p:spTree>
    <p:extLst>
      <p:ext uri="{BB962C8B-B14F-4D97-AF65-F5344CB8AC3E}">
        <p14:creationId xmlns:p14="http://schemas.microsoft.com/office/powerpoint/2010/main" val="1393494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58EF6-3378-4F38-8DC3-1C167EF99231}"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331511-10F8-4627-88F0-2DDEB9EF3741}" type="slidenum">
              <a:rPr lang="en-IN" smtClean="0"/>
              <a:t>‹#›</a:t>
            </a:fld>
            <a:endParaRPr lang="en-IN"/>
          </a:p>
        </p:txBody>
      </p:sp>
    </p:spTree>
    <p:extLst>
      <p:ext uri="{BB962C8B-B14F-4D97-AF65-F5344CB8AC3E}">
        <p14:creationId xmlns:p14="http://schemas.microsoft.com/office/powerpoint/2010/main" val="1113673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58EF6-3378-4F38-8DC3-1C167EF99231}"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331511-10F8-4627-88F0-2DDEB9EF374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7157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58EF6-3378-4F38-8DC3-1C167EF99231}"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331511-10F8-4627-88F0-2DDEB9EF3741}" type="slidenum">
              <a:rPr lang="en-IN" smtClean="0"/>
              <a:t>‹#›</a:t>
            </a:fld>
            <a:endParaRPr lang="en-IN"/>
          </a:p>
        </p:txBody>
      </p:sp>
    </p:spTree>
    <p:extLst>
      <p:ext uri="{BB962C8B-B14F-4D97-AF65-F5344CB8AC3E}">
        <p14:creationId xmlns:p14="http://schemas.microsoft.com/office/powerpoint/2010/main" val="1601599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58EF6-3378-4F38-8DC3-1C167EF99231}"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331511-10F8-4627-88F0-2DDEB9EF374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80862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58EF6-3378-4F38-8DC3-1C167EF99231}"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331511-10F8-4627-88F0-2DDEB9EF3741}" type="slidenum">
              <a:rPr lang="en-IN" smtClean="0"/>
              <a:t>‹#›</a:t>
            </a:fld>
            <a:endParaRPr lang="en-IN"/>
          </a:p>
        </p:txBody>
      </p:sp>
    </p:spTree>
    <p:extLst>
      <p:ext uri="{BB962C8B-B14F-4D97-AF65-F5344CB8AC3E}">
        <p14:creationId xmlns:p14="http://schemas.microsoft.com/office/powerpoint/2010/main" val="2466585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58EF6-3378-4F38-8DC3-1C167EF99231}"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331511-10F8-4627-88F0-2DDEB9EF3741}" type="slidenum">
              <a:rPr lang="en-IN" smtClean="0"/>
              <a:t>‹#›</a:t>
            </a:fld>
            <a:endParaRPr lang="en-IN"/>
          </a:p>
        </p:txBody>
      </p:sp>
    </p:spTree>
    <p:extLst>
      <p:ext uri="{BB962C8B-B14F-4D97-AF65-F5344CB8AC3E}">
        <p14:creationId xmlns:p14="http://schemas.microsoft.com/office/powerpoint/2010/main" val="2231979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58EF6-3378-4F38-8DC3-1C167EF99231}"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331511-10F8-4627-88F0-2DDEB9EF3741}" type="slidenum">
              <a:rPr lang="en-IN" smtClean="0"/>
              <a:t>‹#›</a:t>
            </a:fld>
            <a:endParaRPr lang="en-IN"/>
          </a:p>
        </p:txBody>
      </p:sp>
    </p:spTree>
    <p:extLst>
      <p:ext uri="{BB962C8B-B14F-4D97-AF65-F5344CB8AC3E}">
        <p14:creationId xmlns:p14="http://schemas.microsoft.com/office/powerpoint/2010/main" val="1214461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D58EF6-3378-4F38-8DC3-1C167EF99231}"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331511-10F8-4627-88F0-2DDEB9EF3741}" type="slidenum">
              <a:rPr lang="en-IN" smtClean="0"/>
              <a:t>‹#›</a:t>
            </a:fld>
            <a:endParaRPr lang="en-IN"/>
          </a:p>
        </p:txBody>
      </p:sp>
    </p:spTree>
    <p:extLst>
      <p:ext uri="{BB962C8B-B14F-4D97-AF65-F5344CB8AC3E}">
        <p14:creationId xmlns:p14="http://schemas.microsoft.com/office/powerpoint/2010/main" val="2894195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D58EF6-3378-4F38-8DC3-1C167EF99231}" type="datetimeFigureOut">
              <a:rPr lang="en-IN" smtClean="0"/>
              <a:t>25-05-2024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331511-10F8-4627-88F0-2DDEB9EF3741}" type="slidenum">
              <a:rPr lang="en-IN" smtClean="0"/>
              <a:t>‹#›</a:t>
            </a:fld>
            <a:endParaRPr lang="en-IN"/>
          </a:p>
        </p:txBody>
      </p:sp>
    </p:spTree>
    <p:extLst>
      <p:ext uri="{BB962C8B-B14F-4D97-AF65-F5344CB8AC3E}">
        <p14:creationId xmlns:p14="http://schemas.microsoft.com/office/powerpoint/2010/main" val="51115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D58EF6-3378-4F38-8DC3-1C167EF99231}"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331511-10F8-4627-88F0-2DDEB9EF3741}" type="slidenum">
              <a:rPr lang="en-IN" smtClean="0"/>
              <a:t>‹#›</a:t>
            </a:fld>
            <a:endParaRPr lang="en-IN"/>
          </a:p>
        </p:txBody>
      </p:sp>
    </p:spTree>
    <p:extLst>
      <p:ext uri="{BB962C8B-B14F-4D97-AF65-F5344CB8AC3E}">
        <p14:creationId xmlns:p14="http://schemas.microsoft.com/office/powerpoint/2010/main" val="3165712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D58EF6-3378-4F38-8DC3-1C167EF99231}" type="datetimeFigureOut">
              <a:rPr lang="en-IN" smtClean="0"/>
              <a:t>25-05-2024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331511-10F8-4627-88F0-2DDEB9EF3741}" type="slidenum">
              <a:rPr lang="en-IN" smtClean="0"/>
              <a:t>‹#›</a:t>
            </a:fld>
            <a:endParaRPr lang="en-IN"/>
          </a:p>
        </p:txBody>
      </p:sp>
    </p:spTree>
    <p:extLst>
      <p:ext uri="{BB962C8B-B14F-4D97-AF65-F5344CB8AC3E}">
        <p14:creationId xmlns:p14="http://schemas.microsoft.com/office/powerpoint/2010/main" val="389509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D58EF6-3378-4F38-8DC3-1C167EF99231}" type="datetimeFigureOut">
              <a:rPr lang="en-IN" smtClean="0"/>
              <a:t>25-05-2024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331511-10F8-4627-88F0-2DDEB9EF3741}" type="slidenum">
              <a:rPr lang="en-IN" smtClean="0"/>
              <a:t>‹#›</a:t>
            </a:fld>
            <a:endParaRPr lang="en-IN"/>
          </a:p>
        </p:txBody>
      </p:sp>
    </p:spTree>
    <p:extLst>
      <p:ext uri="{BB962C8B-B14F-4D97-AF65-F5344CB8AC3E}">
        <p14:creationId xmlns:p14="http://schemas.microsoft.com/office/powerpoint/2010/main" val="384578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58EF6-3378-4F38-8DC3-1C167EF99231}" type="datetimeFigureOut">
              <a:rPr lang="en-IN" smtClean="0"/>
              <a:t>25-05-2024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331511-10F8-4627-88F0-2DDEB9EF3741}" type="slidenum">
              <a:rPr lang="en-IN" smtClean="0"/>
              <a:t>‹#›</a:t>
            </a:fld>
            <a:endParaRPr lang="en-IN"/>
          </a:p>
        </p:txBody>
      </p:sp>
    </p:spTree>
    <p:extLst>
      <p:ext uri="{BB962C8B-B14F-4D97-AF65-F5344CB8AC3E}">
        <p14:creationId xmlns:p14="http://schemas.microsoft.com/office/powerpoint/2010/main" val="1284124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D58EF6-3378-4F38-8DC3-1C167EF99231}" type="datetimeFigureOut">
              <a:rPr lang="en-IN" smtClean="0"/>
              <a:t>25-05-2024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331511-10F8-4627-88F0-2DDEB9EF3741}" type="slidenum">
              <a:rPr lang="en-IN" smtClean="0"/>
              <a:t>‹#›</a:t>
            </a:fld>
            <a:endParaRPr lang="en-IN"/>
          </a:p>
        </p:txBody>
      </p:sp>
    </p:spTree>
    <p:extLst>
      <p:ext uri="{BB962C8B-B14F-4D97-AF65-F5344CB8AC3E}">
        <p14:creationId xmlns:p14="http://schemas.microsoft.com/office/powerpoint/2010/main" val="36728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331511-10F8-4627-88F0-2DDEB9EF3741}" type="slidenum">
              <a:rPr lang="en-IN" smtClean="0"/>
              <a:t>‹#›</a:t>
            </a:fld>
            <a:endParaRPr lang="en-IN"/>
          </a:p>
        </p:txBody>
      </p:sp>
      <p:sp>
        <p:nvSpPr>
          <p:cNvPr id="5" name="Date Placeholder 4"/>
          <p:cNvSpPr>
            <a:spLocks noGrp="1"/>
          </p:cNvSpPr>
          <p:nvPr>
            <p:ph type="dt" sz="half" idx="10"/>
          </p:nvPr>
        </p:nvSpPr>
        <p:spPr/>
        <p:txBody>
          <a:bodyPr/>
          <a:lstStyle/>
          <a:p>
            <a:fld id="{84D58EF6-3378-4F38-8DC3-1C167EF99231}" type="datetimeFigureOut">
              <a:rPr lang="en-IN" smtClean="0"/>
              <a:t>25-05-2024</a:t>
            </a:fld>
            <a:endParaRPr lang="en-IN"/>
          </a:p>
        </p:txBody>
      </p:sp>
    </p:spTree>
    <p:extLst>
      <p:ext uri="{BB962C8B-B14F-4D97-AF65-F5344CB8AC3E}">
        <p14:creationId xmlns:p14="http://schemas.microsoft.com/office/powerpoint/2010/main" val="408802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alpha val="71000"/>
          </a:schemeClr>
        </a:solidFill>
        <a:effectLst/>
      </p:bgPr>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D58EF6-3378-4F38-8DC3-1C167EF99231}" type="datetimeFigureOut">
              <a:rPr lang="en-IN" smtClean="0"/>
              <a:t>25-05-2024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331511-10F8-4627-88F0-2DDEB9EF3741}" type="slidenum">
              <a:rPr lang="en-IN" smtClean="0"/>
              <a:t>‹#›</a:t>
            </a:fld>
            <a:endParaRPr lang="en-IN"/>
          </a:p>
        </p:txBody>
      </p:sp>
    </p:spTree>
    <p:extLst>
      <p:ext uri="{BB962C8B-B14F-4D97-AF65-F5344CB8AC3E}">
        <p14:creationId xmlns:p14="http://schemas.microsoft.com/office/powerpoint/2010/main" val="1294809216"/>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9CDA973-7D2D-49EE-A859-8F5C4FCAB59F}"/>
              </a:ext>
            </a:extLst>
          </p:cNvPr>
          <p:cNvSpPr>
            <a:spLocks noGrp="1"/>
          </p:cNvSpPr>
          <p:nvPr>
            <p:ph type="title"/>
          </p:nvPr>
        </p:nvSpPr>
        <p:spPr>
          <a:xfrm>
            <a:off x="677334" y="609600"/>
            <a:ext cx="9746826" cy="1320800"/>
          </a:xfrm>
        </p:spPr>
        <p:txBody>
          <a:bodyPr/>
          <a:lstStyle/>
          <a:p>
            <a:endParaRPr lang="en-US" dirty="0"/>
          </a:p>
        </p:txBody>
      </p:sp>
      <p:pic>
        <p:nvPicPr>
          <p:cNvPr id="7" name="Content Placeholder 6">
            <a:extLst>
              <a:ext uri="{FF2B5EF4-FFF2-40B4-BE49-F238E27FC236}">
                <a16:creationId xmlns:a16="http://schemas.microsoft.com/office/drawing/2014/main" id="{6F3800ED-C40A-4BE9-BEE3-BB14FAC048FA}"/>
              </a:ext>
            </a:extLst>
          </p:cNvPr>
          <p:cNvPicPr>
            <a:picLocks noGrp="1" noChangeAspect="1"/>
          </p:cNvPicPr>
          <p:nvPr>
            <p:ph sz="half" idx="1"/>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69371" y="609600"/>
            <a:ext cx="4288561" cy="3118338"/>
          </a:xfrm>
          <a:gradFill>
            <a:gsLst>
              <a:gs pos="83000">
                <a:srgbClr val="0070C0"/>
              </a:gs>
              <a:gs pos="0">
                <a:schemeClr val="accent5">
                  <a:lumMod val="0"/>
                  <a:lumOff val="100000"/>
                </a:schemeClr>
              </a:gs>
              <a:gs pos="35000">
                <a:schemeClr val="accent5">
                  <a:lumMod val="0"/>
                  <a:lumOff val="100000"/>
                </a:schemeClr>
              </a:gs>
              <a:gs pos="100000">
                <a:schemeClr val="accent5">
                  <a:lumMod val="100000"/>
                </a:schemeClr>
              </a:gs>
            </a:gsLst>
            <a:path path="rect">
              <a:fillToRect l="100000" t="100000"/>
            </a:path>
          </a:gradFill>
          <a:effectLst>
            <a:reflection stA="93000" endPos="65000" dist="50800" dir="5400000" sy="-100000" algn="bl" rotWithShape="0"/>
          </a:effectLst>
        </p:spPr>
      </p:pic>
      <p:sp>
        <p:nvSpPr>
          <p:cNvPr id="9" name="Content Placeholder 8">
            <a:extLst>
              <a:ext uri="{FF2B5EF4-FFF2-40B4-BE49-F238E27FC236}">
                <a16:creationId xmlns:a16="http://schemas.microsoft.com/office/drawing/2014/main" id="{D91E75A5-5FFB-4DD4-8754-D118F7DA8E68}"/>
              </a:ext>
            </a:extLst>
          </p:cNvPr>
          <p:cNvSpPr>
            <a:spLocks noGrp="1"/>
          </p:cNvSpPr>
          <p:nvPr>
            <p:ph sz="half" idx="2"/>
          </p:nvPr>
        </p:nvSpPr>
        <p:spPr>
          <a:xfrm>
            <a:off x="5089970" y="2160589"/>
            <a:ext cx="6178252" cy="3880773"/>
          </a:xfrm>
        </p:spPr>
        <p:txBody>
          <a:bodyPr>
            <a:normAutofit/>
          </a:bodyPr>
          <a:lstStyle/>
          <a:p>
            <a:pPr marL="0" indent="0" algn="ctr">
              <a:buNone/>
            </a:pPr>
            <a:r>
              <a:rPr lang="en-US" sz="4400" b="1" dirty="0">
                <a:solidFill>
                  <a:schemeClr val="accent2">
                    <a:lumMod val="75000"/>
                  </a:schemeClr>
                </a:solidFill>
                <a:latin typeface="Algerian" panose="04020705040A02060702" pitchFamily="82" charset="0"/>
              </a:rPr>
              <a:t>HR ANALYTICS</a:t>
            </a:r>
          </a:p>
          <a:p>
            <a:pPr marL="0" indent="0" algn="ctr">
              <a:buNone/>
            </a:pPr>
            <a:endParaRPr lang="en-US" sz="4400" dirty="0">
              <a:solidFill>
                <a:schemeClr val="accent2">
                  <a:lumMod val="75000"/>
                </a:schemeClr>
              </a:solidFill>
              <a:latin typeface="Algerian" panose="04020705040A02060702" pitchFamily="82" charset="0"/>
            </a:endParaRPr>
          </a:p>
          <a:p>
            <a:pPr marL="0" indent="0" algn="ctr">
              <a:buNone/>
            </a:pPr>
            <a:endParaRPr lang="en-US" sz="4400" dirty="0">
              <a:solidFill>
                <a:schemeClr val="accent2">
                  <a:lumMod val="75000"/>
                </a:schemeClr>
              </a:solidFill>
              <a:latin typeface="Algerian" panose="04020705040A02060702" pitchFamily="82" charset="0"/>
            </a:endParaRPr>
          </a:p>
          <a:p>
            <a:pPr marL="0" indent="0" algn="ctr">
              <a:buNone/>
            </a:pPr>
            <a:r>
              <a:rPr lang="en-US" sz="2800" dirty="0">
                <a:solidFill>
                  <a:schemeClr val="tx2">
                    <a:lumMod val="50000"/>
                  </a:schemeClr>
                </a:solidFill>
              </a:rPr>
              <a:t>                                  -Sangeetha s</a:t>
            </a:r>
          </a:p>
          <a:p>
            <a:pPr marL="0" indent="0" algn="ctr">
              <a:buNone/>
            </a:pPr>
            <a:endParaRPr lang="en-US" sz="4400" dirty="0">
              <a:solidFill>
                <a:schemeClr val="accent2">
                  <a:lumMod val="75000"/>
                </a:schemeClr>
              </a:solidFill>
              <a:latin typeface="Algerian" panose="04020705040A02060702" pitchFamily="82" charset="0"/>
            </a:endParaRPr>
          </a:p>
        </p:txBody>
      </p:sp>
    </p:spTree>
    <p:extLst>
      <p:ext uri="{BB962C8B-B14F-4D97-AF65-F5344CB8AC3E}">
        <p14:creationId xmlns:p14="http://schemas.microsoft.com/office/powerpoint/2010/main" val="3969362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413E49-38E7-4CD8-B53A-71DF3268BC61}"/>
              </a:ext>
            </a:extLst>
          </p:cNvPr>
          <p:cNvSpPr txBox="1"/>
          <p:nvPr/>
        </p:nvSpPr>
        <p:spPr>
          <a:xfrm>
            <a:off x="358590" y="206190"/>
            <a:ext cx="9150723" cy="5509200"/>
          </a:xfrm>
          <a:prstGeom prst="rect">
            <a:avLst/>
          </a:prstGeom>
          <a:noFill/>
        </p:spPr>
        <p:txBody>
          <a:bodyPr wrap="square">
            <a:spAutoFit/>
          </a:bodyPr>
          <a:lstStyle/>
          <a:p>
            <a:pPr algn="ctr"/>
            <a:r>
              <a:rPr lang="en-US" sz="3200" b="1" i="0" dirty="0">
                <a:solidFill>
                  <a:srgbClr val="242424"/>
                </a:solidFill>
                <a:effectLst/>
                <a:latin typeface="Cascadia Code" panose="020B0609020000020004" pitchFamily="49" charset="0"/>
                <a:ea typeface="Cascadia Code" panose="020B0609020000020004" pitchFamily="49" charset="0"/>
                <a:cs typeface="Cascadia Code" panose="020B0609020000020004" pitchFamily="49" charset="0"/>
              </a:rPr>
              <a:t>Conclusion</a:t>
            </a:r>
          </a:p>
          <a:p>
            <a:pPr algn="ctr"/>
            <a:endParaRPr lang="en-US" sz="3200" b="1" dirty="0">
              <a:solidFill>
                <a:srgbClr val="242424"/>
              </a:solidFill>
              <a:latin typeface="source-serif-pro"/>
            </a:endParaRPr>
          </a:p>
          <a:p>
            <a:pPr marL="342900" indent="-342900" algn="l">
              <a:buFont typeface="Wingdings" panose="05000000000000000000" pitchFamily="2" charset="2"/>
              <a:buChar char="Ø"/>
            </a:pPr>
            <a:r>
              <a:rPr lang="en-US" sz="2400" b="1" i="0" dirty="0">
                <a:solidFill>
                  <a:schemeClr val="accent2"/>
                </a:solidFill>
                <a:effectLst/>
                <a:latin typeface="source-serif-pro"/>
              </a:rPr>
              <a:t>The provided recommendations aim to enhance organizational effectiveness, employee engagement, and overall satisfaction. By focusing on training and development, gender diversity, financial incentives, communication, departmental optimization, and community integration, the organization can strive for a more harmonious and productive workplace.</a:t>
            </a:r>
          </a:p>
          <a:p>
            <a:pPr algn="l"/>
            <a:endParaRPr lang="en-US" sz="2400" b="1" i="0" dirty="0">
              <a:solidFill>
                <a:schemeClr val="accent2"/>
              </a:solidFill>
              <a:effectLst/>
              <a:latin typeface="source-serif-pro"/>
            </a:endParaRPr>
          </a:p>
          <a:p>
            <a:pPr algn="l"/>
            <a:r>
              <a:rPr lang="en-US" sz="2400" b="1" dirty="0">
                <a:solidFill>
                  <a:schemeClr val="accent2"/>
                </a:solidFill>
                <a:latin typeface="source-serif-pro"/>
              </a:rPr>
              <a:t>                                                         </a:t>
            </a:r>
            <a:r>
              <a:rPr lang="en-US" sz="2400" b="1" i="0" dirty="0">
                <a:solidFill>
                  <a:schemeClr val="accent2"/>
                </a:solidFill>
                <a:effectLst/>
                <a:latin typeface="source-serif-pro"/>
              </a:rPr>
              <a:t>In essence, the symphony of the </a:t>
            </a:r>
          </a:p>
          <a:p>
            <a:pPr algn="l"/>
            <a:r>
              <a:rPr lang="en-US" sz="2400" b="1" dirty="0">
                <a:solidFill>
                  <a:schemeClr val="accent2"/>
                </a:solidFill>
                <a:latin typeface="source-serif-pro"/>
              </a:rPr>
              <a:t>     </a:t>
            </a:r>
            <a:r>
              <a:rPr lang="en-US" sz="2400" b="1" i="0" dirty="0">
                <a:solidFill>
                  <a:schemeClr val="accent2"/>
                </a:solidFill>
                <a:effectLst/>
                <a:latin typeface="source-serif-pro"/>
              </a:rPr>
              <a:t>organization, composed of its people, passions, and progress, </a:t>
            </a:r>
          </a:p>
          <a:p>
            <a:pPr algn="l"/>
            <a:r>
              <a:rPr lang="en-US" sz="2400" b="1" dirty="0">
                <a:solidFill>
                  <a:schemeClr val="accent2"/>
                </a:solidFill>
                <a:latin typeface="source-serif-pro"/>
              </a:rPr>
              <a:t>     </a:t>
            </a:r>
            <a:r>
              <a:rPr lang="en-US" sz="2400" b="1" i="0" dirty="0">
                <a:solidFill>
                  <a:schemeClr val="accent2"/>
                </a:solidFill>
                <a:effectLst/>
                <a:latin typeface="source-serif-pro"/>
              </a:rPr>
              <a:t>should resonate harmoniously, striving for a future where every </a:t>
            </a:r>
          </a:p>
          <a:p>
            <a:pPr algn="l"/>
            <a:r>
              <a:rPr lang="en-US" sz="2400" b="1" dirty="0">
                <a:solidFill>
                  <a:schemeClr val="accent2"/>
                </a:solidFill>
                <a:latin typeface="source-serif-pro"/>
              </a:rPr>
              <a:t>     </a:t>
            </a:r>
            <a:r>
              <a:rPr lang="en-US" sz="2400" b="1" i="0" dirty="0">
                <a:solidFill>
                  <a:schemeClr val="accent2"/>
                </a:solidFill>
                <a:effectLst/>
                <a:latin typeface="source-serif-pro"/>
              </a:rPr>
              <a:t>individual is empowered, valued, and contributes meaningfully to  </a:t>
            </a:r>
          </a:p>
          <a:p>
            <a:pPr algn="l"/>
            <a:r>
              <a:rPr lang="en-US" sz="2400" b="1" dirty="0">
                <a:solidFill>
                  <a:schemeClr val="accent2"/>
                </a:solidFill>
                <a:latin typeface="source-serif-pro"/>
              </a:rPr>
              <a:t>     </a:t>
            </a:r>
            <a:r>
              <a:rPr lang="en-US" sz="2400" b="1" i="0" dirty="0">
                <a:solidFill>
                  <a:schemeClr val="accent2"/>
                </a:solidFill>
                <a:effectLst/>
                <a:latin typeface="source-serif-pro"/>
              </a:rPr>
              <a:t>the collective success and aspirations of the organization.</a:t>
            </a:r>
          </a:p>
        </p:txBody>
      </p:sp>
    </p:spTree>
    <p:extLst>
      <p:ext uri="{BB962C8B-B14F-4D97-AF65-F5344CB8AC3E}">
        <p14:creationId xmlns:p14="http://schemas.microsoft.com/office/powerpoint/2010/main" val="2419659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ECEFB5-6BBB-4165-F359-76E877850141}"/>
              </a:ext>
            </a:extLst>
          </p:cNvPr>
          <p:cNvSpPr txBox="1"/>
          <p:nvPr/>
        </p:nvSpPr>
        <p:spPr>
          <a:xfrm>
            <a:off x="1595120" y="2458720"/>
            <a:ext cx="8412480" cy="1569660"/>
          </a:xfrm>
          <a:prstGeom prst="rect">
            <a:avLst/>
          </a:prstGeom>
          <a:noFill/>
        </p:spPr>
        <p:txBody>
          <a:bodyPr wrap="square" rtlCol="0">
            <a:spAutoFit/>
          </a:bodyPr>
          <a:lstStyle/>
          <a:p>
            <a:pPr algn="ctr"/>
            <a:r>
              <a:rPr lang="en-GB" sz="9600" b="1" dirty="0">
                <a:solidFill>
                  <a:schemeClr val="accent2"/>
                </a:solidFill>
                <a:latin typeface="Arial" panose="020B0604020202020204" pitchFamily="34" charset="0"/>
                <a:cs typeface="Arial" panose="020B0604020202020204" pitchFamily="34" charset="0"/>
              </a:rPr>
              <a:t>THANK YOU</a:t>
            </a:r>
            <a:endParaRPr lang="en-IN" sz="96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66124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8A5E11-CADD-9E52-2C9D-88AF76E46B2B}"/>
              </a:ext>
            </a:extLst>
          </p:cNvPr>
          <p:cNvSpPr txBox="1"/>
          <p:nvPr/>
        </p:nvSpPr>
        <p:spPr>
          <a:xfrm>
            <a:off x="278228" y="3260586"/>
            <a:ext cx="10881360" cy="3231654"/>
          </a:xfrm>
          <a:prstGeom prst="rect">
            <a:avLst/>
          </a:prstGeom>
          <a:noFill/>
        </p:spPr>
        <p:txBody>
          <a:bodyPr wrap="square" rtlCol="0">
            <a:spAutoFit/>
          </a:bodyPr>
          <a:lstStyle/>
          <a:p>
            <a:pPr algn="just">
              <a:lnSpc>
                <a:spcPct val="150000"/>
              </a:lnSpc>
            </a:pPr>
            <a:r>
              <a:rPr lang="en-IN" sz="2400" b="1" dirty="0">
                <a:latin typeface="Arial" panose="020B0604020202020204" pitchFamily="34" charset="0"/>
                <a:cs typeface="Arial" panose="020B0604020202020204" pitchFamily="34" charset="0"/>
              </a:rPr>
              <a:t>Tools Used :</a:t>
            </a:r>
          </a:p>
          <a:p>
            <a:pPr marL="285750" indent="-285750" algn="just">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Excel</a:t>
            </a:r>
          </a:p>
          <a:p>
            <a:pPr marL="285750" indent="-285750" algn="just">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SQL</a:t>
            </a:r>
          </a:p>
          <a:p>
            <a:pPr marL="285750" indent="-285750" algn="just">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Power BI</a:t>
            </a:r>
          </a:p>
          <a:p>
            <a:pPr algn="just">
              <a:lnSpc>
                <a:spcPct val="150000"/>
              </a:lnSpc>
            </a:pPr>
            <a:endParaRPr lang="en-IN" sz="2400" dirty="0">
              <a:latin typeface="Arial" panose="020B0604020202020204" pitchFamily="34" charset="0"/>
              <a:cs typeface="Arial" panose="020B0604020202020204" pitchFamily="34" charset="0"/>
            </a:endParaRPr>
          </a:p>
          <a:p>
            <a:endParaRPr lang="en-IN" sz="2400" dirty="0"/>
          </a:p>
        </p:txBody>
      </p:sp>
      <p:sp>
        <p:nvSpPr>
          <p:cNvPr id="3" name="TextBox 2">
            <a:extLst>
              <a:ext uri="{FF2B5EF4-FFF2-40B4-BE49-F238E27FC236}">
                <a16:creationId xmlns:a16="http://schemas.microsoft.com/office/drawing/2014/main" id="{A2A5DCE5-D688-8FBF-637F-C1B019232874}"/>
              </a:ext>
            </a:extLst>
          </p:cNvPr>
          <p:cNvSpPr txBox="1"/>
          <p:nvPr/>
        </p:nvSpPr>
        <p:spPr>
          <a:xfrm>
            <a:off x="426720" y="365760"/>
            <a:ext cx="10556240" cy="2426626"/>
          </a:xfrm>
          <a:prstGeom prst="rect">
            <a:avLst/>
          </a:prstGeom>
          <a:noFill/>
        </p:spPr>
        <p:txBody>
          <a:bodyPr wrap="square" rtlCol="0">
            <a:spAutoFit/>
          </a:bodyPr>
          <a:lstStyle/>
          <a:p>
            <a:r>
              <a:rPr lang="en-GB" sz="2800" b="1" i="0" dirty="0">
                <a:solidFill>
                  <a:srgbClr val="374151"/>
                </a:solidFill>
                <a:effectLst/>
                <a:latin typeface="Arial" panose="020B0604020202020204" pitchFamily="34" charset="0"/>
                <a:cs typeface="Arial" panose="020B0604020202020204" pitchFamily="34" charset="0"/>
              </a:rPr>
              <a:t>PROJECT DESCRIPTION </a:t>
            </a:r>
            <a:r>
              <a:rPr lang="en-GB" sz="2000" b="1" i="0" dirty="0">
                <a:solidFill>
                  <a:srgbClr val="374151"/>
                </a:solidFill>
                <a:effectLst/>
                <a:latin typeface="Arial" panose="020B0604020202020204" pitchFamily="34" charset="0"/>
                <a:cs typeface="Arial" panose="020B0604020202020204" pitchFamily="34" charset="0"/>
              </a:rPr>
              <a:t>:</a:t>
            </a:r>
          </a:p>
          <a:p>
            <a:endParaRPr lang="en-GB" sz="2000" b="1" i="0" dirty="0">
              <a:solidFill>
                <a:srgbClr val="374151"/>
              </a:solidFill>
              <a:effectLst/>
              <a:latin typeface="Arial" panose="020B0604020202020204" pitchFamily="34" charset="0"/>
              <a:cs typeface="Arial" panose="020B0604020202020204" pitchFamily="34" charset="0"/>
            </a:endParaRPr>
          </a:p>
          <a:p>
            <a:pPr>
              <a:lnSpc>
                <a:spcPct val="150000"/>
              </a:lnSpc>
            </a:pPr>
            <a:r>
              <a:rPr lang="en-GB" sz="2400" i="0" dirty="0">
                <a:effectLst/>
                <a:latin typeface="Times New Roman" panose="02020603050405020304" pitchFamily="18" charset="0"/>
                <a:cs typeface="Times New Roman" panose="02020603050405020304" pitchFamily="18" charset="0"/>
              </a:rPr>
              <a:t>This project aims to help organization understand and manage their workforce effectively. By leveraging data analytics the system will provide valuable insights into employee retention factors and predict attrition rates.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371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2B498-50CE-4938-B542-780DAA97FA19}"/>
              </a:ext>
            </a:extLst>
          </p:cNvPr>
          <p:cNvSpPr txBox="1"/>
          <p:nvPr/>
        </p:nvSpPr>
        <p:spPr>
          <a:xfrm>
            <a:off x="731520" y="750826"/>
            <a:ext cx="10156874" cy="5565947"/>
          </a:xfrm>
          <a:prstGeom prst="rect">
            <a:avLst/>
          </a:prstGeom>
          <a:noFill/>
        </p:spPr>
        <p:txBody>
          <a:bodyPr wrap="square">
            <a:spAutoFit/>
          </a:bodyPr>
          <a:lstStyle/>
          <a:p>
            <a:pPr algn="ctr"/>
            <a:r>
              <a:rPr lang="en-US" sz="3600" b="1" i="0" dirty="0">
                <a:solidFill>
                  <a:schemeClr val="accent2"/>
                </a:solidFill>
                <a:effectLst/>
                <a:latin typeface="Cascadia Code" panose="020B0609020000020004" pitchFamily="49" charset="0"/>
                <a:ea typeface="Cascadia Code" panose="020B0609020000020004" pitchFamily="49" charset="0"/>
                <a:cs typeface="Cascadia Code" panose="020B0609020000020004" pitchFamily="49" charset="0"/>
              </a:rPr>
              <a:t>Introduction</a:t>
            </a:r>
          </a:p>
          <a:p>
            <a:pPr algn="ctr">
              <a:lnSpc>
                <a:spcPct val="150000"/>
              </a:lnSpc>
            </a:pPr>
            <a:endParaRPr lang="en-US" sz="2400" b="1" i="0" dirty="0">
              <a:solidFill>
                <a:schemeClr val="accent2"/>
              </a:solidFill>
              <a:effectLst/>
              <a:latin typeface="Times New Roman" panose="02020603050405020304" pitchFamily="18" charset="0"/>
              <a:ea typeface="Cascadia Code" panose="020B0609020000020004" pitchFamily="49" charset="0"/>
              <a:cs typeface="Times New Roman" panose="02020603050405020304" pitchFamily="18" charset="0"/>
            </a:endParaRPr>
          </a:p>
          <a:p>
            <a:pPr algn="l">
              <a:lnSpc>
                <a:spcPct val="150000"/>
              </a:lnSpc>
            </a:pPr>
            <a:endParaRPr lang="en-US" sz="2400" b="0" i="0" dirty="0">
              <a:solidFill>
                <a:srgbClr val="242424"/>
              </a:solidFill>
              <a:effectLst/>
              <a:latin typeface="Times New Roman" panose="02020603050405020304" pitchFamily="18" charset="0"/>
              <a:cs typeface="Times New Roman" panose="02020603050405020304" pitchFamily="18" charset="0"/>
            </a:endParaRPr>
          </a:p>
          <a:p>
            <a:pPr marL="457200" indent="-457200" algn="l">
              <a:lnSpc>
                <a:spcPct val="150000"/>
              </a:lnSpc>
              <a:buFont typeface="Wingdings" panose="05000000000000000000" pitchFamily="2" charset="2"/>
              <a:buChar char="Ø"/>
            </a:pPr>
            <a:r>
              <a:rPr lang="en-US" sz="2400" b="0" i="0" dirty="0">
                <a:effectLst/>
                <a:latin typeface="Times New Roman" panose="02020603050405020304" pitchFamily="18" charset="0"/>
                <a:cs typeface="Times New Roman" panose="02020603050405020304" pitchFamily="18" charset="0"/>
              </a:rPr>
              <a:t>HR analytics, also known as Human Resources analytics or talent analytics, is the systematic application of data analysis and statistical methods to human resources data. It involves gathering and analyzing data related to an organization’s workforce to make informed decisions and drive improvements in HR processes, policies, and strategies. The primary goal of HR analytics is to optimize the performance, engagement, and overall effectiveness of an organization’s workforce.</a:t>
            </a:r>
          </a:p>
        </p:txBody>
      </p:sp>
    </p:spTree>
    <p:extLst>
      <p:ext uri="{BB962C8B-B14F-4D97-AF65-F5344CB8AC3E}">
        <p14:creationId xmlns:p14="http://schemas.microsoft.com/office/powerpoint/2010/main" val="1368391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2E11B6-B72A-BAF3-2436-E83A7AF73352}"/>
              </a:ext>
            </a:extLst>
          </p:cNvPr>
          <p:cNvSpPr txBox="1"/>
          <p:nvPr/>
        </p:nvSpPr>
        <p:spPr>
          <a:xfrm>
            <a:off x="318008" y="222584"/>
            <a:ext cx="11531600" cy="6524863"/>
          </a:xfrm>
          <a:prstGeom prst="rect">
            <a:avLst/>
          </a:prstGeom>
          <a:noFill/>
        </p:spPr>
        <p:txBody>
          <a:bodyPr wrap="square" rtlCol="0">
            <a:spAutoFit/>
          </a:bodyPr>
          <a:lstStyle/>
          <a:p>
            <a:pPr algn="l"/>
            <a:r>
              <a:rPr lang="en-GB" sz="2000" b="0" i="0" dirty="0">
                <a:solidFill>
                  <a:srgbClr val="1F1F1F"/>
                </a:solidFill>
                <a:effectLst/>
                <a:latin typeface="Times New Roman" panose="02020603050405020304" pitchFamily="18" charset="0"/>
                <a:cs typeface="Times New Roman" panose="02020603050405020304" pitchFamily="18" charset="0"/>
              </a:rPr>
              <a:t>Here's a detailed analysis of the HR Analytics Dashboard, incorporating key insights and visualizations:</a:t>
            </a:r>
          </a:p>
          <a:p>
            <a:pPr algn="l"/>
            <a:endParaRPr lang="en-GB" sz="2000" b="0" i="0" dirty="0">
              <a:solidFill>
                <a:srgbClr val="1F1F1F"/>
              </a:solidFill>
              <a:effectLst/>
              <a:latin typeface="Times New Roman" panose="02020603050405020304" pitchFamily="18" charset="0"/>
              <a:cs typeface="Times New Roman" panose="02020603050405020304" pitchFamily="18" charset="0"/>
            </a:endParaRPr>
          </a:p>
          <a:p>
            <a:r>
              <a:rPr lang="en-GB" sz="2000" b="0" i="0" dirty="0">
                <a:solidFill>
                  <a:srgbClr val="1F1F1F"/>
                </a:solidFill>
                <a:effectLst/>
                <a:latin typeface="Times New Roman" panose="02020603050405020304" pitchFamily="18" charset="0"/>
                <a:cs typeface="Times New Roman" panose="02020603050405020304" pitchFamily="18" charset="0"/>
              </a:rPr>
              <a:t>This dashboard shows data for a company with 50,000 employees. It looks like 25,105 of those employees are currently active, which means the company has an attrition rate of 50%.</a:t>
            </a:r>
          </a:p>
          <a:p>
            <a:endParaRPr lang="en-GB" sz="2000" b="0" i="0" dirty="0">
              <a:solidFill>
                <a:srgbClr val="1F1F1F"/>
              </a:solidFill>
              <a:effectLst/>
              <a:latin typeface="Times New Roman" panose="02020603050405020304" pitchFamily="18" charset="0"/>
              <a:cs typeface="Times New Roman" panose="02020603050405020304" pitchFamily="18" charset="0"/>
            </a:endParaRPr>
          </a:p>
          <a:p>
            <a:pPr algn="l"/>
            <a:r>
              <a:rPr lang="en-GB" sz="2000" b="1" i="0" dirty="0">
                <a:solidFill>
                  <a:srgbClr val="1F1F1F"/>
                </a:solidFill>
                <a:effectLst/>
                <a:latin typeface="Times New Roman" panose="02020603050405020304" pitchFamily="18" charset="0"/>
                <a:cs typeface="Times New Roman" panose="02020603050405020304" pitchFamily="18" charset="0"/>
              </a:rPr>
              <a:t>Key Metrics Overview:</a:t>
            </a:r>
          </a:p>
          <a:p>
            <a:pPr algn="l"/>
            <a:r>
              <a:rPr lang="en-GB" sz="2000" b="0" i="0" dirty="0">
                <a:solidFill>
                  <a:srgbClr val="1F1F1F"/>
                </a:solidFill>
                <a:effectLst/>
                <a:latin typeface="Times New Roman" panose="02020603050405020304" pitchFamily="18" charset="0"/>
                <a:cs typeface="Times New Roman" panose="02020603050405020304" pitchFamily="18" charset="0"/>
              </a:rPr>
              <a:t>• Total Employees: 50,000 </a:t>
            </a:r>
          </a:p>
          <a:p>
            <a:pPr algn="l"/>
            <a:r>
              <a:rPr lang="en-GB" sz="2000" b="0" i="0" dirty="0">
                <a:solidFill>
                  <a:srgbClr val="1F1F1F"/>
                </a:solidFill>
                <a:effectLst/>
                <a:latin typeface="Times New Roman" panose="02020603050405020304" pitchFamily="18" charset="0"/>
                <a:cs typeface="Times New Roman" panose="02020603050405020304" pitchFamily="18" charset="0"/>
              </a:rPr>
              <a:t>• Active Employees: 24,895 </a:t>
            </a:r>
          </a:p>
          <a:p>
            <a:pPr algn="l"/>
            <a:r>
              <a:rPr lang="en-GB" sz="2000" b="0" i="0" dirty="0">
                <a:solidFill>
                  <a:srgbClr val="1F1F1F"/>
                </a:solidFill>
                <a:effectLst/>
                <a:latin typeface="Times New Roman" panose="02020603050405020304" pitchFamily="18" charset="0"/>
                <a:cs typeface="Times New Roman" panose="02020603050405020304" pitchFamily="18" charset="0"/>
              </a:rPr>
              <a:t>• Attrition Count: 25,105</a:t>
            </a:r>
          </a:p>
          <a:p>
            <a:pPr algn="l"/>
            <a:r>
              <a:rPr lang="en-GB" sz="2000" b="0" i="0" dirty="0">
                <a:solidFill>
                  <a:srgbClr val="1F1F1F"/>
                </a:solidFill>
                <a:effectLst/>
                <a:latin typeface="Times New Roman" panose="02020603050405020304" pitchFamily="18" charset="0"/>
                <a:cs typeface="Times New Roman" panose="02020603050405020304" pitchFamily="18" charset="0"/>
              </a:rPr>
              <a:t> • Attrition Rate: 50.21% </a:t>
            </a:r>
          </a:p>
          <a:p>
            <a:pPr algn="l"/>
            <a:r>
              <a:rPr lang="en-GB" sz="2000" b="0" i="0" dirty="0">
                <a:solidFill>
                  <a:srgbClr val="1F1F1F"/>
                </a:solidFill>
                <a:effectLst/>
                <a:latin typeface="Times New Roman" panose="02020603050405020304" pitchFamily="18" charset="0"/>
                <a:cs typeface="Times New Roman" panose="02020603050405020304" pitchFamily="18" charset="0"/>
              </a:rPr>
              <a:t>• Average Age: 39</a:t>
            </a:r>
          </a:p>
          <a:p>
            <a:pPr algn="l"/>
            <a:endParaRPr lang="en-GB" sz="2000" b="0" i="0" dirty="0">
              <a:solidFill>
                <a:srgbClr val="1F1F1F"/>
              </a:solidFill>
              <a:effectLst/>
              <a:latin typeface="Times New Roman" panose="02020603050405020304" pitchFamily="18" charset="0"/>
              <a:cs typeface="Times New Roman" panose="02020603050405020304" pitchFamily="18" charset="0"/>
            </a:endParaRPr>
          </a:p>
          <a:p>
            <a:pPr algn="l"/>
            <a:r>
              <a:rPr lang="en-GB" sz="2000" b="1" i="0" dirty="0">
                <a:solidFill>
                  <a:srgbClr val="1F1F1F"/>
                </a:solidFill>
                <a:effectLst/>
                <a:latin typeface="Times New Roman" panose="02020603050405020304" pitchFamily="18" charset="0"/>
                <a:cs typeface="Times New Roman" panose="02020603050405020304" pitchFamily="18" charset="0"/>
              </a:rPr>
              <a:t>1.Avg Attrition Rate for all Departments :</a:t>
            </a:r>
          </a:p>
          <a:p>
            <a:pPr algn="l"/>
            <a:r>
              <a:rPr lang="en-GB" sz="2000" i="0" dirty="0">
                <a:solidFill>
                  <a:srgbClr val="1F1F1F"/>
                </a:solidFill>
                <a:effectLst/>
                <a:latin typeface="Times New Roman" panose="02020603050405020304" pitchFamily="18" charset="0"/>
                <a:cs typeface="Times New Roman" panose="02020603050405020304" pitchFamily="18" charset="0"/>
              </a:rPr>
              <a:t> </a:t>
            </a:r>
            <a:r>
              <a:rPr lang="en-GB" sz="2000" dirty="0">
                <a:solidFill>
                  <a:srgbClr val="1F1F1F"/>
                </a:solidFill>
                <a:latin typeface="Times New Roman" panose="02020603050405020304" pitchFamily="18" charset="0"/>
                <a:cs typeface="Times New Roman" panose="02020603050405020304" pitchFamily="18" charset="0"/>
              </a:rPr>
              <a:t>It shows Average Attrition Rate for all Departments</a:t>
            </a:r>
            <a:endParaRPr lang="en-GB" sz="2000" i="0" dirty="0">
              <a:solidFill>
                <a:srgbClr val="1F1F1F"/>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GB" sz="2000" b="0" i="0" dirty="0">
                <a:solidFill>
                  <a:srgbClr val="1F1F1F"/>
                </a:solidFill>
                <a:effectLst/>
                <a:latin typeface="Times New Roman" panose="02020603050405020304" pitchFamily="18" charset="0"/>
                <a:cs typeface="Times New Roman" panose="02020603050405020304" pitchFamily="18" charset="0"/>
              </a:rPr>
              <a:t>Research and development </a:t>
            </a:r>
            <a:r>
              <a:rPr lang="en-GB" sz="2000" dirty="0">
                <a:solidFill>
                  <a:srgbClr val="1F1F1F"/>
                </a:solidFill>
                <a:latin typeface="Times New Roman" panose="02020603050405020304" pitchFamily="18" charset="0"/>
                <a:cs typeface="Times New Roman" panose="02020603050405020304" pitchFamily="18" charset="0"/>
              </a:rPr>
              <a:t>is having </a:t>
            </a:r>
            <a:r>
              <a:rPr lang="en-GB" sz="2000" b="0" i="0" dirty="0">
                <a:solidFill>
                  <a:srgbClr val="1F1F1F"/>
                </a:solidFill>
                <a:effectLst/>
                <a:latin typeface="Times New Roman" panose="02020603050405020304" pitchFamily="18" charset="0"/>
                <a:cs typeface="Times New Roman" panose="02020603050405020304" pitchFamily="18" charset="0"/>
              </a:rPr>
              <a:t>Highest Attrition rate of 51.21%</a:t>
            </a:r>
          </a:p>
          <a:p>
            <a:pPr marL="742950" lvl="1" indent="-285750" algn="l">
              <a:buFont typeface="Arial" panose="020B0604020202020204" pitchFamily="34" charset="0"/>
              <a:buChar char="•"/>
            </a:pPr>
            <a:r>
              <a:rPr lang="en-GB" sz="2000" dirty="0">
                <a:solidFill>
                  <a:srgbClr val="1F1F1F"/>
                </a:solidFill>
                <a:latin typeface="Times New Roman" panose="02020603050405020304" pitchFamily="18" charset="0"/>
                <a:cs typeface="Times New Roman" panose="02020603050405020304" pitchFamily="18" charset="0"/>
              </a:rPr>
              <a:t>Hardware is having Lowest Attrition rate of 49.44%</a:t>
            </a:r>
            <a:endParaRPr lang="en-GB" sz="2000" b="0" i="0" dirty="0">
              <a:solidFill>
                <a:srgbClr val="1F1F1F"/>
              </a:solidFill>
              <a:effectLst/>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2.Attriton By Gender :</a:t>
            </a:r>
          </a:p>
          <a:p>
            <a:r>
              <a:rPr lang="en-GB" sz="2000" dirty="0">
                <a:latin typeface="Times New Roman" panose="02020603050405020304" pitchFamily="18" charset="0"/>
                <a:cs typeface="Times New Roman" panose="02020603050405020304" pitchFamily="18" charset="0"/>
              </a:rPr>
              <a:t>Male has slight higher Attrition Rate 50.25% </a:t>
            </a:r>
          </a:p>
          <a:p>
            <a:r>
              <a:rPr lang="en-GB" sz="2000" dirty="0">
                <a:latin typeface="Times New Roman" panose="02020603050405020304" pitchFamily="18" charset="0"/>
                <a:cs typeface="Times New Roman" panose="02020603050405020304" pitchFamily="18" charset="0"/>
              </a:rPr>
              <a:t>Female attrition rate is 49.75%</a:t>
            </a:r>
          </a:p>
          <a:p>
            <a:pPr marL="742950" lvl="1" indent="-285750" algn="l">
              <a:buFont typeface="Arial" panose="020B0604020202020204" pitchFamily="34" charset="0"/>
              <a:buChar char="•"/>
            </a:pPr>
            <a:endParaRPr lang="en-GB" sz="2000" b="0" i="0" dirty="0">
              <a:solidFill>
                <a:srgbClr val="1F1F1F"/>
              </a:solidFill>
              <a:effectLst/>
            </a:endParaRPr>
          </a:p>
          <a:p>
            <a:endParaRPr lang="en-IN" dirty="0"/>
          </a:p>
        </p:txBody>
      </p:sp>
    </p:spTree>
    <p:extLst>
      <p:ext uri="{BB962C8B-B14F-4D97-AF65-F5344CB8AC3E}">
        <p14:creationId xmlns:p14="http://schemas.microsoft.com/office/powerpoint/2010/main" val="264928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C8747A-5124-C318-98DB-187AC8E681EF}"/>
              </a:ext>
            </a:extLst>
          </p:cNvPr>
          <p:cNvSpPr txBox="1"/>
          <p:nvPr/>
        </p:nvSpPr>
        <p:spPr>
          <a:xfrm>
            <a:off x="419100" y="566224"/>
            <a:ext cx="11772900" cy="5355312"/>
          </a:xfrm>
          <a:prstGeom prst="rect">
            <a:avLst/>
          </a:prstGeom>
          <a:noFill/>
        </p:spPr>
        <p:txBody>
          <a:bodyPr wrap="square" rtlCol="0">
            <a:spAutoFit/>
          </a:bodyPr>
          <a:lstStyle/>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3.Attrition By Business Travel</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Non-travel count is 16919</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Travel frequently count is 16593</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Travel Rarely count is 16488</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4.Attrition By Last Promotion</a:t>
            </a:r>
          </a:p>
          <a:p>
            <a:r>
              <a:rPr lang="en-GB" dirty="0">
                <a:latin typeface="Times New Roman" panose="02020603050405020304" pitchFamily="18" charset="0"/>
                <a:cs typeface="Times New Roman" panose="02020603050405020304" pitchFamily="18" charset="0"/>
              </a:rPr>
              <a:t>In this Demographic it show Attrition Rate Among The Employees Since their Last Promotion </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5.Avg Working Years For All Departments:</a:t>
            </a:r>
          </a:p>
          <a:p>
            <a:r>
              <a:rPr lang="en-GB" dirty="0">
                <a:latin typeface="Times New Roman" panose="02020603050405020304" pitchFamily="18" charset="0"/>
                <a:cs typeface="Times New Roman" panose="02020603050405020304" pitchFamily="18" charset="0"/>
              </a:rPr>
              <a:t>The average Working Years for all Departments Is Approximately 20 years</a:t>
            </a:r>
          </a:p>
          <a:p>
            <a:r>
              <a:rPr lang="en-GB" b="0" i="0" dirty="0">
                <a:solidFill>
                  <a:srgbClr val="1F1F1F"/>
                </a:solidFill>
                <a:effectLst/>
                <a:latin typeface="Times New Roman" panose="02020603050405020304" pitchFamily="18" charset="0"/>
                <a:cs typeface="Times New Roman" panose="02020603050405020304" pitchFamily="18" charset="0"/>
              </a:rPr>
              <a:t>Employees recently promoted within the last year have a higher attrition rate (20.65%).</a:t>
            </a:r>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6.Monthly Income Vs Attrition Rate :</a:t>
            </a:r>
          </a:p>
          <a:p>
            <a:r>
              <a:rPr lang="en-GB" b="0" i="0" dirty="0">
                <a:solidFill>
                  <a:srgbClr val="1F1F1F"/>
                </a:solidFill>
                <a:effectLst/>
                <a:latin typeface="Times New Roman" panose="02020603050405020304" pitchFamily="18" charset="0"/>
                <a:cs typeface="Times New Roman" panose="02020603050405020304" pitchFamily="18" charset="0"/>
              </a:rPr>
              <a:t>A slight positive correlation exists between income and attrition rate, warranting further exploration</a:t>
            </a:r>
          </a:p>
          <a:p>
            <a:endParaRPr lang="en-GB" dirty="0">
              <a:solidFill>
                <a:srgbClr val="1F1F1F"/>
              </a:solidFill>
              <a:latin typeface="Times New Roman" panose="02020603050405020304" pitchFamily="18" charset="0"/>
              <a:cs typeface="Times New Roman" panose="02020603050405020304" pitchFamily="18" charset="0"/>
            </a:endParaRPr>
          </a:p>
          <a:p>
            <a:r>
              <a:rPr lang="en-GB" b="1" dirty="0">
                <a:solidFill>
                  <a:srgbClr val="1F1F1F"/>
                </a:solidFill>
                <a:latin typeface="Times New Roman" panose="02020603050405020304" pitchFamily="18" charset="0"/>
                <a:cs typeface="Times New Roman" panose="02020603050405020304" pitchFamily="18" charset="0"/>
              </a:rPr>
              <a:t>7.Job Role Vs </a:t>
            </a:r>
            <a:r>
              <a:rPr lang="en-GB" b="1" dirty="0" err="1">
                <a:solidFill>
                  <a:srgbClr val="1F1F1F"/>
                </a:solidFill>
                <a:latin typeface="Times New Roman" panose="02020603050405020304" pitchFamily="18" charset="0"/>
                <a:cs typeface="Times New Roman" panose="02020603050405020304" pitchFamily="18" charset="0"/>
              </a:rPr>
              <a:t>WorkLifeBalance</a:t>
            </a:r>
            <a:r>
              <a:rPr lang="en-GB" b="1" dirty="0">
                <a:solidFill>
                  <a:srgbClr val="1F1F1F"/>
                </a:solidFill>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Healthcare Representative is having highest </a:t>
            </a:r>
            <a:r>
              <a:rPr lang="en-GB" dirty="0" err="1">
                <a:latin typeface="Times New Roman" panose="02020603050405020304" pitchFamily="18" charset="0"/>
                <a:cs typeface="Times New Roman" panose="02020603050405020304" pitchFamily="18" charset="0"/>
              </a:rPr>
              <a:t>Worklifebalance</a:t>
            </a:r>
            <a:r>
              <a:rPr lang="en-GB" dirty="0">
                <a:latin typeface="Times New Roman" panose="02020603050405020304" pitchFamily="18" charset="0"/>
                <a:cs typeface="Times New Roman" panose="02020603050405020304" pitchFamily="18" charset="0"/>
              </a:rPr>
              <a:t> of 12646</a:t>
            </a:r>
          </a:p>
          <a:p>
            <a:r>
              <a:rPr lang="en-GB" dirty="0">
                <a:latin typeface="Times New Roman" panose="02020603050405020304" pitchFamily="18" charset="0"/>
                <a:cs typeface="Times New Roman" panose="02020603050405020304" pitchFamily="18" charset="0"/>
              </a:rPr>
              <a:t>Laboratory Technician is having lowest </a:t>
            </a:r>
            <a:r>
              <a:rPr lang="en-GB" dirty="0" err="1">
                <a:latin typeface="Times New Roman" panose="02020603050405020304" pitchFamily="18" charset="0"/>
                <a:cs typeface="Times New Roman" panose="02020603050405020304" pitchFamily="18" charset="0"/>
              </a:rPr>
              <a:t>worklifebalance</a:t>
            </a:r>
            <a:r>
              <a:rPr lang="en-GB" dirty="0">
                <a:latin typeface="Times New Roman" panose="02020603050405020304" pitchFamily="18" charset="0"/>
                <a:cs typeface="Times New Roman" panose="02020603050405020304" pitchFamily="18" charset="0"/>
              </a:rPr>
              <a:t> of 12233</a:t>
            </a:r>
          </a:p>
        </p:txBody>
      </p:sp>
    </p:spTree>
    <p:extLst>
      <p:ext uri="{BB962C8B-B14F-4D97-AF65-F5344CB8AC3E}">
        <p14:creationId xmlns:p14="http://schemas.microsoft.com/office/powerpoint/2010/main" val="4242382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70879A-DC08-4D14-BA46-87C145CC9F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0" y="502024"/>
            <a:ext cx="11976845" cy="6212541"/>
          </a:xfrm>
          <a:prstGeom prst="rect">
            <a:avLst/>
          </a:prstGeom>
        </p:spPr>
      </p:pic>
      <p:sp>
        <p:nvSpPr>
          <p:cNvPr id="5" name="TextBox 4">
            <a:extLst>
              <a:ext uri="{FF2B5EF4-FFF2-40B4-BE49-F238E27FC236}">
                <a16:creationId xmlns:a16="http://schemas.microsoft.com/office/drawing/2014/main" id="{636C2C29-D84A-4C83-BB62-57B2BA363A3F}"/>
              </a:ext>
            </a:extLst>
          </p:cNvPr>
          <p:cNvSpPr txBox="1"/>
          <p:nvPr/>
        </p:nvSpPr>
        <p:spPr>
          <a:xfrm>
            <a:off x="71721" y="35858"/>
            <a:ext cx="3173505" cy="461665"/>
          </a:xfrm>
          <a:prstGeom prst="rect">
            <a:avLst/>
          </a:prstGeom>
          <a:noFill/>
        </p:spPr>
        <p:txBody>
          <a:bodyPr wrap="square" rtlCol="0">
            <a:spAutoFit/>
          </a:bodyPr>
          <a:lstStyle/>
          <a:p>
            <a:r>
              <a:rPr lang="en-US" sz="2400" b="1" dirty="0">
                <a:solidFill>
                  <a:schemeClr val="accent2"/>
                </a:solidFill>
              </a:rPr>
              <a:t>Excel Dashboard</a:t>
            </a:r>
            <a:endParaRPr lang="en-IN" sz="2400" b="1" dirty="0">
              <a:solidFill>
                <a:schemeClr val="accent2"/>
              </a:solidFill>
            </a:endParaRPr>
          </a:p>
        </p:txBody>
      </p:sp>
    </p:spTree>
    <p:extLst>
      <p:ext uri="{BB962C8B-B14F-4D97-AF65-F5344CB8AC3E}">
        <p14:creationId xmlns:p14="http://schemas.microsoft.com/office/powerpoint/2010/main" val="3121366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DE265D-7C9E-4945-A3D7-04976ABE1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20" y="497523"/>
            <a:ext cx="12048559" cy="6243936"/>
          </a:xfrm>
          <a:prstGeom prst="rect">
            <a:avLst/>
          </a:prstGeom>
        </p:spPr>
      </p:pic>
      <p:sp>
        <p:nvSpPr>
          <p:cNvPr id="5" name="TextBox 4">
            <a:extLst>
              <a:ext uri="{FF2B5EF4-FFF2-40B4-BE49-F238E27FC236}">
                <a16:creationId xmlns:a16="http://schemas.microsoft.com/office/drawing/2014/main" id="{59466B88-6F3A-4F7C-A41C-6B055BEA9F1F}"/>
              </a:ext>
            </a:extLst>
          </p:cNvPr>
          <p:cNvSpPr txBox="1"/>
          <p:nvPr/>
        </p:nvSpPr>
        <p:spPr>
          <a:xfrm>
            <a:off x="71721" y="35858"/>
            <a:ext cx="3173505" cy="461665"/>
          </a:xfrm>
          <a:prstGeom prst="rect">
            <a:avLst/>
          </a:prstGeom>
          <a:noFill/>
        </p:spPr>
        <p:txBody>
          <a:bodyPr wrap="square" rtlCol="0">
            <a:spAutoFit/>
          </a:bodyPr>
          <a:lstStyle/>
          <a:p>
            <a:r>
              <a:rPr lang="en-US" sz="2400" b="1" dirty="0">
                <a:solidFill>
                  <a:schemeClr val="accent2"/>
                </a:solidFill>
              </a:rPr>
              <a:t>Power BI Dashboard</a:t>
            </a:r>
            <a:endParaRPr lang="en-IN" sz="2400" b="1" dirty="0">
              <a:solidFill>
                <a:schemeClr val="accent2"/>
              </a:solidFill>
            </a:endParaRPr>
          </a:p>
        </p:txBody>
      </p:sp>
    </p:spTree>
    <p:extLst>
      <p:ext uri="{BB962C8B-B14F-4D97-AF65-F5344CB8AC3E}">
        <p14:creationId xmlns:p14="http://schemas.microsoft.com/office/powerpoint/2010/main" val="2607082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A96229-4ED2-4709-821D-5C06F52CE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3" y="497523"/>
            <a:ext cx="11600330" cy="3393157"/>
          </a:xfrm>
          <a:prstGeom prst="rect">
            <a:avLst/>
          </a:prstGeom>
        </p:spPr>
      </p:pic>
      <p:pic>
        <p:nvPicPr>
          <p:cNvPr id="5" name="Picture 4">
            <a:extLst>
              <a:ext uri="{FF2B5EF4-FFF2-40B4-BE49-F238E27FC236}">
                <a16:creationId xmlns:a16="http://schemas.microsoft.com/office/drawing/2014/main" id="{93F662EB-1B29-4648-8EFF-D9FF0594BA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835" y="3783105"/>
            <a:ext cx="11600330" cy="2910564"/>
          </a:xfrm>
          <a:prstGeom prst="rect">
            <a:avLst/>
          </a:prstGeom>
        </p:spPr>
      </p:pic>
      <p:sp>
        <p:nvSpPr>
          <p:cNvPr id="6" name="TextBox 5">
            <a:extLst>
              <a:ext uri="{FF2B5EF4-FFF2-40B4-BE49-F238E27FC236}">
                <a16:creationId xmlns:a16="http://schemas.microsoft.com/office/drawing/2014/main" id="{A724547B-AEF4-4FEC-9B31-621EB35DB882}"/>
              </a:ext>
            </a:extLst>
          </p:cNvPr>
          <p:cNvSpPr txBox="1"/>
          <p:nvPr/>
        </p:nvSpPr>
        <p:spPr>
          <a:xfrm>
            <a:off x="322733" y="35858"/>
            <a:ext cx="3173505" cy="461665"/>
          </a:xfrm>
          <a:prstGeom prst="rect">
            <a:avLst/>
          </a:prstGeom>
          <a:noFill/>
        </p:spPr>
        <p:txBody>
          <a:bodyPr wrap="square" rtlCol="0">
            <a:spAutoFit/>
          </a:bodyPr>
          <a:lstStyle/>
          <a:p>
            <a:r>
              <a:rPr lang="en-US" sz="2400" b="1" dirty="0">
                <a:solidFill>
                  <a:schemeClr val="accent2"/>
                </a:solidFill>
              </a:rPr>
              <a:t>SQL Queries</a:t>
            </a:r>
            <a:endParaRPr lang="en-IN" sz="2400" b="1" dirty="0">
              <a:solidFill>
                <a:schemeClr val="accent2"/>
              </a:solidFill>
            </a:endParaRPr>
          </a:p>
        </p:txBody>
      </p:sp>
    </p:spTree>
    <p:extLst>
      <p:ext uri="{BB962C8B-B14F-4D97-AF65-F5344CB8AC3E}">
        <p14:creationId xmlns:p14="http://schemas.microsoft.com/office/powerpoint/2010/main" val="3070535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453962" cy="1320800"/>
          </a:xfrm>
        </p:spPr>
        <p:txBody>
          <a:bodyPr>
            <a:no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Data Modelling Challenges</a:t>
            </a:r>
          </a:p>
        </p:txBody>
      </p:sp>
      <p:sp>
        <p:nvSpPr>
          <p:cNvPr id="3" name="Content Placeholder 2"/>
          <p:cNvSpPr>
            <a:spLocks noGrp="1"/>
          </p:cNvSpPr>
          <p:nvPr>
            <p:ph idx="1"/>
          </p:nvPr>
        </p:nvSpPr>
        <p:spPr/>
        <p:txBody>
          <a:bodyPr>
            <a:normAutofit/>
          </a:bodyPr>
          <a:lstStyle/>
          <a:p>
            <a:pPr>
              <a:lnSpc>
                <a:spcPct val="150000"/>
              </a:lnSpc>
              <a:buClr>
                <a:schemeClr val="tx1"/>
              </a:buCl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Choosing the right data model</a:t>
            </a:r>
          </a:p>
          <a:p>
            <a:pPr>
              <a:lnSpc>
                <a:spcPct val="150000"/>
              </a:lnSpc>
              <a:buClr>
                <a:schemeClr val="tx1"/>
              </a:buCl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Ensuring data quality</a:t>
            </a:r>
          </a:p>
          <a:p>
            <a:pPr>
              <a:lnSpc>
                <a:spcPct val="150000"/>
              </a:lnSpc>
              <a:buClr>
                <a:schemeClr val="tx1"/>
              </a:buCl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Balancing normalization and DE normalization</a:t>
            </a:r>
          </a:p>
          <a:p>
            <a:pPr>
              <a:lnSpc>
                <a:spcPct val="150000"/>
              </a:lnSpc>
              <a:buClr>
                <a:schemeClr val="tx1"/>
              </a:buCl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Handling data changes and evolution</a:t>
            </a:r>
          </a:p>
          <a:p>
            <a:pPr>
              <a:lnSpc>
                <a:spcPct val="150000"/>
              </a:lnSpc>
              <a:buClr>
                <a:schemeClr val="tx1"/>
              </a:buClr>
              <a:buFont typeface="Wingdings" panose="05000000000000000000" pitchFamily="2" charset="2"/>
              <a:buChar char="Ø"/>
            </a:pPr>
            <a:r>
              <a:rPr lang="en-US" sz="2800" dirty="0">
                <a:solidFill>
                  <a:schemeClr val="tx1"/>
                </a:solidFill>
                <a:latin typeface="Times New Roman" panose="02020603050405020304" pitchFamily="18" charset="0"/>
                <a:cs typeface="Times New Roman" panose="02020603050405020304" pitchFamily="18" charset="0"/>
              </a:rPr>
              <a:t>Communicating and collaborating with stakeholders</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099112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2592</TotalTime>
  <Words>523</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Arial</vt:lpstr>
      <vt:lpstr>Calibri</vt:lpstr>
      <vt:lpstr>Cascadia Code</vt:lpstr>
      <vt:lpstr>source-serif-pro</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Modelling Challenges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adnan ali</dc:creator>
  <cp:lastModifiedBy>919880493243</cp:lastModifiedBy>
  <cp:revision>22</cp:revision>
  <dcterms:created xsi:type="dcterms:W3CDTF">2023-12-22T16:48:09Z</dcterms:created>
  <dcterms:modified xsi:type="dcterms:W3CDTF">2024-05-25T16:56:21Z</dcterms:modified>
</cp:coreProperties>
</file>