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79" r:id="rId10"/>
    <p:sldId id="266" r:id="rId11"/>
    <p:sldId id="280" r:id="rId12"/>
    <p:sldId id="267" r:id="rId13"/>
    <p:sldId id="268" r:id="rId14"/>
    <p:sldId id="269" r:id="rId15"/>
    <p:sldId id="270" r:id="rId16"/>
    <p:sldId id="271" r:id="rId17"/>
    <p:sldId id="272" r:id="rId18"/>
    <p:sldId id="282" r:id="rId19"/>
    <p:sldId id="273" r:id="rId20"/>
    <p:sldId id="281" r:id="rId21"/>
    <p:sldId id="283" r:id="rId22"/>
    <p:sldId id="284" r:id="rId23"/>
    <p:sldId id="285" r:id="rId24"/>
    <p:sldId id="286" r:id="rId25"/>
    <p:sldId id="287" r:id="rId26"/>
    <p:sldId id="278" r:id="rId27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n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" y="5583238"/>
            <a:ext cx="12170834" cy="128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0" y="0"/>
            <a:ext cx="12192000" cy="1752600"/>
          </a:xfrm>
          <a:prstGeom prst="rect">
            <a:avLst/>
          </a:prstGeom>
          <a:solidFill>
            <a:srgbClr val="335295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>
                <a:solidFill>
                  <a:srgbClr val="1B57B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10001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09600" y="1066800"/>
            <a:ext cx="10972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067301" y="6291263"/>
            <a:ext cx="466794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i="1" dirty="0">
                <a:latin typeface="+mn-lt"/>
                <a:ea typeface="+mn-ea"/>
              </a:rPr>
              <a:t>v 1.0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4"/>
            <a:ext cx="10972800" cy="4906963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1" descr="band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5568950"/>
            <a:ext cx="12189884" cy="128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7800"/>
            <a:ext cx="10972800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0" y="6213476"/>
            <a:ext cx="914400" cy="304800"/>
          </a:xfrm>
          <a:prstGeom prst="ellipse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1" hangingPunct="1"/>
            <a:fld id="{F58D6FC1-2522-4DB7-B0E2-DA501C2B1CB3}" type="slidenum">
              <a:rPr lang="en-US" altLang="en-US" sz="1600" b="1">
                <a:solidFill>
                  <a:schemeClr val="accent2"/>
                </a:solidFill>
                <a:latin typeface="Calibri" pitchFamily="34" charset="0"/>
                <a:cs typeface="Arial" charset="0"/>
              </a:rPr>
              <a:pPr algn="ctr" eaLnBrk="1" hangingPunct="1"/>
              <a:t>‹#›</a:t>
            </a:fld>
            <a:endParaRPr lang="en-US" altLang="en-US" b="1">
              <a:solidFill>
                <a:schemeClr val="accent2"/>
              </a:solidFill>
              <a:latin typeface="Calibri" pitchFamily="34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ransition>
    <p:wipe dir="d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charset="0"/>
          <a:ea typeface="MS PGothic" pitchFamily="34" charset="-128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charset="0"/>
          <a:ea typeface="MS PGothic" pitchFamily="34" charset="-128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charset="0"/>
          <a:ea typeface="MS PGothic" pitchFamily="34" charset="-128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charset="0"/>
          <a:ea typeface="MS PGothic" pitchFamily="34" charset="-128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0000FF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1B57B5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B647-82C7-9088-8E0E-5C7C3D8AD3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UIT2201 – Programming and Data Structures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11E9F0-0A30-1351-4725-E6716CF5C3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Verdana"/>
                <a:ea typeface="MS PGothic"/>
                <a:cs typeface="Arial" charset="0"/>
              </a:rPr>
              <a:t>Tree ADT</a:t>
            </a:r>
            <a:endParaRPr lang="en-IN" b="1" dirty="0">
              <a:solidFill>
                <a:srgbClr val="000000"/>
              </a:solidFill>
              <a:latin typeface="Verdana"/>
              <a:ea typeface="MS PGothic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509995"/>
      </p:ext>
    </p:extLst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A97D2-BF31-2137-CD5A-2F3144EC1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ADT Concrete methods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C71AE97-10A2-E88A-607B-9367A805A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9419" y="1405731"/>
            <a:ext cx="6000750" cy="4533900"/>
          </a:xfrm>
        </p:spPr>
      </p:pic>
    </p:spTree>
    <p:extLst>
      <p:ext uri="{BB962C8B-B14F-4D97-AF65-F5344CB8AC3E}">
        <p14:creationId xmlns:p14="http://schemas.microsoft.com/office/powerpoint/2010/main" val="78407026"/>
      </p:ext>
    </p:extLst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EDCAF-86E7-4FFA-0C58-4ECC6AF03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ADT Concrete methods (contd..)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2613EB-5D91-CEC3-C4F3-9036D31F65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0671" y="1219200"/>
            <a:ext cx="5930657" cy="4906963"/>
          </a:xfrm>
        </p:spPr>
      </p:pic>
    </p:spTree>
    <p:extLst>
      <p:ext uri="{BB962C8B-B14F-4D97-AF65-F5344CB8AC3E}">
        <p14:creationId xmlns:p14="http://schemas.microsoft.com/office/powerpoint/2010/main" val="3786303407"/>
      </p:ext>
    </p:extLst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B724C-5DB7-28CE-0E51-9A2DF3E6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7E6F8-E7E6-F197-37F2-D176EECE6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binary tree is an ordered tree with the following properties:</a:t>
            </a:r>
          </a:p>
          <a:p>
            <a:pPr lvl="1"/>
            <a:r>
              <a:rPr lang="en-US" dirty="0"/>
              <a:t> Every node has at most two children. </a:t>
            </a:r>
          </a:p>
          <a:p>
            <a:pPr lvl="1"/>
            <a:r>
              <a:rPr lang="en-US" dirty="0"/>
              <a:t> Each child node is labeled as being either a left child or a right child. </a:t>
            </a:r>
          </a:p>
          <a:p>
            <a:pPr lvl="1"/>
            <a:r>
              <a:rPr lang="en-US" dirty="0"/>
              <a:t> A left child precedes a right child in the order of children of a node. The subtree rooted at a left or right child of an internal node v is called a left subtree or right subtree, respectively, of v.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3616174"/>
      </p:ext>
    </p:extLst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97E87-9866-22B1-CA16-C76DA0204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 Binary Tree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4D679-A76E-5DA3-1A44-6B85B7613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binary tree is proper if each node has either zero or two children. Some people also refer to such trees as being full binary trees. Thus, in a proper binary tree, every internal node has exactly two children.</a:t>
            </a:r>
          </a:p>
          <a:p>
            <a:r>
              <a:rPr lang="en-US" dirty="0"/>
              <a:t>A binary tree that is not proper is improper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FBA98A-4D22-C634-DD35-789B1FA91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856" y="2895596"/>
            <a:ext cx="5070613" cy="349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165532"/>
      </p:ext>
    </p:extLst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20923-6C20-0E04-85C8-9E8C432BD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Tree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648610-C2F3-FB2E-E509-69DAF39BC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6452" y="1577009"/>
            <a:ext cx="6612835" cy="4094921"/>
          </a:xfrm>
        </p:spPr>
      </p:pic>
    </p:spTree>
    <p:extLst>
      <p:ext uri="{BB962C8B-B14F-4D97-AF65-F5344CB8AC3E}">
        <p14:creationId xmlns:p14="http://schemas.microsoft.com/office/powerpoint/2010/main" val="1415874632"/>
      </p:ext>
    </p:extLst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D0817-21D3-D764-EFE7-B82E4F89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Abstract Data Type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BAE92-0BED-B597-A603-80FE03648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As an abstract data type, a binary tree is a specialization of a tree that supports three additional accessor methods: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905E39-F93D-F117-5597-50BDC9282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270" y="2385391"/>
            <a:ext cx="5844208" cy="283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930627"/>
      </p:ext>
    </p:extLst>
  </p:cSld>
  <p:clrMapOvr>
    <a:masterClrMapping/>
  </p:clrMapOvr>
  <p:transition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FD2B9-4A1B-AF15-DF64-EF6FEC9BA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Abstract Base Class in Python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AF8B81-887F-AAB2-7D10-FAD2251CB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654622"/>
            <a:ext cx="5258628" cy="425584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8DE555-F339-8DFE-EC78-FD4F2798E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122" y="1678435"/>
            <a:ext cx="5258628" cy="435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772616"/>
      </p:ext>
    </p:extLst>
  </p:cSld>
  <p:clrMapOvr>
    <a:masterClrMapping/>
  </p:clrMapOvr>
  <p:transition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0F697-8A15-776A-6324-7B6E14D55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Structure for Binary Trees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47BD1A-D8A5-4957-E5B3-921CB106B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7827" y="1603513"/>
            <a:ext cx="8428382" cy="4412974"/>
          </a:xfrm>
        </p:spPr>
      </p:pic>
    </p:spTree>
    <p:extLst>
      <p:ext uri="{BB962C8B-B14F-4D97-AF65-F5344CB8AC3E}">
        <p14:creationId xmlns:p14="http://schemas.microsoft.com/office/powerpoint/2010/main" val="4197587960"/>
      </p:ext>
    </p:extLst>
  </p:cSld>
  <p:clrMapOvr>
    <a:masterClrMapping/>
  </p:clrMapOvr>
  <p:transition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EC1AF-6134-C83D-BEDF-044F39031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Node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C9AFF1-2A27-7425-414C-4534FE3AD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8781" y="1219200"/>
            <a:ext cx="6014437" cy="4906963"/>
          </a:xfrm>
        </p:spPr>
      </p:pic>
    </p:spTree>
    <p:extLst>
      <p:ext uri="{BB962C8B-B14F-4D97-AF65-F5344CB8AC3E}">
        <p14:creationId xmlns:p14="http://schemas.microsoft.com/office/powerpoint/2010/main" val="3244650561"/>
      </p:ext>
    </p:extLst>
  </p:cSld>
  <p:clrMapOvr>
    <a:masterClrMapping/>
  </p:clrMapOvr>
  <p:transition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DE701-3DA3-E8A4-CA15-D4D34258A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for Updating a Linked Binary Tree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70DB1-BA91-1353-D980-A09C028CB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893762-6C44-6494-F312-412D9346E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409" y="1901480"/>
            <a:ext cx="7487478" cy="361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50980"/>
      </p:ext>
    </p:extLst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9913-93FF-6985-F8C1-3BE31828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General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18DB3-B680-B30A-8313-4532151EA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>
                <a:solidFill>
                  <a:srgbClr val="FF0000"/>
                </a:solidFill>
              </a:rPr>
              <a:t>Nonlinear</a:t>
            </a:r>
            <a:r>
              <a:rPr lang="en-IN" dirty="0"/>
              <a:t> data structures</a:t>
            </a:r>
          </a:p>
          <a:p>
            <a:pPr algn="just"/>
            <a:r>
              <a:rPr lang="en-US" dirty="0"/>
              <a:t>The relationships in a tree are </a:t>
            </a:r>
            <a:r>
              <a:rPr lang="en-US" dirty="0">
                <a:solidFill>
                  <a:srgbClr val="FF0000"/>
                </a:solidFill>
              </a:rPr>
              <a:t>hierarchical</a:t>
            </a:r>
            <a:r>
              <a:rPr lang="en-IN" dirty="0"/>
              <a:t>, </a:t>
            </a:r>
            <a:r>
              <a:rPr lang="en-US" dirty="0"/>
              <a:t>with the terms “</a:t>
            </a:r>
            <a:r>
              <a:rPr lang="en-US" dirty="0">
                <a:solidFill>
                  <a:srgbClr val="FF0000"/>
                </a:solidFill>
              </a:rPr>
              <a:t>parent</a:t>
            </a:r>
            <a:r>
              <a:rPr lang="en-US" dirty="0"/>
              <a:t>,” “</a:t>
            </a:r>
            <a:r>
              <a:rPr lang="en-US" dirty="0">
                <a:solidFill>
                  <a:srgbClr val="FF0000"/>
                </a:solidFill>
              </a:rPr>
              <a:t>child</a:t>
            </a:r>
            <a:r>
              <a:rPr lang="en-US" dirty="0"/>
              <a:t>,” “</a:t>
            </a:r>
            <a:r>
              <a:rPr lang="en-US" dirty="0">
                <a:solidFill>
                  <a:srgbClr val="FF0000"/>
                </a:solidFill>
              </a:rPr>
              <a:t>ancestor</a:t>
            </a:r>
            <a:r>
              <a:rPr lang="en-US" dirty="0"/>
              <a:t>,” and “</a:t>
            </a:r>
            <a:r>
              <a:rPr lang="en-US" dirty="0">
                <a:solidFill>
                  <a:srgbClr val="FF0000"/>
                </a:solidFill>
              </a:rPr>
              <a:t>descendant</a:t>
            </a:r>
            <a:r>
              <a:rPr lang="en-US" dirty="0"/>
              <a:t>” being the most common words used to describe relationship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F034E3-8BF4-BB88-8BD0-43716E6FC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13" y="2875722"/>
            <a:ext cx="10760765" cy="382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133340"/>
      </p:ext>
    </p:extLst>
  </p:cSld>
  <p:clrMapOvr>
    <a:masterClrMapping/>
  </p:clrMapOvr>
  <p:transition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D172C-7627-72C6-0562-35DE2B575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Binary Tree constructor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26F2F5-0CB5-15B3-4458-713C07EE58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464" y="1298714"/>
            <a:ext cx="6397685" cy="49069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1770BB-B193-A991-B3EA-F85B167A2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281" y="2452032"/>
            <a:ext cx="51625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555400"/>
      </p:ext>
    </p:extLst>
  </p:cSld>
  <p:clrMapOvr>
    <a:masterClrMapping/>
  </p:clrMapOvr>
  <p:transition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DB896-94BD-1B61-5608-79792408B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Preorder Traversal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34B5FA-A802-FC26-8D19-0DCC073E21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5955" y="1820898"/>
            <a:ext cx="5391150" cy="3438525"/>
          </a:xfrm>
        </p:spPr>
      </p:pic>
    </p:spTree>
    <p:extLst>
      <p:ext uri="{BB962C8B-B14F-4D97-AF65-F5344CB8AC3E}">
        <p14:creationId xmlns:p14="http://schemas.microsoft.com/office/powerpoint/2010/main" val="2064433142"/>
      </p:ext>
    </p:extLst>
  </p:cSld>
  <p:clrMapOvr>
    <a:masterClrMapping/>
  </p:clrMapOvr>
  <p:transition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28EF8-4EE5-AF1C-54E5-DDDFE5F18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1304104" cy="792162"/>
          </a:xfrm>
        </p:spPr>
        <p:txBody>
          <a:bodyPr/>
          <a:lstStyle/>
          <a:p>
            <a:pPr algn="r"/>
            <a:r>
              <a:rPr lang="en-US" dirty="0"/>
              <a:t>      </a:t>
            </a:r>
            <a:r>
              <a:rPr lang="en-US" sz="2400" dirty="0"/>
              <a:t>Linked Binary Tree concrete methods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1E5A7A-60B7-84E7-A9CF-9255EF62D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296" y="195469"/>
            <a:ext cx="6172200" cy="2438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79DCA6-A191-CDAB-623C-DA234432F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807" y="2100056"/>
            <a:ext cx="655320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474475"/>
      </p:ext>
    </p:extLst>
  </p:cSld>
  <p:clrMapOvr>
    <a:masterClrMapping/>
  </p:clrMapOvr>
  <p:transition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29DD7-6E6C-3DD5-686B-939112B52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and right methods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982A08-68D9-E89A-E197-6618A9F55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7550" y="1720056"/>
            <a:ext cx="5676900" cy="3905250"/>
          </a:xfrm>
        </p:spPr>
      </p:pic>
    </p:spTree>
    <p:extLst>
      <p:ext uri="{BB962C8B-B14F-4D97-AF65-F5344CB8AC3E}">
        <p14:creationId xmlns:p14="http://schemas.microsoft.com/office/powerpoint/2010/main" val="3267399255"/>
      </p:ext>
    </p:extLst>
  </p:cSld>
  <p:clrMapOvr>
    <a:masterClrMapping/>
  </p:clrMapOvr>
  <p:transition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35364-B98F-F961-6575-4B0F24D74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356" y="2636838"/>
            <a:ext cx="3472070" cy="792162"/>
          </a:xfrm>
        </p:spPr>
        <p:txBody>
          <a:bodyPr/>
          <a:lstStyle/>
          <a:p>
            <a:r>
              <a:rPr lang="en-US" dirty="0" err="1"/>
              <a:t>AddRoot</a:t>
            </a:r>
            <a:r>
              <a:rPr lang="en-US" dirty="0"/>
              <a:t>, </a:t>
            </a:r>
            <a:r>
              <a:rPr lang="en-US" dirty="0" err="1"/>
              <a:t>AddLeft</a:t>
            </a:r>
            <a:r>
              <a:rPr lang="en-US" dirty="0"/>
              <a:t> and </a:t>
            </a:r>
            <a:r>
              <a:rPr lang="en-US" dirty="0" err="1"/>
              <a:t>AddRight</a:t>
            </a:r>
            <a:r>
              <a:rPr lang="en-US" dirty="0"/>
              <a:t> methods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E73398-481C-7E96-A1C8-C9A96366E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81873"/>
            <a:ext cx="7225539" cy="6308723"/>
          </a:xfrm>
        </p:spPr>
      </p:pic>
    </p:spTree>
    <p:extLst>
      <p:ext uri="{BB962C8B-B14F-4D97-AF65-F5344CB8AC3E}">
        <p14:creationId xmlns:p14="http://schemas.microsoft.com/office/powerpoint/2010/main" val="3558220682"/>
      </p:ext>
    </p:extLst>
  </p:cSld>
  <p:clrMapOvr>
    <a:masterClrMapping/>
  </p:clrMapOvr>
  <p:transition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AC6D2-DDAE-C35C-79DE-104D985AF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 method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91F469-D39B-F02E-4A5B-176815FEA3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6650" y="2160103"/>
            <a:ext cx="5599872" cy="2372139"/>
          </a:xfrm>
        </p:spPr>
      </p:pic>
    </p:spTree>
    <p:extLst>
      <p:ext uri="{BB962C8B-B14F-4D97-AF65-F5344CB8AC3E}">
        <p14:creationId xmlns:p14="http://schemas.microsoft.com/office/powerpoint/2010/main" val="4268769710"/>
      </p:ext>
    </p:extLst>
  </p:cSld>
  <p:clrMapOvr>
    <a:masterClrMapping/>
  </p:clrMapOvr>
  <p:transition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5135C-D030-A39F-1A0C-BD99ED79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the linked structure implementation of a binary tree.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220660-D500-5216-9B07-96110651C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9496" y="1683026"/>
            <a:ext cx="7673008" cy="2590558"/>
          </a:xfrm>
        </p:spPr>
      </p:pic>
    </p:spTree>
    <p:extLst>
      <p:ext uri="{BB962C8B-B14F-4D97-AF65-F5344CB8AC3E}">
        <p14:creationId xmlns:p14="http://schemas.microsoft.com/office/powerpoint/2010/main" val="1351109763"/>
      </p:ext>
    </p:extLst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07DC6-BBF7-E5A2-EB31-ADE78EA2E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Definition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F2B25-248E-CEE1-BAC9-E64B5ED67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tree is an abstract data type that stores elements hierarchically. </a:t>
            </a:r>
          </a:p>
          <a:p>
            <a:r>
              <a:rPr lang="en-US" dirty="0">
                <a:solidFill>
                  <a:srgbClr val="FF0000"/>
                </a:solidFill>
              </a:rPr>
              <a:t>Except for the top element</a:t>
            </a:r>
            <a:r>
              <a:rPr lang="en-US" dirty="0"/>
              <a:t>, each element in a tree has a </a:t>
            </a:r>
            <a:r>
              <a:rPr lang="en-US" dirty="0">
                <a:solidFill>
                  <a:srgbClr val="FF0000"/>
                </a:solidFill>
              </a:rPr>
              <a:t>parent element and zero or more children elements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13480C-FF9A-578A-AB85-3A94425AC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252" y="2491410"/>
            <a:ext cx="6241774" cy="363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3895"/>
      </p:ext>
    </p:extLst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2B03A-5C93-3BF6-2678-8CCCEAE27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Formal Tree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1F14A-E18D-AA16-2877-E195DAD7E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Formally, we define a tree </a:t>
            </a:r>
            <a:r>
              <a:rPr lang="en-US" i="1" dirty="0"/>
              <a:t>T</a:t>
            </a:r>
            <a:r>
              <a:rPr lang="en-US" dirty="0"/>
              <a:t> as a set of nodes storing elements such that the nodes have a parent-child relationship that satisfies the following properties:</a:t>
            </a:r>
          </a:p>
          <a:p>
            <a:pPr lvl="1" algn="just"/>
            <a:r>
              <a:rPr lang="en-US" dirty="0"/>
              <a:t> If T is nonempty, it has a special node, called the root of T, that has no parent.</a:t>
            </a:r>
          </a:p>
          <a:p>
            <a:pPr lvl="1" algn="just"/>
            <a:r>
              <a:rPr lang="en-US" dirty="0"/>
              <a:t>Each node v of T different from the root has a unique parent node w; every node with parent w is a child of w</a:t>
            </a:r>
          </a:p>
          <a:p>
            <a:pPr algn="just"/>
            <a:r>
              <a:rPr lang="en-US" dirty="0"/>
              <a:t>Two nodes that are children of the same parent are siblings. </a:t>
            </a:r>
          </a:p>
          <a:p>
            <a:pPr algn="just"/>
            <a:r>
              <a:rPr lang="en-US" dirty="0"/>
              <a:t>A node v is external if v has no children. External nodes are also known as leaves </a:t>
            </a:r>
          </a:p>
          <a:p>
            <a:pPr algn="just"/>
            <a:r>
              <a:rPr lang="en-US" dirty="0"/>
              <a:t>A node v is internal if it has one or more children.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6061654"/>
      </p:ext>
    </p:extLst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B4C31-34AB-F456-1F4C-D0542DDF2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and path of tree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FF4106-B7B2-3ABE-538C-F5755E4CF8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4904" y="3246784"/>
            <a:ext cx="7951305" cy="333657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20BC15-7633-3588-1957-12B9EAE3FF51}"/>
              </a:ext>
            </a:extLst>
          </p:cNvPr>
          <p:cNvSpPr txBox="1"/>
          <p:nvPr/>
        </p:nvSpPr>
        <p:spPr>
          <a:xfrm>
            <a:off x="891208" y="1427419"/>
            <a:ext cx="1086346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An edge of tree T is a pair of nodes (</a:t>
            </a:r>
            <a:r>
              <a:rPr lang="en-US" sz="2400" dirty="0" err="1">
                <a:solidFill>
                  <a:srgbClr val="0000F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u,v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) such that u is the parent of v, or vice versa.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A path of T is a sequence of nodes such that any two consecutive nodes in the sequence form an edge, contains the path (cs252/, projects/, demos/, market). </a:t>
            </a:r>
            <a:endParaRPr lang="en-IN" sz="2400" dirty="0">
              <a:solidFill>
                <a:srgbClr val="0000FF"/>
              </a:solidFill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932525"/>
      </p:ext>
    </p:extLst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0548C-D9CA-769E-2F8D-8D1A493FA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Ordered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0BD34-0146-78FD-EB67-47591136D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tree is ordered if there is a meaningful linear order among the children of each node; that is, we purposefully identify the children of a node as being the first, second, third, and so on.</a:t>
            </a:r>
          </a:p>
          <a:p>
            <a:pPr algn="just"/>
            <a:r>
              <a:rPr lang="en-US" dirty="0"/>
              <a:t>Such an order is usually visualized by arranging siblings left to right, according to their order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78282-2632-8422-761D-53FB478A1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217" y="3114467"/>
            <a:ext cx="6440557" cy="288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145108"/>
      </p:ext>
    </p:extLst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24B83-F6A8-2A31-7A26-962D77542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Tree Abstract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056CA-364F-642B-FB13-A711276B7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 tree ADT using the concept of a position as an abstraction for a node of a tree. An element is stored at each position, and positions satisfy parent-child relationships that define the tree structure. A position object for a tree supports the method: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3E2627-61B5-A46A-7DD6-C1774A0CC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574" y="2578307"/>
            <a:ext cx="6758609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965043"/>
      </p:ext>
    </p:extLst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6F700-2E56-9DAC-7C5C-56424DC9E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Tree Abstract Base Class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FA53ACD-1BDA-3CBA-2888-1905D9FC70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2295" y="1310895"/>
            <a:ext cx="9342783" cy="4586322"/>
          </a:xfrm>
        </p:spPr>
      </p:pic>
    </p:spTree>
    <p:extLst>
      <p:ext uri="{BB962C8B-B14F-4D97-AF65-F5344CB8AC3E}">
        <p14:creationId xmlns:p14="http://schemas.microsoft.com/office/powerpoint/2010/main" val="2320939104"/>
      </p:ext>
    </p:extLst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FF9C3-1C62-E7DB-E963-FD3526A0A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Tree Abstract Base Class (contd..)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48F8ED-7888-87B5-94A2-47634248D9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0592" y="1709529"/>
            <a:ext cx="8004312" cy="352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359868"/>
      </p:ext>
    </p:extLst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ss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2E8CE935-F3DA-4639-839D-0F6A64CCE9C9}" vid="{A99DBA6F-CE1E-45EC-8558-A285390E65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911</TotalTime>
  <Words>637</Words>
  <Application>Microsoft Office PowerPoint</Application>
  <PresentationFormat>Widescreen</PresentationFormat>
  <Paragraphs>49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Comic Sans MS</vt:lpstr>
      <vt:lpstr>Verdana</vt:lpstr>
      <vt:lpstr>ssn</vt:lpstr>
      <vt:lpstr>UIT2201 – Programming and Data Structures</vt:lpstr>
      <vt:lpstr>General Trees</vt:lpstr>
      <vt:lpstr>Tree Definition</vt:lpstr>
      <vt:lpstr>Formal Tree Definition</vt:lpstr>
      <vt:lpstr>Edge and path of tree</vt:lpstr>
      <vt:lpstr>Ordered Trees</vt:lpstr>
      <vt:lpstr>Tree Abstract Data Type</vt:lpstr>
      <vt:lpstr>A Tree Abstract Base Class</vt:lpstr>
      <vt:lpstr>A Tree Abstract Base Class (contd..)</vt:lpstr>
      <vt:lpstr>Tree ADT Concrete methods</vt:lpstr>
      <vt:lpstr>Tree ADT Concrete methods (contd..)</vt:lpstr>
      <vt:lpstr>Binary Trees</vt:lpstr>
      <vt:lpstr>Proper Binary Tree</vt:lpstr>
      <vt:lpstr>Expression Tree</vt:lpstr>
      <vt:lpstr>Binary Tree Abstract Data Type</vt:lpstr>
      <vt:lpstr>Binary Tree Abstract Base Class in Python</vt:lpstr>
      <vt:lpstr>Linked Structure for Binary Trees</vt:lpstr>
      <vt:lpstr>Binary Tree Node </vt:lpstr>
      <vt:lpstr>Operations for Updating a Linked Binary Tree</vt:lpstr>
      <vt:lpstr>Linked Binary Tree constructor</vt:lpstr>
      <vt:lpstr>Preorder Traversal</vt:lpstr>
      <vt:lpstr>      Linked Binary Tree concrete methods</vt:lpstr>
      <vt:lpstr>Left and right methods</vt:lpstr>
      <vt:lpstr>AddRoot, AddLeft and AddRight methods</vt:lpstr>
      <vt:lpstr>Replace method</vt:lpstr>
      <vt:lpstr>Performance of the linked structure implementation of a binary tree.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K.S.Gayathri</dc:creator>
  <cp:lastModifiedBy>K.S.Gayathri</cp:lastModifiedBy>
  <cp:revision>49</cp:revision>
  <dcterms:created xsi:type="dcterms:W3CDTF">2023-04-06T06:48:43Z</dcterms:created>
  <dcterms:modified xsi:type="dcterms:W3CDTF">2023-06-26T06:47:20Z</dcterms:modified>
</cp:coreProperties>
</file>