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6" r:id="rId2"/>
    <p:sldId id="361" r:id="rId3"/>
    <p:sldId id="292" r:id="rId4"/>
    <p:sldId id="404" r:id="rId5"/>
    <p:sldId id="405" r:id="rId6"/>
    <p:sldId id="412" r:id="rId7"/>
    <p:sldId id="409" r:id="rId8"/>
    <p:sldId id="410" r:id="rId9"/>
    <p:sldId id="411" r:id="rId10"/>
    <p:sldId id="414" r:id="rId11"/>
    <p:sldId id="413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B16B9-604D-466C-BCB7-7D1ECE6BB811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5B11-1A42-466F-9747-FED3CF60F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7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89BE2F-6353-C5D1-47B9-CCD028787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23E42-A24E-4C86-A1EB-DC2EAD2A30C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D216343-43F1-7EE4-F811-F23673DD8B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7B3F637-9943-1330-C9FD-B60D68BC0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B69968-C288-EE6A-DA99-FE4ADA048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60538-1953-42D3-9C49-67D12659347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CC68857-A276-74DB-2BFE-7248B5F124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889427C-CD49-906D-BC02-A2C629165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E31B43-A419-DAFB-2C44-8AE9EA85B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861B7-DE18-4472-9020-9914390B3FA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FA65BDA-81BC-5114-A79A-BFCA21FBD4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4E2F474-A5DD-4ABD-4F60-AE4F32F73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35373C-8E5A-C3D2-A52A-5AE688134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34CFF-754F-4672-A20B-5F5485A60AA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02701FE-0DB3-7EC0-CAC8-08C9A787AA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37DA67E-4D58-A890-197C-FF9BCC2B5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D489EF-126F-563D-E989-AE5C6F477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C6692-C982-4CA0-9FE3-1327F27483F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97ADFF0-2196-412A-21DA-653689EA8F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FF9364C-F638-FD23-3B3F-E3DA63E83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FA3A97-DBB4-B84D-4A2E-3E0F6CA99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71E8D-B99D-4F9F-B141-DD9A950BB66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B44D999-BDF0-8CBD-D7FC-C01284E02D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EF108C6-B36E-A8D2-D749-7FC9C3B8C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7577BF-AF4A-9E2C-A2EF-8C0D22636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7C42D-DB83-4F5A-AD91-E54680BB9A3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5F7563B-A1B5-1FB9-8C4B-90306389ED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162EA74-EB8E-18BD-A55A-8E762B93B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02372D-00DE-EA67-9BE3-4F30A16B1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38BF5-E9A8-4332-92C4-26894EA9CC4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AE28213-E130-9F6E-9C2F-2C13387EBF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32BE790-A78B-D782-5173-EBDBF6A48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5583238"/>
            <a:ext cx="1217083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1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68950"/>
            <a:ext cx="1218988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476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fld id="{F58D6FC1-2522-4DB7-B0E2-DA501C2B1CB3}" type="slidenum">
              <a:rPr lang="en-US" altLang="en-US" sz="16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pPr algn="ctr" eaLnBrk="1" hangingPunct="1"/>
              <a:t>‹#›</a:t>
            </a:fld>
            <a:endParaRPr lang="en-US" altLang="en-US" b="1">
              <a:solidFill>
                <a:schemeClr val="accent2"/>
              </a:solidFill>
              <a:latin typeface="Calibri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B647-82C7-9088-8E0E-5C7C3D8A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UIT2201 – Programming and Data Structures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1E9F0-0A30-1351-4725-E6716CF5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Expression Tree</a:t>
            </a:r>
            <a:endParaRPr lang="en-IN" b="1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09995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B68C-290D-CCDB-F05D-DDB5FD84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Postfix Expression into Expression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8023F-9A27-A5F7-7D98-8DEB4005A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096" y="1066800"/>
            <a:ext cx="8348869" cy="5280991"/>
          </a:xfrm>
        </p:spPr>
      </p:pic>
    </p:spTree>
    <p:extLst>
      <p:ext uri="{BB962C8B-B14F-4D97-AF65-F5344CB8AC3E}">
        <p14:creationId xmlns:p14="http://schemas.microsoft.com/office/powerpoint/2010/main" val="2065271387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6527-5AFF-718E-7E92-A7610D6A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 construction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B4F52-43EB-9A26-A301-2D500E74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219204"/>
            <a:ext cx="5781675" cy="52578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E11528-6E07-D85A-3F72-D98F1316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5486400" cy="4906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472C1-AB87-E1BC-1E25-1028E94D25BD}"/>
              </a:ext>
            </a:extLst>
          </p:cNvPr>
          <p:cNvSpPr txBox="1"/>
          <p:nvPr/>
        </p:nvSpPr>
        <p:spPr>
          <a:xfrm>
            <a:off x="7023652" y="2517913"/>
            <a:ext cx="392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69692-2F68-7AFC-BE97-35D68220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78" y="3030894"/>
            <a:ext cx="19526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1442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2754534-4755-7C4B-2B00-B96ECF55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DA9CA4-ACA0-48D4-9985-252AD58A2A72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7AFF4BE-5E05-DC2C-4136-492856A7C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399" y="1676400"/>
            <a:ext cx="10866783" cy="45148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dirty="0"/>
              <a:t>A special kind of binary tree in which:</a:t>
            </a: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900" dirty="0"/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1.  Each </a:t>
            </a:r>
            <a:r>
              <a:rPr lang="en-US" altLang="en-US" sz="2800" dirty="0">
                <a:solidFill>
                  <a:srgbClr val="CC0000"/>
                </a:solidFill>
              </a:rPr>
              <a:t>leaf node </a:t>
            </a:r>
            <a:r>
              <a:rPr lang="en-US" altLang="en-US" sz="2800" dirty="0"/>
              <a:t>contains a single operand</a:t>
            </a:r>
          </a:p>
          <a:p>
            <a:pPr>
              <a:buFont typeface="Monotype Sorts" pitchFamily="2" charset="2"/>
              <a:buNone/>
            </a:pPr>
            <a:endParaRPr lang="en-US" altLang="en-US" sz="900" dirty="0"/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2.  Each </a:t>
            </a:r>
            <a:r>
              <a:rPr lang="en-US" altLang="en-US" sz="2800" dirty="0" err="1">
                <a:solidFill>
                  <a:srgbClr val="CC0000"/>
                </a:solidFill>
              </a:rPr>
              <a:t>nonleaf</a:t>
            </a:r>
            <a:r>
              <a:rPr lang="en-US" altLang="en-US" sz="2800" dirty="0">
                <a:solidFill>
                  <a:srgbClr val="CC0000"/>
                </a:solidFill>
              </a:rPr>
              <a:t> node </a:t>
            </a:r>
            <a:r>
              <a:rPr lang="en-US" altLang="en-US" sz="2800" dirty="0"/>
              <a:t>contains a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dirty="0"/>
              <a:t>single binary operator</a:t>
            </a:r>
          </a:p>
          <a:p>
            <a:pPr>
              <a:buFont typeface="Monotype Sorts" pitchFamily="2" charset="2"/>
              <a:buNone/>
            </a:pPr>
            <a:endParaRPr lang="en-US" altLang="en-US" sz="900" dirty="0"/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3.  The left and right subtrees of an operator node represent </a:t>
            </a:r>
            <a:r>
              <a:rPr lang="en-US" altLang="en-US" sz="2800" dirty="0">
                <a:solidFill>
                  <a:srgbClr val="CC0000"/>
                </a:solidFill>
              </a:rPr>
              <a:t>subexpressions </a:t>
            </a:r>
            <a:r>
              <a:rPr lang="en-US" altLang="en-US" sz="2800" dirty="0"/>
              <a:t>that must be evaluated </a:t>
            </a:r>
            <a:r>
              <a:rPr lang="en-US" altLang="en-US" sz="2800" dirty="0">
                <a:solidFill>
                  <a:srgbClr val="CC0000"/>
                </a:solidFill>
              </a:rPr>
              <a:t>before</a:t>
            </a:r>
            <a:r>
              <a:rPr lang="en-US" altLang="en-US" sz="2800" dirty="0"/>
              <a:t> applying the operator at the root of the subtree.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636A85F-BB72-BE09-4C70-EC976A7C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19100"/>
            <a:ext cx="8001000" cy="990600"/>
          </a:xfrm>
          <a:noFill/>
          <a:ln/>
        </p:spPr>
        <p:txBody>
          <a:bodyPr/>
          <a:lstStyle/>
          <a:p>
            <a:r>
              <a:rPr lang="en-US" altLang="en-US" dirty="0"/>
              <a:t>Expression Tree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CCB040D-95AB-2132-0003-A60D6430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DA9CA4-ACA0-48D4-9985-252AD58A2A7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DB3F490-89A9-D336-436E-F20997019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 sz="4000"/>
              <a:t>A Four-Level Binary Expression</a:t>
            </a:r>
            <a:r>
              <a:rPr lang="en-US" altLang="en-US"/>
              <a:t>       </a:t>
            </a:r>
          </a:p>
        </p:txBody>
      </p:sp>
      <p:sp>
        <p:nvSpPr>
          <p:cNvPr id="8252" name="Rectangle 60">
            <a:extLst>
              <a:ext uri="{FF2B5EF4-FFF2-40B4-BE49-F238E27FC236}">
                <a16:creationId xmlns:a16="http://schemas.microsoft.com/office/drawing/2014/main" id="{FDAEC284-6023-0950-5225-B92CFA98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2038350"/>
            <a:ext cx="833438" cy="5095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3" name="Rectangle 61">
            <a:extLst>
              <a:ext uri="{FF2B5EF4-FFF2-40B4-BE49-F238E27FC236}">
                <a16:creationId xmlns:a16="http://schemas.microsoft.com/office/drawing/2014/main" id="{06980512-93DB-193F-79A4-0F7F556C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3133726"/>
            <a:ext cx="855662" cy="5191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4" name="Rectangle 62">
            <a:extLst>
              <a:ext uri="{FF2B5EF4-FFF2-40B4-BE49-F238E27FC236}">
                <a16:creationId xmlns:a16="http://schemas.microsoft.com/office/drawing/2014/main" id="{7B5C2DCD-4B38-A80E-AD03-A46D670C6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9" y="4183064"/>
            <a:ext cx="758825" cy="498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5" name="Rectangle 63">
            <a:extLst>
              <a:ext uri="{FF2B5EF4-FFF2-40B4-BE49-F238E27FC236}">
                <a16:creationId xmlns:a16="http://schemas.microsoft.com/office/drawing/2014/main" id="{3A340106-F755-2D5A-0858-9F2A0C30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9" y="4160838"/>
            <a:ext cx="7778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6" name="Rectangle 64">
            <a:extLst>
              <a:ext uri="{FF2B5EF4-FFF2-40B4-BE49-F238E27FC236}">
                <a16:creationId xmlns:a16="http://schemas.microsoft.com/office/drawing/2014/main" id="{EC0CB654-D7BC-1D6F-6049-A99EFA81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2057401"/>
            <a:ext cx="73898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latin typeface="Courier New" panose="02070309020205020404" pitchFamily="49" charset="0"/>
              </a:rPr>
              <a:t>‘*’</a:t>
            </a:r>
          </a:p>
        </p:txBody>
      </p:sp>
      <p:sp>
        <p:nvSpPr>
          <p:cNvPr id="8257" name="Line 65">
            <a:extLst>
              <a:ext uri="{FF2B5EF4-FFF2-40B4-BE49-F238E27FC236}">
                <a16:creationId xmlns:a16="http://schemas.microsoft.com/office/drawing/2014/main" id="{47154AB3-AB89-8094-E96F-8D38C7668B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7788" y="2344738"/>
            <a:ext cx="1338262" cy="79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8" name="Line 66">
            <a:extLst>
              <a:ext uri="{FF2B5EF4-FFF2-40B4-BE49-F238E27FC236}">
                <a16:creationId xmlns:a16="http://schemas.microsoft.com/office/drawing/2014/main" id="{21C66815-8A8D-DADF-00C9-D2E14E31B4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3563" y="3502025"/>
            <a:ext cx="487362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9" name="Line 67">
            <a:extLst>
              <a:ext uri="{FF2B5EF4-FFF2-40B4-BE49-F238E27FC236}">
                <a16:creationId xmlns:a16="http://schemas.microsoft.com/office/drawing/2014/main" id="{1026855E-FA0B-297E-B3D5-0842F2F3F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0425" y="3517900"/>
            <a:ext cx="509588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0" name="Line 68">
            <a:extLst>
              <a:ext uri="{FF2B5EF4-FFF2-40B4-BE49-F238E27FC236}">
                <a16:creationId xmlns:a16="http://schemas.microsoft.com/office/drawing/2014/main" id="{11C76052-BBEA-1516-42D5-AACCCB3FC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1326" y="2363788"/>
            <a:ext cx="1414463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1" name="Rectangle 69">
            <a:extLst>
              <a:ext uri="{FF2B5EF4-FFF2-40B4-BE49-F238E27FC236}">
                <a16:creationId xmlns:a16="http://schemas.microsoft.com/office/drawing/2014/main" id="{3ED27DBC-03EB-1AA8-732A-D7411373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4" y="3140075"/>
            <a:ext cx="55463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</a:t>
            </a:r>
            <a:r>
              <a:rPr lang="en-US" altLang="en-US" sz="2800"/>
              <a:t>‘-’</a:t>
            </a:r>
          </a:p>
        </p:txBody>
      </p:sp>
      <p:sp>
        <p:nvSpPr>
          <p:cNvPr id="8262" name="Rectangle 70">
            <a:extLst>
              <a:ext uri="{FF2B5EF4-FFF2-40B4-BE49-F238E27FC236}">
                <a16:creationId xmlns:a16="http://schemas.microsoft.com/office/drawing/2014/main" id="{02B57CC6-128E-4CBD-E42D-37BE4E999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4230688"/>
            <a:ext cx="5338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‘8’</a:t>
            </a:r>
          </a:p>
        </p:txBody>
      </p:sp>
      <p:sp>
        <p:nvSpPr>
          <p:cNvPr id="8263" name="Rectangle 71">
            <a:extLst>
              <a:ext uri="{FF2B5EF4-FFF2-40B4-BE49-F238E27FC236}">
                <a16:creationId xmlns:a16="http://schemas.microsoft.com/office/drawing/2014/main" id="{5BD54E52-0EBD-D574-395C-B46CFCFB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4" y="3117851"/>
            <a:ext cx="23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4" name="Rectangle 72">
            <a:extLst>
              <a:ext uri="{FF2B5EF4-FFF2-40B4-BE49-F238E27FC236}">
                <a16:creationId xmlns:a16="http://schemas.microsoft.com/office/drawing/2014/main" id="{E90A3C79-52FF-874B-49DD-54A44992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184650"/>
            <a:ext cx="5338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‘5’</a:t>
            </a:r>
          </a:p>
        </p:txBody>
      </p:sp>
      <p:grpSp>
        <p:nvGrpSpPr>
          <p:cNvPr id="8265" name="Group 73">
            <a:extLst>
              <a:ext uri="{FF2B5EF4-FFF2-40B4-BE49-F238E27FC236}">
                <a16:creationId xmlns:a16="http://schemas.microsoft.com/office/drawing/2014/main" id="{AC9BAC7E-04C4-D5D6-B375-9CB431625CC3}"/>
              </a:ext>
            </a:extLst>
          </p:cNvPr>
          <p:cNvGrpSpPr>
            <a:grpSpLocks/>
          </p:cNvGrpSpPr>
          <p:nvPr/>
        </p:nvGrpSpPr>
        <p:grpSpPr bwMode="auto">
          <a:xfrm>
            <a:off x="5818188" y="3124202"/>
            <a:ext cx="3098800" cy="2659063"/>
            <a:chOff x="2688" y="1859"/>
            <a:chExt cx="1952" cy="1675"/>
          </a:xfrm>
        </p:grpSpPr>
        <p:sp>
          <p:nvSpPr>
            <p:cNvPr id="8266" name="Rectangle 74">
              <a:extLst>
                <a:ext uri="{FF2B5EF4-FFF2-40B4-BE49-F238E27FC236}">
                  <a16:creationId xmlns:a16="http://schemas.microsoft.com/office/drawing/2014/main" id="{386F402E-2CDB-624A-8494-D2AF8A6A6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859"/>
              <a:ext cx="497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7" name="Rectangle 75">
              <a:extLst>
                <a:ext uri="{FF2B5EF4-FFF2-40B4-BE49-F238E27FC236}">
                  <a16:creationId xmlns:a16="http://schemas.microsoft.com/office/drawing/2014/main" id="{6EF1A83F-EAC4-F573-D592-344C1F6B4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525"/>
              <a:ext cx="508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8" name="Rectangle 76">
              <a:extLst>
                <a:ext uri="{FF2B5EF4-FFF2-40B4-BE49-F238E27FC236}">
                  <a16:creationId xmlns:a16="http://schemas.microsoft.com/office/drawing/2014/main" id="{713D9D9C-D4D5-E3E3-6AEA-580E7929B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2520"/>
              <a:ext cx="477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9" name="Rectangle 77">
              <a:extLst>
                <a:ext uri="{FF2B5EF4-FFF2-40B4-BE49-F238E27FC236}">
                  <a16:creationId xmlns:a16="http://schemas.microsoft.com/office/drawing/2014/main" id="{E94B9414-A567-08CC-4268-20E09DF4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3186"/>
              <a:ext cx="452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0" name="Rectangle 78">
              <a:extLst>
                <a:ext uri="{FF2B5EF4-FFF2-40B4-BE49-F238E27FC236}">
                  <a16:creationId xmlns:a16="http://schemas.microsoft.com/office/drawing/2014/main" id="{75E71558-A93D-895A-D75C-75823926C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172"/>
              <a:ext cx="463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1" name="Rectangle 79">
              <a:extLst>
                <a:ext uri="{FF2B5EF4-FFF2-40B4-BE49-F238E27FC236}">
                  <a16:creationId xmlns:a16="http://schemas.microsoft.com/office/drawing/2014/main" id="{A4425E6F-3B99-707D-7128-C238EA05C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883"/>
              <a:ext cx="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‘/’</a:t>
              </a:r>
            </a:p>
          </p:txBody>
        </p:sp>
        <p:sp>
          <p:nvSpPr>
            <p:cNvPr id="8272" name="Line 80">
              <a:extLst>
                <a:ext uri="{FF2B5EF4-FFF2-40B4-BE49-F238E27FC236}">
                  <a16:creationId xmlns:a16="http://schemas.microsoft.com/office/drawing/2014/main" id="{47DD5480-00E9-8289-47A1-13649D198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3" y="2115"/>
              <a:ext cx="372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3" name="Line 81">
              <a:extLst>
                <a:ext uri="{FF2B5EF4-FFF2-40B4-BE49-F238E27FC236}">
                  <a16:creationId xmlns:a16="http://schemas.microsoft.com/office/drawing/2014/main" id="{E758808C-22D5-5660-9974-C602B4610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6" y="2757"/>
              <a:ext cx="291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4" name="Line 82">
              <a:extLst>
                <a:ext uri="{FF2B5EF4-FFF2-40B4-BE49-F238E27FC236}">
                  <a16:creationId xmlns:a16="http://schemas.microsoft.com/office/drawing/2014/main" id="{81D52772-D510-F2C3-93FB-ADEC99B89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767"/>
              <a:ext cx="30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5" name="Line 83">
              <a:extLst>
                <a:ext uri="{FF2B5EF4-FFF2-40B4-BE49-F238E27FC236}">
                  <a16:creationId xmlns:a16="http://schemas.microsoft.com/office/drawing/2014/main" id="{2EB7CCB8-6065-CA80-5003-FBFA1C962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2085"/>
              <a:ext cx="334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6" name="Rectangle 84">
              <a:extLst>
                <a:ext uri="{FF2B5EF4-FFF2-40B4-BE49-F238E27FC236}">
                  <a16:creationId xmlns:a16="http://schemas.microsoft.com/office/drawing/2014/main" id="{9A667469-7D8D-CEB4-86F7-3C874133F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2529"/>
              <a:ext cx="3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8277" name="Rectangle 85">
              <a:extLst>
                <a:ext uri="{FF2B5EF4-FFF2-40B4-BE49-F238E27FC236}">
                  <a16:creationId xmlns:a16="http://schemas.microsoft.com/office/drawing/2014/main" id="{9C4BFE70-712D-C8BA-0F2D-18AAFAC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0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8278" name="Rectangle 86">
              <a:extLst>
                <a:ext uri="{FF2B5EF4-FFF2-40B4-BE49-F238E27FC236}">
                  <a16:creationId xmlns:a16="http://schemas.microsoft.com/office/drawing/2014/main" id="{574A2EED-71E2-72BC-7C20-FE5B89C0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2515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8279" name="Rectangle 87">
              <a:extLst>
                <a:ext uri="{FF2B5EF4-FFF2-40B4-BE49-F238E27FC236}">
                  <a16:creationId xmlns:a16="http://schemas.microsoft.com/office/drawing/2014/main" id="{824BA3C5-A1C4-4846-1909-F6C7DEF16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3187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46E1E0F-F871-8DE7-C2C3-DAE57262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DA9CA4-ACA0-48D4-9985-252AD58A2A72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7DE84AD-0BA2-2F39-EFF9-2E560F2E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Levels Indicate Precedence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C04EAC1-1153-A0CA-578C-0A8C7A1FA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878" y="1524000"/>
            <a:ext cx="10959548" cy="4040188"/>
          </a:xfrm>
          <a:noFill/>
          <a:ln/>
        </p:spPr>
        <p:txBody>
          <a:bodyPr/>
          <a:lstStyle/>
          <a:p>
            <a:pPr algn="just"/>
            <a:r>
              <a:rPr lang="en-US" altLang="en-US" sz="2800" dirty="0"/>
              <a:t>The levels of the nodes in the tree indicate their relative precedence of evaluation </a:t>
            </a:r>
            <a:r>
              <a:rPr lang="en-US" altLang="en-US" sz="2000" dirty="0"/>
              <a:t>(we do not need parentheses to indicate precedence).</a:t>
            </a:r>
            <a:endParaRPr lang="en-US" altLang="en-US" sz="2800" dirty="0"/>
          </a:p>
          <a:p>
            <a:pPr algn="just"/>
            <a:endParaRPr lang="en-US" altLang="en-US" sz="1600" dirty="0"/>
          </a:p>
          <a:p>
            <a:pPr algn="just"/>
            <a:r>
              <a:rPr lang="en-US" altLang="en-US" sz="2800" dirty="0">
                <a:solidFill>
                  <a:srgbClr val="CC0000"/>
                </a:solidFill>
              </a:rPr>
              <a:t>Operations at higher levels of the tree are evaluated later </a:t>
            </a:r>
            <a:r>
              <a:rPr lang="en-US" altLang="en-US" sz="2800" dirty="0"/>
              <a:t>than those below them.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/>
              <a:t>The operation at the root is always the last operation performed.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3331C60-4A30-9CDF-07CB-4C778F8E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DA9CA4-ACA0-48D4-9985-252AD58A2A7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85B1C1C-A54E-E014-0674-DC2B44BB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05400"/>
            <a:ext cx="5473700" cy="1358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33A10A-21F4-4833-FCDC-E6FA8DB78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0750" y="1714500"/>
            <a:ext cx="7867650" cy="4248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3183587-AC61-7561-3E98-F93067F47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A Binary Expression Tree</a:t>
            </a:r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D0D8EDB4-8BE3-4204-8D0E-D97DE466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5105401"/>
            <a:ext cx="3776675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What value does it have?</a:t>
            </a:r>
          </a:p>
          <a:p>
            <a:endParaRPr lang="en-US" altLang="en-US" sz="2400">
              <a:solidFill>
                <a:srgbClr val="A50021"/>
              </a:solidFill>
            </a:endParaRPr>
          </a:p>
          <a:p>
            <a:r>
              <a:rPr lang="en-US" altLang="en-US" sz="2400">
                <a:solidFill>
                  <a:srgbClr val="A50021"/>
                </a:solidFill>
              </a:rPr>
              <a:t>( 4 + 2 )  *  3  =  18</a:t>
            </a:r>
          </a:p>
        </p:txBody>
      </p:sp>
      <p:grpSp>
        <p:nvGrpSpPr>
          <p:cNvPr id="10261" name="Group 21">
            <a:extLst>
              <a:ext uri="{FF2B5EF4-FFF2-40B4-BE49-F238E27FC236}">
                <a16:creationId xmlns:a16="http://schemas.microsoft.com/office/drawing/2014/main" id="{2ECDF7C6-91A0-D93A-A212-6E1E2C98888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1"/>
            <a:ext cx="2590800" cy="2659063"/>
            <a:chOff x="1880" y="1283"/>
            <a:chExt cx="1632" cy="1675"/>
          </a:xfrm>
        </p:grpSpPr>
        <p:sp>
          <p:nvSpPr>
            <p:cNvPr id="10262" name="Rectangle 22">
              <a:extLst>
                <a:ext uri="{FF2B5EF4-FFF2-40B4-BE49-F238E27FC236}">
                  <a16:creationId xmlns:a16="http://schemas.microsoft.com/office/drawing/2014/main" id="{6F17BD1F-B113-6E84-1F44-735A31AC7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283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3" name="Rectangle 23">
              <a:extLst>
                <a:ext uri="{FF2B5EF4-FFF2-40B4-BE49-F238E27FC236}">
                  <a16:creationId xmlns:a16="http://schemas.microsoft.com/office/drawing/2014/main" id="{083A94D2-70A5-D947-42C7-088AEDC9F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949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4" name="Rectangle 24">
              <a:extLst>
                <a:ext uri="{FF2B5EF4-FFF2-40B4-BE49-F238E27FC236}">
                  <a16:creationId xmlns:a16="http://schemas.microsoft.com/office/drawing/2014/main" id="{43A72B54-C9E8-4CD0-EDFD-FD18794B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944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5" name="Rectangle 25">
              <a:extLst>
                <a:ext uri="{FF2B5EF4-FFF2-40B4-BE49-F238E27FC236}">
                  <a16:creationId xmlns:a16="http://schemas.microsoft.com/office/drawing/2014/main" id="{17DCF821-2E6D-5C40-94C3-2C71C3CC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2610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6" name="Rectangle 26">
              <a:extLst>
                <a:ext uri="{FF2B5EF4-FFF2-40B4-BE49-F238E27FC236}">
                  <a16:creationId xmlns:a16="http://schemas.microsoft.com/office/drawing/2014/main" id="{48A042B6-8C0F-99E2-A246-011AD7809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596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7" name="Rectangle 27">
              <a:extLst>
                <a:ext uri="{FF2B5EF4-FFF2-40B4-BE49-F238E27FC236}">
                  <a16:creationId xmlns:a16="http://schemas.microsoft.com/office/drawing/2014/main" id="{8B52339F-41F5-2A0D-BCF4-A46CF3B53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1307"/>
              <a:ext cx="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‘*’</a:t>
              </a:r>
            </a:p>
          </p:txBody>
        </p:sp>
        <p:sp>
          <p:nvSpPr>
            <p:cNvPr id="10268" name="Line 28">
              <a:extLst>
                <a:ext uri="{FF2B5EF4-FFF2-40B4-BE49-F238E27FC236}">
                  <a16:creationId xmlns:a16="http://schemas.microsoft.com/office/drawing/2014/main" id="{B9EC807A-8962-CCDA-73EC-3D1C9CC0C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2" y="1539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9" name="Line 29">
              <a:extLst>
                <a:ext uri="{FF2B5EF4-FFF2-40B4-BE49-F238E27FC236}">
                  <a16:creationId xmlns:a16="http://schemas.microsoft.com/office/drawing/2014/main" id="{9822A88C-A7D4-D0D9-8432-836B91AF0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6" y="2181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0" name="Line 30">
              <a:extLst>
                <a:ext uri="{FF2B5EF4-FFF2-40B4-BE49-F238E27FC236}">
                  <a16:creationId xmlns:a16="http://schemas.microsoft.com/office/drawing/2014/main" id="{166B9B98-959F-9919-1532-733B50061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1" y="2191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1" name="Line 31">
              <a:extLst>
                <a:ext uri="{FF2B5EF4-FFF2-40B4-BE49-F238E27FC236}">
                  <a16:creationId xmlns:a16="http://schemas.microsoft.com/office/drawing/2014/main" id="{7DFA5294-1141-6D00-4087-E834850A1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5" y="1509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2" name="Rectangle 32">
              <a:extLst>
                <a:ext uri="{FF2B5EF4-FFF2-40B4-BE49-F238E27FC236}">
                  <a16:creationId xmlns:a16="http://schemas.microsoft.com/office/drawing/2014/main" id="{B72AE53D-C28B-7305-D9E6-B2F01990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1953"/>
              <a:ext cx="3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10273" name="Rectangle 33">
              <a:extLst>
                <a:ext uri="{FF2B5EF4-FFF2-40B4-BE49-F238E27FC236}">
                  <a16:creationId xmlns:a16="http://schemas.microsoft.com/office/drawing/2014/main" id="{E094E4F0-A557-87A3-D579-D0275680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2628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10274" name="Rectangle 34">
              <a:extLst>
                <a:ext uri="{FF2B5EF4-FFF2-40B4-BE49-F238E27FC236}">
                  <a16:creationId xmlns:a16="http://schemas.microsoft.com/office/drawing/2014/main" id="{4E0D278A-8D90-4271-55E2-87D3EC5BF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939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10275" name="Rectangle 35">
              <a:extLst>
                <a:ext uri="{FF2B5EF4-FFF2-40B4-BE49-F238E27FC236}">
                  <a16:creationId xmlns:a16="http://schemas.microsoft.com/office/drawing/2014/main" id="{BAC75375-272C-B308-725B-A533294D7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2611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3782C06-516B-81E2-A9C2-EB0FDEC2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DA9CA4-ACA0-48D4-9985-252AD58A2A7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24BBD4A-29D5-BC11-16FF-375DEFEEC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0750" y="1714500"/>
            <a:ext cx="7867650" cy="4248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F598848-5690-DA7A-44A6-087017FCF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52400"/>
            <a:ext cx="8515350" cy="1143000"/>
          </a:xfrm>
          <a:noFill/>
          <a:ln/>
        </p:spPr>
        <p:txBody>
          <a:bodyPr/>
          <a:lstStyle/>
          <a:p>
            <a:br>
              <a:rPr lang="en-US" altLang="en-US"/>
            </a:br>
            <a:r>
              <a:rPr lang="en-US" altLang="en-US" sz="3600">
                <a:solidFill>
                  <a:schemeClr val="accent2"/>
                </a:solidFill>
              </a:rPr>
              <a:t>Easy to generate the infix, prefix, postfix expressions (how?)</a:t>
            </a:r>
            <a:endParaRPr lang="en-US" alt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EFB380A6-1DD5-7985-C367-EF65A1ED4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1" y="4879976"/>
            <a:ext cx="5931111" cy="15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Infix:</a:t>
            </a:r>
            <a:r>
              <a:rPr lang="en-US" altLang="en-US" sz="2400">
                <a:solidFill>
                  <a:srgbClr val="A50021"/>
                </a:solidFill>
              </a:rPr>
              <a:t>           ( ( 8 - 5 ) * ( ( 4 + 2 ) / 3 ) )</a:t>
            </a:r>
          </a:p>
          <a:p>
            <a:endParaRPr lang="en-US" altLang="en-US" sz="1000">
              <a:solidFill>
                <a:srgbClr val="A50021"/>
              </a:solidFill>
            </a:endParaRPr>
          </a:p>
          <a:p>
            <a:r>
              <a:rPr lang="en-US" altLang="en-US" sz="2400"/>
              <a:t>Prefix:</a:t>
            </a:r>
            <a:r>
              <a:rPr lang="en-US" altLang="en-US" sz="2400">
                <a:solidFill>
                  <a:srgbClr val="A50021"/>
                </a:solidFill>
              </a:rPr>
              <a:t>        * - 8 5  / + 4 2 3</a:t>
            </a:r>
          </a:p>
          <a:p>
            <a:endParaRPr lang="en-US" altLang="en-US" sz="1000">
              <a:solidFill>
                <a:srgbClr val="A50021"/>
              </a:solidFill>
            </a:endParaRPr>
          </a:p>
          <a:p>
            <a:r>
              <a:rPr lang="en-US" altLang="en-US" sz="2400"/>
              <a:t>Postfix:</a:t>
            </a:r>
            <a:r>
              <a:rPr lang="en-US" altLang="en-US" sz="2400">
                <a:solidFill>
                  <a:srgbClr val="A50021"/>
                </a:solidFill>
              </a:rPr>
              <a:t>      8 5 -  4 2 + 3 / *</a:t>
            </a:r>
            <a:endParaRPr lang="en-US" altLang="en-US" sz="2400" i="1"/>
          </a:p>
        </p:txBody>
      </p:sp>
      <p:grpSp>
        <p:nvGrpSpPr>
          <p:cNvPr id="71685" name="Group 5">
            <a:extLst>
              <a:ext uri="{FF2B5EF4-FFF2-40B4-BE49-F238E27FC236}">
                <a16:creationId xmlns:a16="http://schemas.microsoft.com/office/drawing/2014/main" id="{80221DD9-5988-5DB1-25A1-B3E02E1E520D}"/>
              </a:ext>
            </a:extLst>
          </p:cNvPr>
          <p:cNvGrpSpPr>
            <a:grpSpLocks/>
          </p:cNvGrpSpPr>
          <p:nvPr/>
        </p:nvGrpSpPr>
        <p:grpSpPr bwMode="auto">
          <a:xfrm>
            <a:off x="2692400" y="1746250"/>
            <a:ext cx="6654800" cy="2884488"/>
            <a:chOff x="736" y="1100"/>
            <a:chExt cx="4192" cy="1817"/>
          </a:xfrm>
        </p:grpSpPr>
        <p:sp>
          <p:nvSpPr>
            <p:cNvPr id="71686" name="Rectangle 6">
              <a:extLst>
                <a:ext uri="{FF2B5EF4-FFF2-40B4-BE49-F238E27FC236}">
                  <a16:creationId xmlns:a16="http://schemas.microsoft.com/office/drawing/2014/main" id="{65DD3CD4-5C79-C463-EE39-865E4A69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115"/>
              <a:ext cx="581" cy="2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7" name="Rectangle 7">
              <a:extLst>
                <a:ext uri="{FF2B5EF4-FFF2-40B4-BE49-F238E27FC236}">
                  <a16:creationId xmlns:a16="http://schemas.microsoft.com/office/drawing/2014/main" id="{2AB6CC51-A5BC-07CE-639D-E2756F16B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628"/>
              <a:ext cx="599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8" name="Rectangle 8">
              <a:extLst>
                <a:ext uri="{FF2B5EF4-FFF2-40B4-BE49-F238E27FC236}">
                  <a16:creationId xmlns:a16="http://schemas.microsoft.com/office/drawing/2014/main" id="{53ABE25D-0E89-03DD-A436-CFE71BD2D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2120"/>
              <a:ext cx="530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9" name="Rectangle 9">
              <a:extLst>
                <a:ext uri="{FF2B5EF4-FFF2-40B4-BE49-F238E27FC236}">
                  <a16:creationId xmlns:a16="http://schemas.microsoft.com/office/drawing/2014/main" id="{79857DD9-AF08-94A4-8BEC-24D2B819C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09"/>
              <a:ext cx="542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0ABF438D-C941-7B3D-C034-F8D9EA332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100"/>
              <a:ext cx="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‘*’</a:t>
              </a:r>
            </a:p>
          </p:txBody>
        </p:sp>
        <p:sp>
          <p:nvSpPr>
            <p:cNvPr id="71691" name="Line 11">
              <a:extLst>
                <a:ext uri="{FF2B5EF4-FFF2-40B4-BE49-F238E27FC236}">
                  <a16:creationId xmlns:a16="http://schemas.microsoft.com/office/drawing/2014/main" id="{F6D3E310-E840-AA1F-AC76-A0E54B17A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8" y="1258"/>
              <a:ext cx="934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2" name="Line 12">
              <a:extLst>
                <a:ext uri="{FF2B5EF4-FFF2-40B4-BE49-F238E27FC236}">
                  <a16:creationId xmlns:a16="http://schemas.microsoft.com/office/drawing/2014/main" id="{91C02D2C-D60E-6CC5-42D8-43C47EC0C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5" y="1799"/>
              <a:ext cx="34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3" name="Line 13">
              <a:extLst>
                <a:ext uri="{FF2B5EF4-FFF2-40B4-BE49-F238E27FC236}">
                  <a16:creationId xmlns:a16="http://schemas.microsoft.com/office/drawing/2014/main" id="{C0BF836F-4508-0F27-B822-7726EB768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5" y="1807"/>
              <a:ext cx="35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4" name="Line 14">
              <a:extLst>
                <a:ext uri="{FF2B5EF4-FFF2-40B4-BE49-F238E27FC236}">
                  <a16:creationId xmlns:a16="http://schemas.microsoft.com/office/drawing/2014/main" id="{56E571B2-2159-7D71-6273-247147D3C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8" y="1266"/>
              <a:ext cx="987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B95E8C3C-F7E4-FD11-53A8-5A9FD674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1617"/>
              <a:ext cx="3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‘-’</a:t>
              </a:r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18E8C116-EB2C-7868-B887-30EC01A5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92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‘8’</a:t>
              </a:r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4955719A-6C46-3D16-4770-90F25858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095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‘5’</a:t>
              </a:r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C29E09C2-5D7F-F2BD-6710-C5FB405FF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1624"/>
              <a:ext cx="553" cy="2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9" name="Rectangle 19">
              <a:extLst>
                <a:ext uri="{FF2B5EF4-FFF2-40B4-BE49-F238E27FC236}">
                  <a16:creationId xmlns:a16="http://schemas.microsoft.com/office/drawing/2014/main" id="{CB601A54-817C-5F0D-32A2-0F03B317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2119"/>
              <a:ext cx="563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0" name="Rectangle 20">
              <a:extLst>
                <a:ext uri="{FF2B5EF4-FFF2-40B4-BE49-F238E27FC236}">
                  <a16:creationId xmlns:a16="http://schemas.microsoft.com/office/drawing/2014/main" id="{52F647A1-DEFD-4D05-5646-BB8B881F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115"/>
              <a:ext cx="529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1" name="Rectangle 21">
              <a:extLst>
                <a:ext uri="{FF2B5EF4-FFF2-40B4-BE49-F238E27FC236}">
                  <a16:creationId xmlns:a16="http://schemas.microsoft.com/office/drawing/2014/main" id="{0714CD6B-6E01-C2EF-35B5-48EA92D77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610"/>
              <a:ext cx="502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2" name="Rectangle 22">
              <a:extLst>
                <a:ext uri="{FF2B5EF4-FFF2-40B4-BE49-F238E27FC236}">
                  <a16:creationId xmlns:a16="http://schemas.microsoft.com/office/drawing/2014/main" id="{C4E61DFE-0081-E37C-AC63-730F6E3F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601"/>
              <a:ext cx="515" cy="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3" name="Rectangle 23">
              <a:extLst>
                <a:ext uri="{FF2B5EF4-FFF2-40B4-BE49-F238E27FC236}">
                  <a16:creationId xmlns:a16="http://schemas.microsoft.com/office/drawing/2014/main" id="{1FE5B8F2-9DA3-FEE4-B899-4E4B93DF9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606"/>
              <a:ext cx="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‘/’</a:t>
              </a:r>
            </a:p>
          </p:txBody>
        </p:sp>
        <p:sp>
          <p:nvSpPr>
            <p:cNvPr id="71704" name="Line 24">
              <a:extLst>
                <a:ext uri="{FF2B5EF4-FFF2-40B4-BE49-F238E27FC236}">
                  <a16:creationId xmlns:a16="http://schemas.microsoft.com/office/drawing/2014/main" id="{F79C1259-82CB-4D97-97CD-C0D7520E1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2" y="1764"/>
              <a:ext cx="489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5" name="Line 25">
              <a:extLst>
                <a:ext uri="{FF2B5EF4-FFF2-40B4-BE49-F238E27FC236}">
                  <a16:creationId xmlns:a16="http://schemas.microsoft.com/office/drawing/2014/main" id="{F96CFFF1-09D0-411B-9CDF-9F016B6D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6" y="2289"/>
              <a:ext cx="322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10D96214-F67C-9F0D-1C62-D7B4BCAE4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3" y="2298"/>
              <a:ext cx="33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7" name="Line 27">
              <a:extLst>
                <a:ext uri="{FF2B5EF4-FFF2-40B4-BE49-F238E27FC236}">
                  <a16:creationId xmlns:a16="http://schemas.microsoft.com/office/drawing/2014/main" id="{D67B195E-A853-FF7E-907A-E96D98EF1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1768"/>
              <a:ext cx="37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8" name="Rectangle 28">
              <a:extLst>
                <a:ext uri="{FF2B5EF4-FFF2-40B4-BE49-F238E27FC236}">
                  <a16:creationId xmlns:a16="http://schemas.microsoft.com/office/drawing/2014/main" id="{81FCCEE2-56E7-D90A-BE59-DD22C0604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121"/>
              <a:ext cx="3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71709" name="Rectangle 29">
              <a:extLst>
                <a:ext uri="{FF2B5EF4-FFF2-40B4-BE49-F238E27FC236}">
                  <a16:creationId xmlns:a16="http://schemas.microsoft.com/office/drawing/2014/main" id="{AEFAD2E7-6291-FA4A-A5AA-88D01DD9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587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71710" name="Rectangle 30">
              <a:extLst>
                <a:ext uri="{FF2B5EF4-FFF2-40B4-BE49-F238E27FC236}">
                  <a16:creationId xmlns:a16="http://schemas.microsoft.com/office/drawing/2014/main" id="{FAE139BA-5238-0673-46FD-A22ADC79F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098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1E0F6F7D-7223-B617-073B-B3A2BB19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585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5ACA709-B578-B891-0677-1588DC94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DA9CA4-ACA0-48D4-9985-252AD58A2A7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3314" name="Oval 2">
            <a:extLst>
              <a:ext uri="{FF2B5EF4-FFF2-40B4-BE49-F238E27FC236}">
                <a16:creationId xmlns:a16="http://schemas.microsoft.com/office/drawing/2014/main" id="{770E38CF-42FC-D456-37A6-3A441874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5" name="Oval 3">
            <a:extLst>
              <a:ext uri="{FF2B5EF4-FFF2-40B4-BE49-F238E27FC236}">
                <a16:creationId xmlns:a16="http://schemas.microsoft.com/office/drawing/2014/main" id="{87D416F6-77E9-E477-9144-6FCE0E0A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94293BAB-C14C-C7E4-14CD-958D850E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3A1E1F4-8346-AB11-1F58-B50C5BAC9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4714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052ED92-8D17-A859-92DF-06F3DCD56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52400"/>
            <a:ext cx="8515350" cy="1143000"/>
          </a:xfrm>
          <a:noFill/>
          <a:ln/>
        </p:spPr>
        <p:txBody>
          <a:bodyPr/>
          <a:lstStyle/>
          <a:p>
            <a:r>
              <a:rPr lang="en-US" altLang="en-US" sz="4000" dirty="0" err="1"/>
              <a:t>Inorder</a:t>
            </a:r>
            <a:r>
              <a:rPr lang="en-US" altLang="en-US" sz="4000" dirty="0"/>
              <a:t> Traversal:  (</a:t>
            </a:r>
            <a:r>
              <a:rPr lang="en-US" altLang="en-US" sz="4000" dirty="0">
                <a:solidFill>
                  <a:schemeClr val="tx1"/>
                </a:solidFill>
              </a:rPr>
              <a:t>A + H) / (M - Y)</a:t>
            </a:r>
            <a:r>
              <a:rPr lang="en-US" altLang="en-US" dirty="0"/>
              <a:t> 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0B5E105-50C6-3A23-605B-5DA97114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5875E7B2-473C-8C43-CC1A-AA3DD9B1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696CD0B6-BF25-DBCE-6CD6-CFD45262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3324" name="Group 12">
            <a:extLst>
              <a:ext uri="{FF2B5EF4-FFF2-40B4-BE49-F238E27FC236}">
                <a16:creationId xmlns:a16="http://schemas.microsoft.com/office/drawing/2014/main" id="{0167D01C-DC59-AF83-2486-80ADAB28749F}"/>
              </a:ext>
            </a:extLst>
          </p:cNvPr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13322" name="Rectangle 10">
              <a:extLst>
                <a:ext uri="{FF2B5EF4-FFF2-40B4-BE49-F238E27FC236}">
                  <a16:creationId xmlns:a16="http://schemas.microsoft.com/office/drawing/2014/main" id="{72D46649-8F84-36C2-B3AD-C2D554CC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3" name="Rectangle 11">
              <a:extLst>
                <a:ext uri="{FF2B5EF4-FFF2-40B4-BE49-F238E27FC236}">
                  <a16:creationId xmlns:a16="http://schemas.microsoft.com/office/drawing/2014/main" id="{36EC0037-B99F-3976-80B4-C351B1EED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3325" name="Line 13">
            <a:extLst>
              <a:ext uri="{FF2B5EF4-FFF2-40B4-BE49-F238E27FC236}">
                <a16:creationId xmlns:a16="http://schemas.microsoft.com/office/drawing/2014/main" id="{BECA5174-822A-BCBF-F2E1-85DB4FB920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68600CEB-CF58-EF92-C148-CD4A1F71F7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8757EF45-7D67-EF60-9579-CD35CA2AFE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13550344-B421-50F0-67BB-14694A8A6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1566E19D-66BF-6D5B-D549-B12593E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114F403D-2F01-1658-6682-40CB7ECD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0DF7B7F0-681C-56E5-1376-9B3D58AC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C42722F1-4228-915C-4845-A6EE8C99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3" name="Rectangle 21">
            <a:extLst>
              <a:ext uri="{FF2B5EF4-FFF2-40B4-BE49-F238E27FC236}">
                <a16:creationId xmlns:a16="http://schemas.microsoft.com/office/drawing/2014/main" id="{9FAED660-E44F-997B-3A57-EE740C9E8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15E67596-9E66-40DA-085D-3D12C6F77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E3E44D48-7188-563B-A436-F8BE2199E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3660776"/>
            <a:ext cx="7810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‘-’</a:t>
            </a:r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5DCA31A3-928A-952F-35A4-A9114C2DF1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CDE1BCCC-7CA9-222E-86D3-6277D130D0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A4D20058-DA01-1A1E-D228-F8E924185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2619A89F-C315-777B-C47E-311D5562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0AE34E2D-8C05-164F-8EAE-6D3092A66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3423CA6C-43BB-BDDB-3248-427A31764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2" name="Rectangle 30">
            <a:extLst>
              <a:ext uri="{FF2B5EF4-FFF2-40B4-BE49-F238E27FC236}">
                <a16:creationId xmlns:a16="http://schemas.microsoft.com/office/drawing/2014/main" id="{D18F8A5A-72C4-9165-F0D5-2F9ABB49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1901826"/>
            <a:ext cx="74771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43A54CB6-8CE6-8960-B1C6-A785D1CCB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5834064"/>
            <a:ext cx="35201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first</a:t>
            </a:r>
          </a:p>
        </p:txBody>
      </p:sp>
      <p:sp>
        <p:nvSpPr>
          <p:cNvPr id="13344" name="Rectangle 32">
            <a:extLst>
              <a:ext uri="{FF2B5EF4-FFF2-40B4-BE49-F238E27FC236}">
                <a16:creationId xmlns:a16="http://schemas.microsoft.com/office/drawing/2014/main" id="{ECA779E0-EF28-3982-3156-9EB9A9DC0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5834064"/>
            <a:ext cx="353622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last</a:t>
            </a:r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E47127CA-9367-937D-8E47-D3DD3341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1657351"/>
            <a:ext cx="19588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second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10464A4-C221-3C03-3A55-F7C0629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DA9CA4-ACA0-48D4-9985-252AD58A2A72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4338" name="Oval 2">
            <a:extLst>
              <a:ext uri="{FF2B5EF4-FFF2-40B4-BE49-F238E27FC236}">
                <a16:creationId xmlns:a16="http://schemas.microsoft.com/office/drawing/2014/main" id="{5D051F6D-AD71-8AA9-22FB-FD081D7E1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9" name="Oval 3">
            <a:extLst>
              <a:ext uri="{FF2B5EF4-FFF2-40B4-BE49-F238E27FC236}">
                <a16:creationId xmlns:a16="http://schemas.microsoft.com/office/drawing/2014/main" id="{85390484-26A8-3020-E9A2-1E36993D3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2BD4E086-FC61-1423-42AD-1572E799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F89B6E2-5D7A-DCD8-DC15-86959A51E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4714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0EBB1FA-8533-C36A-8D3E-C9FD59A90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0388" y="293688"/>
            <a:ext cx="8509000" cy="1143000"/>
          </a:xfrm>
          <a:ln/>
        </p:spPr>
        <p:txBody>
          <a:bodyPr/>
          <a:lstStyle/>
          <a:p>
            <a:r>
              <a:rPr lang="en-US" altLang="en-US" sz="4000" dirty="0"/>
              <a:t>Preorder Traversal: </a:t>
            </a:r>
            <a:r>
              <a:rPr lang="en-US" altLang="en-US" sz="4000" dirty="0">
                <a:solidFill>
                  <a:schemeClr val="tx1"/>
                </a:solidFill>
              </a:rPr>
              <a:t>  / + A H - M Y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26789766-E2EC-E56A-1F3D-12A00FA3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0072AD32-83B4-F0E3-5A40-826D2C96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B87ACBA5-C4BD-A073-F92A-787BBE05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348" name="Group 12">
            <a:extLst>
              <a:ext uri="{FF2B5EF4-FFF2-40B4-BE49-F238E27FC236}">
                <a16:creationId xmlns:a16="http://schemas.microsoft.com/office/drawing/2014/main" id="{413677CC-21EA-00B7-8393-E00DA5E7EB9A}"/>
              </a:ext>
            </a:extLst>
          </p:cNvPr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14346" name="Rectangle 10">
              <a:extLst>
                <a:ext uri="{FF2B5EF4-FFF2-40B4-BE49-F238E27FC236}">
                  <a16:creationId xmlns:a16="http://schemas.microsoft.com/office/drawing/2014/main" id="{A4DD5675-539F-9F57-7DC3-3F868DA5C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7" name="Rectangle 11">
              <a:extLst>
                <a:ext uri="{FF2B5EF4-FFF2-40B4-BE49-F238E27FC236}">
                  <a16:creationId xmlns:a16="http://schemas.microsoft.com/office/drawing/2014/main" id="{C1523B10-2C30-C370-D60F-4F25BA0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4349" name="Line 13">
            <a:extLst>
              <a:ext uri="{FF2B5EF4-FFF2-40B4-BE49-F238E27FC236}">
                <a16:creationId xmlns:a16="http://schemas.microsoft.com/office/drawing/2014/main" id="{AAC5D5C7-6750-8368-3432-5CA222EBC5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63C915A8-EDAB-CF6B-F3EC-A828BD569A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9ED342C5-D8C1-96D5-26C0-69ED72351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9F516137-7937-FF8E-B471-3D047EF09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963FDC0B-FA5B-FD77-E671-E7CF9ADCE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C177D948-DA7A-5805-1469-9C580BF3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51346484-878F-1778-7858-5978BAA0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A04A4539-9799-EA42-D466-54A11826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3379175C-9E9D-0E96-074F-B33682A4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6729E5A2-EE72-96D0-0F25-7155C713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44C376E0-005B-6E9D-179B-33523A97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3660776"/>
            <a:ext cx="5429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‘-’</a:t>
            </a:r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C69259E6-A251-BC56-A5B7-303EBC387B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F86DA963-FCA5-E554-197B-961353266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6300BD38-DCB6-A9F1-CC38-2B1D663A7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99B37F9A-DFDF-8D40-BB87-506ED400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B2C58E76-21AB-6DFB-ACA6-57FB6ADA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BFB36C9D-A290-6449-6271-564D480B35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C1B24231-7D52-2629-EEC2-B11687A2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1901826"/>
            <a:ext cx="74771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7EC4B7E0-2223-8593-39F0-6F77A6582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5834064"/>
            <a:ext cx="38167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second</a:t>
            </a:r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F9AA4707-FCD2-DB22-8E8A-EBC0E64F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5834064"/>
            <a:ext cx="353622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last</a:t>
            </a:r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9A1757BD-FF5B-4029-4029-A4779A277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6" y="1657351"/>
            <a:ext cx="166231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first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E753CFF-DB94-F65D-5694-5A51635A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FDA9CA4-ACA0-48D4-9985-252AD58A2A7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5362" name="Oval 2">
            <a:extLst>
              <a:ext uri="{FF2B5EF4-FFF2-40B4-BE49-F238E27FC236}">
                <a16:creationId xmlns:a16="http://schemas.microsoft.com/office/drawing/2014/main" id="{31110836-EDDF-24D8-8793-B13BF091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2CFC92B0-5800-42CB-A588-E4CE7BA0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99394853-DE35-41C3-7D64-85C005E4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7566C50-95DA-6D66-B113-801985284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4714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2DA7193F-99D3-2330-A583-DA4517119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FB4D67D2-D7A2-BC5D-EA96-17F62A06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04E7736E-C3D6-BBA6-42B6-7CA9DC75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371" name="Group 11">
            <a:extLst>
              <a:ext uri="{FF2B5EF4-FFF2-40B4-BE49-F238E27FC236}">
                <a16:creationId xmlns:a16="http://schemas.microsoft.com/office/drawing/2014/main" id="{61B028E7-C01A-D975-6CB7-802BF6AA8AA4}"/>
              </a:ext>
            </a:extLst>
          </p:cNvPr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15369" name="Rectangle 9">
              <a:extLst>
                <a:ext uri="{FF2B5EF4-FFF2-40B4-BE49-F238E27FC236}">
                  <a16:creationId xmlns:a16="http://schemas.microsoft.com/office/drawing/2014/main" id="{D3B55112-F768-34C9-D646-26579CD37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D3AA74E0-C307-FF96-0FD1-BE4BAFB7B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5372" name="Line 12">
            <a:extLst>
              <a:ext uri="{FF2B5EF4-FFF2-40B4-BE49-F238E27FC236}">
                <a16:creationId xmlns:a16="http://schemas.microsoft.com/office/drawing/2014/main" id="{E84658B9-E33F-ABE9-34AA-4D3D32A684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7D47C248-CDBC-1EC1-E5EF-ED2CC537A9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F0C7DCED-022B-9E70-0DB1-6011C544BF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CAF0E066-83AD-D27B-1AA0-EEC345BCC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673D6D95-24F9-FC36-7E87-D2171C6BF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F694947E-C715-F1E3-50BE-0F7FD0B5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C21699B4-FAE3-CDB2-5B50-BE235A56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A2E0D077-464E-B7B1-ECE6-B7AF46D5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4DEDE843-CF8F-AF2F-6E55-C2856270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7B2388BB-A7FE-F423-6397-AAF0519B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E832ADD6-A7A7-979E-9D39-7BBEEDDB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3660776"/>
            <a:ext cx="5429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‘-’</a:t>
            </a:r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E48F7C1C-0C97-0BD6-664A-FFC803C51A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E2376F63-4EBA-E2A9-5248-FC945A155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A16DB6DA-134A-79E1-4D18-398AD6D3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5386" name="Rectangle 26">
            <a:extLst>
              <a:ext uri="{FF2B5EF4-FFF2-40B4-BE49-F238E27FC236}">
                <a16:creationId xmlns:a16="http://schemas.microsoft.com/office/drawing/2014/main" id="{3D04C331-29F4-A01F-F0E6-773DF0343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5387" name="Rectangle 27">
            <a:extLst>
              <a:ext uri="{FF2B5EF4-FFF2-40B4-BE49-F238E27FC236}">
                <a16:creationId xmlns:a16="http://schemas.microsoft.com/office/drawing/2014/main" id="{4EDAF9BB-534A-A26D-73F0-82E242E2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8" name="Line 28">
            <a:extLst>
              <a:ext uri="{FF2B5EF4-FFF2-40B4-BE49-F238E27FC236}">
                <a16:creationId xmlns:a16="http://schemas.microsoft.com/office/drawing/2014/main" id="{2BD84923-2A4F-CE70-D164-38260F2907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9" name="Rectangle 29">
            <a:extLst>
              <a:ext uri="{FF2B5EF4-FFF2-40B4-BE49-F238E27FC236}">
                <a16:creationId xmlns:a16="http://schemas.microsoft.com/office/drawing/2014/main" id="{41577D4F-B1B0-9148-85CB-7EF1C98AE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1901826"/>
            <a:ext cx="74771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E5883E61-8007-78C8-F931-1BF9B4D8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5834064"/>
            <a:ext cx="35201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first</a:t>
            </a:r>
          </a:p>
        </p:txBody>
      </p:sp>
      <p:sp>
        <p:nvSpPr>
          <p:cNvPr id="15391" name="Rectangle 31">
            <a:extLst>
              <a:ext uri="{FF2B5EF4-FFF2-40B4-BE49-F238E27FC236}">
                <a16:creationId xmlns:a16="http://schemas.microsoft.com/office/drawing/2014/main" id="{3884ABBE-A237-5043-80AA-CC59D7EF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9" y="5834064"/>
            <a:ext cx="39818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second</a:t>
            </a:r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22ADA376-C48A-EC34-C517-75D7418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6" y="1657351"/>
            <a:ext cx="151323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last</a:t>
            </a:r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097BF905-2360-1F57-ADFA-9A2A19036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25262"/>
            <a:ext cx="8515350" cy="11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4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 Traversal:  </a:t>
            </a:r>
            <a:r>
              <a:rPr lang="en-US" altLang="en-US" sz="4000" dirty="0">
                <a:latin typeface="Times New Roman" panose="02020603050405020304" pitchFamily="18" charset="0"/>
              </a:rPr>
              <a:t>A H + M Y - /</a:t>
            </a:r>
            <a:r>
              <a:rPr lang="en-US" altLang="en-US" sz="4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406</Words>
  <Application>Microsoft Office PowerPoint</Application>
  <PresentationFormat>Widescreen</PresentationFormat>
  <Paragraphs>145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Comic Sans MS</vt:lpstr>
      <vt:lpstr>Courier New</vt:lpstr>
      <vt:lpstr>Monotype Sorts</vt:lpstr>
      <vt:lpstr>Times New Roman</vt:lpstr>
      <vt:lpstr>Verdana</vt:lpstr>
      <vt:lpstr>ssn</vt:lpstr>
      <vt:lpstr>UIT2201 – Programming and Data Structures</vt:lpstr>
      <vt:lpstr>Expression Tree </vt:lpstr>
      <vt:lpstr>A Four-Level Binary Expression       </vt:lpstr>
      <vt:lpstr>Levels Indicate Precedence</vt:lpstr>
      <vt:lpstr>A Binary Expression Tree</vt:lpstr>
      <vt:lpstr> Easy to generate the infix, prefix, postfix expressions (how?)</vt:lpstr>
      <vt:lpstr>Inorder Traversal:  (A + H) / (M - Y) </vt:lpstr>
      <vt:lpstr>Preorder Traversal:   / + A H - M Y</vt:lpstr>
      <vt:lpstr>PowerPoint Presentation</vt:lpstr>
      <vt:lpstr>Converting Postfix Expression into Expression Tree</vt:lpstr>
      <vt:lpstr>Expression Tree construction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52</cp:revision>
  <dcterms:created xsi:type="dcterms:W3CDTF">2023-04-06T06:48:43Z</dcterms:created>
  <dcterms:modified xsi:type="dcterms:W3CDTF">2023-06-26T06:56:12Z</dcterms:modified>
</cp:coreProperties>
</file>