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0"/>
  </p:notesMasterIdLst>
  <p:sldIdLst>
    <p:sldId id="256" r:id="rId2"/>
    <p:sldId id="338" r:id="rId3"/>
    <p:sldId id="257" r:id="rId4"/>
    <p:sldId id="263" r:id="rId5"/>
    <p:sldId id="265" r:id="rId6"/>
    <p:sldId id="264" r:id="rId7"/>
    <p:sldId id="258" r:id="rId8"/>
    <p:sldId id="266" r:id="rId9"/>
    <p:sldId id="267" r:id="rId10"/>
    <p:sldId id="259" r:id="rId11"/>
    <p:sldId id="268" r:id="rId12"/>
    <p:sldId id="260" r:id="rId13"/>
    <p:sldId id="269" r:id="rId14"/>
    <p:sldId id="270" r:id="rId15"/>
    <p:sldId id="271" r:id="rId16"/>
    <p:sldId id="261" r:id="rId17"/>
    <p:sldId id="272" r:id="rId18"/>
    <p:sldId id="262" r:id="rId19"/>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59B16B9-604D-466C-BCB7-7D1ECE6BB811}" type="datetimeFigureOut">
              <a:rPr lang="en-IN" smtClean="0"/>
              <a:t>26-06-2023</a:t>
            </a:fld>
            <a:endParaRPr lang="en-IN"/>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D995B11-1A42-466F-9747-FED3CF60FF91}" type="slidenum">
              <a:rPr lang="en-IN" smtClean="0"/>
              <a:t>‹#›</a:t>
            </a:fld>
            <a:endParaRPr lang="en-IN"/>
          </a:p>
        </p:txBody>
      </p:sp>
    </p:spTree>
    <p:extLst>
      <p:ext uri="{BB962C8B-B14F-4D97-AF65-F5344CB8AC3E}">
        <p14:creationId xmlns:p14="http://schemas.microsoft.com/office/powerpoint/2010/main" val="2036979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a:srcRect/>
          <a:stretch>
            <a:fillRect/>
          </a:stretch>
        </p:blipFill>
        <p:spPr bwMode="auto">
          <a:xfrm>
            <a:off x="2" y="5583238"/>
            <a:ext cx="12170834" cy="1289050"/>
          </a:xfrm>
          <a:prstGeom prst="rect">
            <a:avLst/>
          </a:prstGeom>
          <a:noFill/>
          <a:ln w="9525">
            <a:noFill/>
            <a:miter lim="800000"/>
            <a:headEnd/>
            <a:tailEnd/>
          </a:ln>
        </p:spPr>
      </p:pic>
      <p:sp>
        <p:nvSpPr>
          <p:cNvPr id="5" name="Rectangle 18"/>
          <p:cNvSpPr>
            <a:spLocks noChangeArrowheads="1"/>
          </p:cNvSpPr>
          <p:nvPr/>
        </p:nvSpPr>
        <p:spPr bwMode="auto">
          <a:xfrm>
            <a:off x="0" y="0"/>
            <a:ext cx="12192000" cy="1752600"/>
          </a:xfrm>
          <a:prstGeom prst="rect">
            <a:avLst/>
          </a:prstGeom>
          <a:solidFill>
            <a:srgbClr val="335295"/>
          </a:solidFill>
          <a:ln>
            <a:noFill/>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defRPr/>
            </a:pPr>
            <a:endParaRPr lang="en-US" altLang="en-US">
              <a:latin typeface="Arial" panose="020B0604020202020204" pitchFamily="34" charset="0"/>
            </a:endParaRPr>
          </a:p>
        </p:txBody>
      </p:sp>
      <p:sp>
        <p:nvSpPr>
          <p:cNvPr id="5122" name="Rectangle 2"/>
          <p:cNvSpPr>
            <a:spLocks noGrp="1" noChangeArrowheads="1"/>
          </p:cNvSpPr>
          <p:nvPr>
            <p:ph type="ctrTitle"/>
          </p:nvPr>
        </p:nvSpPr>
        <p:spPr>
          <a:xfrm>
            <a:off x="914400" y="2286000"/>
            <a:ext cx="103632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a:t>Click to edit Master title style</a:t>
            </a:r>
          </a:p>
        </p:txBody>
      </p:sp>
      <p:sp>
        <p:nvSpPr>
          <p:cNvPr id="5123" name="Rectangle 3"/>
          <p:cNvSpPr>
            <a:spLocks noGrp="1" noChangeArrowheads="1"/>
          </p:cNvSpPr>
          <p:nvPr>
            <p:ph type="subTitle" idx="1"/>
          </p:nvPr>
        </p:nvSpPr>
        <p:spPr>
          <a:xfrm>
            <a:off x="1828800" y="3810001"/>
            <a:ext cx="85344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a:t>Click to edit Master subtitle style</a:t>
            </a:r>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609600" y="1066800"/>
            <a:ext cx="10972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067301" y="6291263"/>
            <a:ext cx="466794" cy="253916"/>
          </a:xfrm>
          <a:prstGeom prst="rect">
            <a:avLst/>
          </a:prstGeom>
          <a:noFill/>
        </p:spPr>
        <p:txBody>
          <a:bodyPr wrap="none">
            <a:spAutoFit/>
          </a:bodyPr>
          <a:lstStyle/>
          <a:p>
            <a:pPr eaLnBrk="1" fontAlgn="auto" hangingPunct="1">
              <a:spcBef>
                <a:spcPts val="0"/>
              </a:spcBef>
              <a:spcAft>
                <a:spcPts val="0"/>
              </a:spcAft>
              <a:defRPr/>
            </a:pPr>
            <a:r>
              <a:rPr lang="en-US" sz="1050" i="1" dirty="0">
                <a:latin typeface="+mn-lt"/>
                <a:ea typeface="+mn-ea"/>
              </a:rPr>
              <a:t>v 1.0</a:t>
            </a:r>
          </a:p>
        </p:txBody>
      </p:sp>
      <p:sp>
        <p:nvSpPr>
          <p:cNvPr id="2" name="Title 1"/>
          <p:cNvSpPr>
            <a:spLocks noGrp="1"/>
          </p:cNvSpPr>
          <p:nvPr>
            <p:ph type="title"/>
          </p:nvPr>
        </p:nvSpPr>
        <p:spPr>
          <a:xfrm>
            <a:off x="609600" y="274638"/>
            <a:ext cx="10972800" cy="792162"/>
          </a:xfrm>
        </p:spPr>
        <p:txBody>
          <a:bodyPr/>
          <a:lstStyle>
            <a:lvl1pPr>
              <a:defRPr sz="32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609600" y="1219204"/>
            <a:ext cx="109728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overrideClrMapping bg1="lt1" tx1="dk1" bg2="lt2" tx2="dk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1" descr="band"/>
          <p:cNvPicPr>
            <a:picLocks noChangeAspect="1" noChangeArrowheads="1"/>
          </p:cNvPicPr>
          <p:nvPr/>
        </p:nvPicPr>
        <p:blipFill>
          <a:blip r:embed="rId4"/>
          <a:srcRect/>
          <a:stretch>
            <a:fillRect/>
          </a:stretch>
        </p:blipFill>
        <p:spPr bwMode="auto">
          <a:xfrm>
            <a:off x="0" y="5568950"/>
            <a:ext cx="12189884" cy="1289050"/>
          </a:xfrm>
          <a:prstGeom prst="rect">
            <a:avLst/>
          </a:prstGeom>
          <a:noFill/>
          <a:ln w="9525">
            <a:noFill/>
            <a:miter lim="800000"/>
            <a:headEnd/>
            <a:tailEnd/>
          </a:ln>
        </p:spPr>
      </p:pic>
      <p:sp>
        <p:nvSpPr>
          <p:cNvPr id="1027"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609600" y="1447800"/>
            <a:ext cx="109728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Oval 4"/>
          <p:cNvSpPr>
            <a:spLocks noChangeArrowheads="1"/>
          </p:cNvSpPr>
          <p:nvPr/>
        </p:nvSpPr>
        <p:spPr bwMode="auto">
          <a:xfrm>
            <a:off x="0" y="6213476"/>
            <a:ext cx="914400" cy="304800"/>
          </a:xfrm>
          <a:prstGeom prst="ellipse">
            <a:avLst/>
          </a:prstGeom>
          <a:solidFill>
            <a:schemeClr val="bg1"/>
          </a:solidFill>
          <a:ln w="25400" algn="ctr">
            <a:solidFill>
              <a:schemeClr val="bg1"/>
            </a:solidFill>
            <a:round/>
            <a:headEnd/>
            <a:tailEnd/>
          </a:ln>
        </p:spPr>
        <p:txBody>
          <a:bodyPr lIns="0" tIns="0" rIns="0" bIns="0" anchor="ctr"/>
          <a:lstStyle/>
          <a:p>
            <a:pPr algn="ctr" eaLnBrk="1" hangingPunct="1"/>
            <a:fld id="{F58D6FC1-2522-4DB7-B0E2-DA501C2B1CB3}" type="slidenum">
              <a:rPr lang="en-US" altLang="en-US" sz="1600" b="1">
                <a:solidFill>
                  <a:schemeClr val="accent2"/>
                </a:solidFill>
                <a:latin typeface="Calibri" pitchFamily="34" charset="0"/>
                <a:cs typeface="Arial" charset="0"/>
              </a:rPr>
              <a:pPr algn="ctr" eaLnBrk="1" hangingPunct="1"/>
              <a:t>‹#›</a:t>
            </a:fld>
            <a:endParaRPr lang="en-US" altLang="en-US" b="1">
              <a:solidFill>
                <a:schemeClr val="accent2"/>
              </a:solidFill>
              <a:latin typeface="Calibri" pitchFamily="34" charset="0"/>
              <a:cs typeface="Arial" charset="0"/>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ransition>
    <p:wipe dir="d"/>
  </p:transition>
  <p:txStyles>
    <p:titleStyle>
      <a:lvl1pPr algn="ctr" rtl="0" eaLnBrk="1" fontAlgn="base" hangingPunct="1">
        <a:spcBef>
          <a:spcPct val="0"/>
        </a:spcBef>
        <a:spcAft>
          <a:spcPct val="0"/>
        </a:spcAft>
        <a:defRPr sz="3200">
          <a:solidFill>
            <a:srgbClr val="1B57B5"/>
          </a:solidFill>
          <a:latin typeface="Arial" panose="020B0604020202020204" pitchFamily="34" charset="0"/>
          <a:ea typeface="MS PGothic" pitchFamily="34" charset="-128"/>
          <a:cs typeface="Arial" panose="020B0604020202020204" pitchFamily="34" charset="0"/>
        </a:defRPr>
      </a:lvl1pPr>
      <a:lvl2pPr algn="ctr" rtl="0" eaLnBrk="1" fontAlgn="base" hangingPunct="1">
        <a:spcBef>
          <a:spcPct val="0"/>
        </a:spcBef>
        <a:spcAft>
          <a:spcPct val="0"/>
        </a:spcAft>
        <a:defRPr sz="3200">
          <a:solidFill>
            <a:srgbClr val="1B57B5"/>
          </a:solidFill>
          <a:latin typeface="Arial" charset="0"/>
          <a:ea typeface="MS PGothic" pitchFamily="34" charset="-128"/>
          <a:cs typeface="Arial" charset="0"/>
        </a:defRPr>
      </a:lvl2pPr>
      <a:lvl3pPr algn="ctr" rtl="0" eaLnBrk="1" fontAlgn="base" hangingPunct="1">
        <a:spcBef>
          <a:spcPct val="0"/>
        </a:spcBef>
        <a:spcAft>
          <a:spcPct val="0"/>
        </a:spcAft>
        <a:defRPr sz="3200">
          <a:solidFill>
            <a:srgbClr val="1B57B5"/>
          </a:solidFill>
          <a:latin typeface="Arial" charset="0"/>
          <a:ea typeface="MS PGothic" pitchFamily="34" charset="-128"/>
          <a:cs typeface="Arial" charset="0"/>
        </a:defRPr>
      </a:lvl3pPr>
      <a:lvl4pPr algn="ctr" rtl="0" eaLnBrk="1" fontAlgn="base" hangingPunct="1">
        <a:spcBef>
          <a:spcPct val="0"/>
        </a:spcBef>
        <a:spcAft>
          <a:spcPct val="0"/>
        </a:spcAft>
        <a:defRPr sz="3200">
          <a:solidFill>
            <a:srgbClr val="1B57B5"/>
          </a:solidFill>
          <a:latin typeface="Arial" charset="0"/>
          <a:ea typeface="MS PGothic" pitchFamily="34" charset="-128"/>
          <a:cs typeface="Arial" charset="0"/>
        </a:defRPr>
      </a:lvl4pPr>
      <a:lvl5pPr algn="ctr" rtl="0" eaLnBrk="1" fontAlgn="base" hangingPunct="1">
        <a:spcBef>
          <a:spcPct val="0"/>
        </a:spcBef>
        <a:spcAft>
          <a:spcPct val="0"/>
        </a:spcAft>
        <a:defRPr sz="3200">
          <a:solidFill>
            <a:srgbClr val="1B57B5"/>
          </a:solidFill>
          <a:latin typeface="Arial" charset="0"/>
          <a:ea typeface="MS PGothic" pitchFamily="34" charset="-128"/>
          <a:cs typeface="Arial"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S PGothic" pitchFamily="34" charset="-128"/>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ea typeface="MS PGothic" pitchFamily="34" charset="-128"/>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ea typeface="MS PGothic" pitchFamily="34" charset="-128"/>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ea typeface="MS PGothic" pitchFamily="34" charset="-128"/>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ea typeface="MS PGothic" pitchFamily="34" charset="-128"/>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B647-82C7-9088-8E0E-5C7C3D8AD336}"/>
              </a:ext>
            </a:extLst>
          </p:cNvPr>
          <p:cNvSpPr>
            <a:spLocks noGrp="1"/>
          </p:cNvSpPr>
          <p:nvPr>
            <p:ph type="ctrTitle"/>
          </p:nvPr>
        </p:nvSpPr>
        <p:spPr/>
        <p:txBody>
          <a:bodyPr/>
          <a:lstStyle/>
          <a:p>
            <a:r>
              <a:rPr lang="en-US" altLang="en-US" dirty="0"/>
              <a:t>UIT2201 – Programming and Data Structures</a:t>
            </a:r>
            <a:endParaRPr lang="en-IN" dirty="0"/>
          </a:p>
        </p:txBody>
      </p:sp>
      <p:sp>
        <p:nvSpPr>
          <p:cNvPr id="3" name="Subtitle 2">
            <a:extLst>
              <a:ext uri="{FF2B5EF4-FFF2-40B4-BE49-F238E27FC236}">
                <a16:creationId xmlns:a16="http://schemas.microsoft.com/office/drawing/2014/main" id="{CE11E9F0-0A30-1351-4725-E6716CF5C3B8}"/>
              </a:ext>
            </a:extLst>
          </p:cNvPr>
          <p:cNvSpPr>
            <a:spLocks noGrp="1"/>
          </p:cNvSpPr>
          <p:nvPr>
            <p:ph type="subTitle" idx="1"/>
          </p:nvPr>
        </p:nvSpPr>
        <p:spPr/>
        <p:txBody>
          <a:bodyPr/>
          <a:lstStyle/>
          <a:p>
            <a:r>
              <a:rPr lang="en-US" b="1" dirty="0">
                <a:solidFill>
                  <a:srgbClr val="000000"/>
                </a:solidFill>
                <a:latin typeface="Verdana"/>
                <a:ea typeface="MS PGothic"/>
                <a:cs typeface="Arial" charset="0"/>
              </a:rPr>
              <a:t>Binary Search Tree</a:t>
            </a:r>
            <a:endParaRPr lang="en-IN" b="1" dirty="0">
              <a:solidFill>
                <a:srgbClr val="000000"/>
              </a:solidFill>
              <a:latin typeface="Verdana"/>
              <a:ea typeface="MS PGothic"/>
              <a:cs typeface="Arial" charset="0"/>
            </a:endParaRPr>
          </a:p>
        </p:txBody>
      </p:sp>
    </p:spTree>
    <p:extLst>
      <p:ext uri="{BB962C8B-B14F-4D97-AF65-F5344CB8AC3E}">
        <p14:creationId xmlns:p14="http://schemas.microsoft.com/office/powerpoint/2010/main" val="3809509995"/>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49C0B-4983-65CA-CBB5-716056003F6F}"/>
              </a:ext>
            </a:extLst>
          </p:cNvPr>
          <p:cNvSpPr>
            <a:spLocks noGrp="1"/>
          </p:cNvSpPr>
          <p:nvPr>
            <p:ph type="title"/>
          </p:nvPr>
        </p:nvSpPr>
        <p:spPr/>
        <p:txBody>
          <a:bodyPr/>
          <a:lstStyle/>
          <a:p>
            <a:r>
              <a:rPr lang="en-US" dirty="0"/>
              <a:t>Search in BST in Python</a:t>
            </a:r>
            <a:endParaRPr lang="en-IN" dirty="0"/>
          </a:p>
        </p:txBody>
      </p:sp>
      <p:pic>
        <p:nvPicPr>
          <p:cNvPr id="5" name="Content Placeholder 4">
            <a:extLst>
              <a:ext uri="{FF2B5EF4-FFF2-40B4-BE49-F238E27FC236}">
                <a16:creationId xmlns:a16="http://schemas.microsoft.com/office/drawing/2014/main" id="{49C353DA-4C9A-C80C-4C27-C20F3495A273}"/>
              </a:ext>
            </a:extLst>
          </p:cNvPr>
          <p:cNvPicPr>
            <a:picLocks noGrp="1" noChangeAspect="1"/>
          </p:cNvPicPr>
          <p:nvPr>
            <p:ph idx="1"/>
          </p:nvPr>
        </p:nvPicPr>
        <p:blipFill>
          <a:blip r:embed="rId2"/>
          <a:stretch>
            <a:fillRect/>
          </a:stretch>
        </p:blipFill>
        <p:spPr>
          <a:xfrm>
            <a:off x="2160104" y="1775791"/>
            <a:ext cx="8335618" cy="3604592"/>
          </a:xfrm>
        </p:spPr>
      </p:pic>
    </p:spTree>
    <p:extLst>
      <p:ext uri="{BB962C8B-B14F-4D97-AF65-F5344CB8AC3E}">
        <p14:creationId xmlns:p14="http://schemas.microsoft.com/office/powerpoint/2010/main" val="2133528830"/>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77B9E-9FA0-EBF1-4C68-49FFEFEC463C}"/>
              </a:ext>
            </a:extLst>
          </p:cNvPr>
          <p:cNvSpPr>
            <a:spLocks noGrp="1"/>
          </p:cNvSpPr>
          <p:nvPr>
            <p:ph type="title"/>
          </p:nvPr>
        </p:nvSpPr>
        <p:spPr/>
        <p:txBody>
          <a:bodyPr/>
          <a:lstStyle/>
          <a:p>
            <a:r>
              <a:rPr lang="en-US" dirty="0" err="1"/>
              <a:t>Findmax</a:t>
            </a:r>
            <a:r>
              <a:rPr lang="en-US" dirty="0"/>
              <a:t> and </a:t>
            </a:r>
            <a:r>
              <a:rPr lang="en-US" dirty="0" err="1"/>
              <a:t>Findmin</a:t>
            </a:r>
            <a:r>
              <a:rPr lang="en-US" dirty="0"/>
              <a:t> in BST</a:t>
            </a:r>
            <a:endParaRPr lang="en-IN" dirty="0"/>
          </a:p>
        </p:txBody>
      </p:sp>
      <p:pic>
        <p:nvPicPr>
          <p:cNvPr id="7170" name="Picture 2" descr="Find Minimum and Maximum Value Nodes in Binary Search Tree - Java Program |  Tech Tutorials">
            <a:extLst>
              <a:ext uri="{FF2B5EF4-FFF2-40B4-BE49-F238E27FC236}">
                <a16:creationId xmlns:a16="http://schemas.microsoft.com/office/drawing/2014/main" id="{8FFC916E-3DF5-0D43-EB40-44C07EBB54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7912" y="1404730"/>
            <a:ext cx="7394713" cy="4545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264345"/>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B8080-CFE8-B2AE-1B0F-F0E6D277611D}"/>
              </a:ext>
            </a:extLst>
          </p:cNvPr>
          <p:cNvSpPr>
            <a:spLocks noGrp="1"/>
          </p:cNvSpPr>
          <p:nvPr>
            <p:ph type="title"/>
          </p:nvPr>
        </p:nvSpPr>
        <p:spPr/>
        <p:txBody>
          <a:bodyPr/>
          <a:lstStyle/>
          <a:p>
            <a:r>
              <a:rPr lang="en-US" dirty="0" err="1"/>
              <a:t>Findmax</a:t>
            </a:r>
            <a:r>
              <a:rPr lang="en-US" dirty="0"/>
              <a:t> and </a:t>
            </a:r>
            <a:r>
              <a:rPr lang="en-US" dirty="0" err="1"/>
              <a:t>Findmin</a:t>
            </a:r>
            <a:r>
              <a:rPr lang="en-US" dirty="0"/>
              <a:t> in BST</a:t>
            </a:r>
            <a:endParaRPr lang="en-IN" dirty="0"/>
          </a:p>
        </p:txBody>
      </p:sp>
      <p:pic>
        <p:nvPicPr>
          <p:cNvPr id="5" name="Content Placeholder 4">
            <a:extLst>
              <a:ext uri="{FF2B5EF4-FFF2-40B4-BE49-F238E27FC236}">
                <a16:creationId xmlns:a16="http://schemas.microsoft.com/office/drawing/2014/main" id="{A5AD0CA0-C543-5478-E904-8F97CA34A2BE}"/>
              </a:ext>
            </a:extLst>
          </p:cNvPr>
          <p:cNvPicPr>
            <a:picLocks noGrp="1" noChangeAspect="1"/>
          </p:cNvPicPr>
          <p:nvPr>
            <p:ph idx="1"/>
          </p:nvPr>
        </p:nvPicPr>
        <p:blipFill>
          <a:blip r:embed="rId2"/>
          <a:stretch>
            <a:fillRect/>
          </a:stretch>
        </p:blipFill>
        <p:spPr>
          <a:xfrm>
            <a:off x="609600" y="1991139"/>
            <a:ext cx="5817704" cy="2875722"/>
          </a:xfrm>
        </p:spPr>
      </p:pic>
      <p:pic>
        <p:nvPicPr>
          <p:cNvPr id="7" name="Picture 6">
            <a:extLst>
              <a:ext uri="{FF2B5EF4-FFF2-40B4-BE49-F238E27FC236}">
                <a16:creationId xmlns:a16="http://schemas.microsoft.com/office/drawing/2014/main" id="{58CA44B8-4934-D546-9BEF-E9F6817C04FE}"/>
              </a:ext>
            </a:extLst>
          </p:cNvPr>
          <p:cNvPicPr>
            <a:picLocks noChangeAspect="1"/>
          </p:cNvPicPr>
          <p:nvPr/>
        </p:nvPicPr>
        <p:blipFill>
          <a:blip r:embed="rId3"/>
          <a:stretch>
            <a:fillRect/>
          </a:stretch>
        </p:blipFill>
        <p:spPr>
          <a:xfrm>
            <a:off x="7079972" y="2107096"/>
            <a:ext cx="4502427" cy="2544417"/>
          </a:xfrm>
          <a:prstGeom prst="rect">
            <a:avLst/>
          </a:prstGeom>
        </p:spPr>
      </p:pic>
    </p:spTree>
    <p:extLst>
      <p:ext uri="{BB962C8B-B14F-4D97-AF65-F5344CB8AC3E}">
        <p14:creationId xmlns:p14="http://schemas.microsoft.com/office/powerpoint/2010/main" val="211535415"/>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CBA6-476B-5D47-4C1E-7794CAAAC9AF}"/>
              </a:ext>
            </a:extLst>
          </p:cNvPr>
          <p:cNvSpPr>
            <a:spLocks noGrp="1"/>
          </p:cNvSpPr>
          <p:nvPr>
            <p:ph type="title"/>
          </p:nvPr>
        </p:nvSpPr>
        <p:spPr/>
        <p:txBody>
          <a:bodyPr/>
          <a:lstStyle/>
          <a:p>
            <a:r>
              <a:rPr lang="en-US" dirty="0"/>
              <a:t>Deletion with no children</a:t>
            </a:r>
            <a:endParaRPr lang="en-IN" dirty="0"/>
          </a:p>
        </p:txBody>
      </p:sp>
      <p:pic>
        <p:nvPicPr>
          <p:cNvPr id="8194" name="Picture 2" descr="Deletion in Binary Search Tree - javatpoint">
            <a:extLst>
              <a:ext uri="{FF2B5EF4-FFF2-40B4-BE49-F238E27FC236}">
                <a16:creationId xmlns:a16="http://schemas.microsoft.com/office/drawing/2014/main" id="{03781799-B678-93CF-0A3C-18AC55AC35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4905" y="2120348"/>
            <a:ext cx="7646504" cy="3193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944638"/>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7F6F-50AA-05E5-5C4A-489CF45A0915}"/>
              </a:ext>
            </a:extLst>
          </p:cNvPr>
          <p:cNvSpPr>
            <a:spLocks noGrp="1"/>
          </p:cNvSpPr>
          <p:nvPr>
            <p:ph type="title"/>
          </p:nvPr>
        </p:nvSpPr>
        <p:spPr/>
        <p:txBody>
          <a:bodyPr/>
          <a:lstStyle/>
          <a:p>
            <a:r>
              <a:rPr lang="en-US" dirty="0"/>
              <a:t>Delete node with one child</a:t>
            </a:r>
            <a:endParaRPr lang="en-IN" dirty="0"/>
          </a:p>
        </p:txBody>
      </p:sp>
      <p:pic>
        <p:nvPicPr>
          <p:cNvPr id="10242" name="Picture 2" descr="Deletion in Binary Search Tree - javatpoint">
            <a:extLst>
              <a:ext uri="{FF2B5EF4-FFF2-40B4-BE49-F238E27FC236}">
                <a16:creationId xmlns:a16="http://schemas.microsoft.com/office/drawing/2014/main" id="{B591A678-AC0D-5F01-B28A-58005337D0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4903" y="2186609"/>
            <a:ext cx="7646505" cy="2835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639489"/>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A4E6-59CC-A5B8-B72F-B8E3D69AB76B}"/>
              </a:ext>
            </a:extLst>
          </p:cNvPr>
          <p:cNvSpPr>
            <a:spLocks noGrp="1"/>
          </p:cNvSpPr>
          <p:nvPr>
            <p:ph type="title"/>
          </p:nvPr>
        </p:nvSpPr>
        <p:spPr/>
        <p:txBody>
          <a:bodyPr/>
          <a:lstStyle/>
          <a:p>
            <a:r>
              <a:rPr lang="en-US" dirty="0"/>
              <a:t>Delete node with two child</a:t>
            </a:r>
            <a:endParaRPr lang="en-IN" dirty="0"/>
          </a:p>
        </p:txBody>
      </p:sp>
      <p:pic>
        <p:nvPicPr>
          <p:cNvPr id="8" name="Content Placeholder 7">
            <a:extLst>
              <a:ext uri="{FF2B5EF4-FFF2-40B4-BE49-F238E27FC236}">
                <a16:creationId xmlns:a16="http://schemas.microsoft.com/office/drawing/2014/main" id="{294CD3E9-220A-A831-D590-C5C9A75FAAF7}"/>
              </a:ext>
            </a:extLst>
          </p:cNvPr>
          <p:cNvPicPr>
            <a:picLocks noGrp="1" noChangeAspect="1"/>
          </p:cNvPicPr>
          <p:nvPr>
            <p:ph idx="1"/>
          </p:nvPr>
        </p:nvPicPr>
        <p:blipFill>
          <a:blip r:embed="rId2"/>
          <a:stretch>
            <a:fillRect/>
          </a:stretch>
        </p:blipFill>
        <p:spPr bwMode="auto">
          <a:xfrm>
            <a:off x="2224087" y="2329656"/>
            <a:ext cx="7743825"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98061"/>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60E8E-D091-7A68-9F15-D4F3824E0658}"/>
              </a:ext>
            </a:extLst>
          </p:cNvPr>
          <p:cNvSpPr>
            <a:spLocks noGrp="1"/>
          </p:cNvSpPr>
          <p:nvPr>
            <p:ph type="title"/>
          </p:nvPr>
        </p:nvSpPr>
        <p:spPr/>
        <p:txBody>
          <a:bodyPr/>
          <a:lstStyle/>
          <a:p>
            <a:r>
              <a:rPr lang="en-US" dirty="0"/>
              <a:t>Delete in BST</a:t>
            </a:r>
            <a:endParaRPr lang="en-IN" dirty="0"/>
          </a:p>
        </p:txBody>
      </p:sp>
      <p:pic>
        <p:nvPicPr>
          <p:cNvPr id="11" name="Content Placeholder 10">
            <a:extLst>
              <a:ext uri="{FF2B5EF4-FFF2-40B4-BE49-F238E27FC236}">
                <a16:creationId xmlns:a16="http://schemas.microsoft.com/office/drawing/2014/main" id="{D1173C4A-27D7-0AC1-DA7E-0D0792B59D29}"/>
              </a:ext>
            </a:extLst>
          </p:cNvPr>
          <p:cNvPicPr>
            <a:picLocks noGrp="1" noChangeAspect="1"/>
          </p:cNvPicPr>
          <p:nvPr>
            <p:ph idx="1"/>
          </p:nvPr>
        </p:nvPicPr>
        <p:blipFill>
          <a:blip r:embed="rId2"/>
          <a:stretch>
            <a:fillRect/>
          </a:stretch>
        </p:blipFill>
        <p:spPr>
          <a:xfrm>
            <a:off x="344349" y="1866900"/>
            <a:ext cx="5857875" cy="3124200"/>
          </a:xfrm>
        </p:spPr>
      </p:pic>
      <p:pic>
        <p:nvPicPr>
          <p:cNvPr id="13" name="Picture 12">
            <a:extLst>
              <a:ext uri="{FF2B5EF4-FFF2-40B4-BE49-F238E27FC236}">
                <a16:creationId xmlns:a16="http://schemas.microsoft.com/office/drawing/2014/main" id="{9301AFD7-BB66-BF09-B747-E9C5F0278535}"/>
              </a:ext>
            </a:extLst>
          </p:cNvPr>
          <p:cNvPicPr>
            <a:picLocks noChangeAspect="1"/>
          </p:cNvPicPr>
          <p:nvPr/>
        </p:nvPicPr>
        <p:blipFill>
          <a:blip r:embed="rId3"/>
          <a:stretch>
            <a:fillRect/>
          </a:stretch>
        </p:blipFill>
        <p:spPr>
          <a:xfrm>
            <a:off x="4695825" y="3712610"/>
            <a:ext cx="6886575" cy="2933700"/>
          </a:xfrm>
          <a:prstGeom prst="rect">
            <a:avLst/>
          </a:prstGeom>
        </p:spPr>
      </p:pic>
    </p:spTree>
    <p:extLst>
      <p:ext uri="{BB962C8B-B14F-4D97-AF65-F5344CB8AC3E}">
        <p14:creationId xmlns:p14="http://schemas.microsoft.com/office/powerpoint/2010/main" val="2770684251"/>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E0A46-3D5E-ED5E-1DE8-815265CA7A6A}"/>
              </a:ext>
            </a:extLst>
          </p:cNvPr>
          <p:cNvSpPr>
            <a:spLocks noGrp="1"/>
          </p:cNvSpPr>
          <p:nvPr>
            <p:ph type="title"/>
          </p:nvPr>
        </p:nvSpPr>
        <p:spPr/>
        <p:txBody>
          <a:bodyPr/>
          <a:lstStyle/>
          <a:p>
            <a:r>
              <a:rPr lang="en-US" dirty="0" err="1"/>
              <a:t>Inorder</a:t>
            </a:r>
            <a:r>
              <a:rPr lang="en-US" dirty="0"/>
              <a:t> traversal – </a:t>
            </a:r>
            <a:r>
              <a:rPr lang="en-US" dirty="0" err="1"/>
              <a:t>LinkedBinaryTree</a:t>
            </a:r>
            <a:endParaRPr lang="en-IN" dirty="0"/>
          </a:p>
        </p:txBody>
      </p:sp>
      <p:pic>
        <p:nvPicPr>
          <p:cNvPr id="5" name="Content Placeholder 4">
            <a:extLst>
              <a:ext uri="{FF2B5EF4-FFF2-40B4-BE49-F238E27FC236}">
                <a16:creationId xmlns:a16="http://schemas.microsoft.com/office/drawing/2014/main" id="{629378E7-90BC-4592-B29E-5053D435B4BF}"/>
              </a:ext>
            </a:extLst>
          </p:cNvPr>
          <p:cNvPicPr>
            <a:picLocks noGrp="1" noChangeAspect="1"/>
          </p:cNvPicPr>
          <p:nvPr>
            <p:ph idx="1"/>
          </p:nvPr>
        </p:nvPicPr>
        <p:blipFill>
          <a:blip r:embed="rId2"/>
          <a:stretch>
            <a:fillRect/>
          </a:stretch>
        </p:blipFill>
        <p:spPr>
          <a:xfrm>
            <a:off x="3286539" y="1603513"/>
            <a:ext cx="6705600" cy="3922644"/>
          </a:xfrm>
        </p:spPr>
      </p:pic>
    </p:spTree>
    <p:extLst>
      <p:ext uri="{BB962C8B-B14F-4D97-AF65-F5344CB8AC3E}">
        <p14:creationId xmlns:p14="http://schemas.microsoft.com/office/powerpoint/2010/main" val="2207411395"/>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85038-F908-34EC-52D6-E1FE753F382D}"/>
              </a:ext>
            </a:extLst>
          </p:cNvPr>
          <p:cNvSpPr>
            <a:spLocks noGrp="1"/>
          </p:cNvSpPr>
          <p:nvPr>
            <p:ph type="title"/>
          </p:nvPr>
        </p:nvSpPr>
        <p:spPr/>
        <p:txBody>
          <a:bodyPr/>
          <a:lstStyle/>
          <a:p>
            <a:r>
              <a:rPr lang="en-US" dirty="0"/>
              <a:t>Driver code for Binary Search Tree</a:t>
            </a:r>
            <a:endParaRPr lang="en-IN" dirty="0"/>
          </a:p>
        </p:txBody>
      </p:sp>
      <p:pic>
        <p:nvPicPr>
          <p:cNvPr id="5" name="Content Placeholder 4">
            <a:extLst>
              <a:ext uri="{FF2B5EF4-FFF2-40B4-BE49-F238E27FC236}">
                <a16:creationId xmlns:a16="http://schemas.microsoft.com/office/drawing/2014/main" id="{000C615B-06E7-4624-EEB6-02B7A339E1FA}"/>
              </a:ext>
            </a:extLst>
          </p:cNvPr>
          <p:cNvPicPr>
            <a:picLocks noGrp="1" noChangeAspect="1"/>
          </p:cNvPicPr>
          <p:nvPr>
            <p:ph idx="1"/>
          </p:nvPr>
        </p:nvPicPr>
        <p:blipFill>
          <a:blip r:embed="rId2"/>
          <a:stretch>
            <a:fillRect/>
          </a:stretch>
        </p:blipFill>
        <p:spPr>
          <a:xfrm>
            <a:off x="1553195" y="1608862"/>
            <a:ext cx="2486025" cy="4048125"/>
          </a:xfrm>
        </p:spPr>
      </p:pic>
      <p:sp>
        <p:nvSpPr>
          <p:cNvPr id="6" name="TextBox 5">
            <a:extLst>
              <a:ext uri="{FF2B5EF4-FFF2-40B4-BE49-F238E27FC236}">
                <a16:creationId xmlns:a16="http://schemas.microsoft.com/office/drawing/2014/main" id="{EFD1B8D7-EBE9-DAB7-129A-2C2CB5442935}"/>
              </a:ext>
            </a:extLst>
          </p:cNvPr>
          <p:cNvSpPr txBox="1"/>
          <p:nvPr/>
        </p:nvSpPr>
        <p:spPr>
          <a:xfrm>
            <a:off x="4956313" y="2981739"/>
            <a:ext cx="5473148" cy="646331"/>
          </a:xfrm>
          <a:prstGeom prst="rect">
            <a:avLst/>
          </a:prstGeom>
          <a:noFill/>
        </p:spPr>
        <p:txBody>
          <a:bodyPr wrap="square" rtlCol="0">
            <a:spAutoFit/>
          </a:bodyPr>
          <a:lstStyle/>
          <a:p>
            <a:r>
              <a:rPr lang="en-US" dirty="0"/>
              <a:t>Output</a:t>
            </a:r>
          </a:p>
          <a:p>
            <a:endParaRPr lang="en-IN" dirty="0"/>
          </a:p>
        </p:txBody>
      </p:sp>
      <p:pic>
        <p:nvPicPr>
          <p:cNvPr id="8" name="Picture 7">
            <a:extLst>
              <a:ext uri="{FF2B5EF4-FFF2-40B4-BE49-F238E27FC236}">
                <a16:creationId xmlns:a16="http://schemas.microsoft.com/office/drawing/2014/main" id="{941BACBB-7688-0A57-FBE1-AAFACB8BD6C8}"/>
              </a:ext>
            </a:extLst>
          </p:cNvPr>
          <p:cNvPicPr>
            <a:picLocks noChangeAspect="1"/>
          </p:cNvPicPr>
          <p:nvPr/>
        </p:nvPicPr>
        <p:blipFill>
          <a:blip r:embed="rId3"/>
          <a:stretch>
            <a:fillRect/>
          </a:stretch>
        </p:blipFill>
        <p:spPr>
          <a:xfrm>
            <a:off x="4956313" y="3425687"/>
            <a:ext cx="6629400" cy="876300"/>
          </a:xfrm>
          <a:prstGeom prst="rect">
            <a:avLst/>
          </a:prstGeom>
        </p:spPr>
      </p:pic>
    </p:spTree>
    <p:extLst>
      <p:ext uri="{BB962C8B-B14F-4D97-AF65-F5344CB8AC3E}">
        <p14:creationId xmlns:p14="http://schemas.microsoft.com/office/powerpoint/2010/main" val="3417100192"/>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a:extLst>
              <a:ext uri="{FF2B5EF4-FFF2-40B4-BE49-F238E27FC236}">
                <a16:creationId xmlns:a16="http://schemas.microsoft.com/office/drawing/2014/main" id="{B66E7D48-98D9-1D28-831D-71576040C9D7}"/>
              </a:ext>
            </a:extLst>
          </p:cNvPr>
          <p:cNvSpPr>
            <a:spLocks noGrp="1" noChangeArrowheads="1"/>
          </p:cNvSpPr>
          <p:nvPr>
            <p:ph type="title"/>
          </p:nvPr>
        </p:nvSpPr>
        <p:spPr/>
        <p:txBody>
          <a:bodyPr/>
          <a:lstStyle/>
          <a:p>
            <a:r>
              <a:rPr lang="en-US" altLang="en-US"/>
              <a:t>Binary Search Trees</a:t>
            </a:r>
          </a:p>
        </p:txBody>
      </p:sp>
      <p:sp>
        <p:nvSpPr>
          <p:cNvPr id="289795" name="Rectangle 3">
            <a:extLst>
              <a:ext uri="{FF2B5EF4-FFF2-40B4-BE49-F238E27FC236}">
                <a16:creationId xmlns:a16="http://schemas.microsoft.com/office/drawing/2014/main" id="{47596D87-AA10-6F20-3E79-A6FEDC67DE68}"/>
              </a:ext>
            </a:extLst>
          </p:cNvPr>
          <p:cNvSpPr>
            <a:spLocks noGrp="1" noChangeArrowheads="1"/>
          </p:cNvSpPr>
          <p:nvPr>
            <p:ph type="body" idx="1"/>
          </p:nvPr>
        </p:nvSpPr>
        <p:spPr>
          <a:xfrm>
            <a:off x="463825" y="1447800"/>
            <a:ext cx="10972799" cy="5029200"/>
          </a:xfrm>
        </p:spPr>
        <p:txBody>
          <a:bodyPr/>
          <a:lstStyle/>
          <a:p>
            <a:r>
              <a:rPr lang="en-US" altLang="en-US" dirty="0"/>
              <a:t>Stores keys in the nodes in a way so that searching, insertion and deletion can be done efficiently.</a:t>
            </a:r>
            <a:endParaRPr lang="en-US" altLang="en-US" dirty="0">
              <a:cs typeface="Times New Roman" panose="02020603050405020304" pitchFamily="18" charset="0"/>
            </a:endParaRPr>
          </a:p>
          <a:p>
            <a:r>
              <a:rPr lang="en-US" altLang="en-US" dirty="0">
                <a:cs typeface="Times New Roman" panose="02020603050405020304" pitchFamily="18" charset="0"/>
              </a:rPr>
              <a:t>Binary</a:t>
            </a:r>
            <a:r>
              <a:rPr lang="en-US" altLang="en-US" dirty="0">
                <a:solidFill>
                  <a:srgbClr val="00FF00"/>
                </a:solidFill>
                <a:cs typeface="Times New Roman" panose="02020603050405020304" pitchFamily="18" charset="0"/>
              </a:rPr>
              <a:t> search</a:t>
            </a:r>
            <a:r>
              <a:rPr lang="en-US" altLang="en-US" dirty="0">
                <a:cs typeface="Times New Roman" panose="02020603050405020304" pitchFamily="18" charset="0"/>
              </a:rPr>
              <a:t> tree property</a:t>
            </a:r>
          </a:p>
          <a:p>
            <a:pPr lvl="1"/>
            <a:r>
              <a:rPr lang="en-US" altLang="en-US" dirty="0">
                <a:cs typeface="Times New Roman" panose="02020603050405020304" pitchFamily="18" charset="0"/>
              </a:rPr>
              <a:t>For every node X, all the keys in its left subtree are smaller than the key value in X, and all the keys in its right subtree are larger than the key value in X</a:t>
            </a:r>
          </a:p>
          <a:p>
            <a:endParaRPr lang="en-US" altLang="en-US" sz="2000" dirty="0"/>
          </a:p>
        </p:txBody>
      </p:sp>
      <p:graphicFrame>
        <p:nvGraphicFramePr>
          <p:cNvPr id="289796" name="Object 4">
            <a:extLst>
              <a:ext uri="{FF2B5EF4-FFF2-40B4-BE49-F238E27FC236}">
                <a16:creationId xmlns:a16="http://schemas.microsoft.com/office/drawing/2014/main" id="{F5A23161-1F15-0973-7612-898C94B3AE1F}"/>
              </a:ext>
            </a:extLst>
          </p:cNvPr>
          <p:cNvGraphicFramePr>
            <a:graphicFrameLocks noGrp="1" noChangeAspect="1"/>
          </p:cNvGraphicFramePr>
          <p:nvPr>
            <p:ph sz="half" idx="4294967295"/>
            <p:extLst>
              <p:ext uri="{D42A27DB-BD31-4B8C-83A1-F6EECF244321}">
                <p14:modId xmlns:p14="http://schemas.microsoft.com/office/powerpoint/2010/main" val="3821314173"/>
              </p:ext>
            </p:extLst>
          </p:nvPr>
        </p:nvGraphicFramePr>
        <p:xfrm>
          <a:off x="4618383" y="3429000"/>
          <a:ext cx="3810000" cy="2854325"/>
        </p:xfrm>
        <a:graphic>
          <a:graphicData uri="http://schemas.openxmlformats.org/presentationml/2006/ole">
            <mc:AlternateContent xmlns:mc="http://schemas.openxmlformats.org/markup-compatibility/2006">
              <mc:Choice xmlns:v="urn:schemas-microsoft-com:vml" Requires="v">
                <p:oleObj name="Bitmap Image" r:id="rId2" imgW="3304762" imgH="2476190" progId="Paint.Picture">
                  <p:embed/>
                </p:oleObj>
              </mc:Choice>
              <mc:Fallback>
                <p:oleObj name="Bitmap Image" r:id="rId2" imgW="3304762" imgH="2476190" progId="Paint.Picture">
                  <p:embed/>
                  <p:pic>
                    <p:nvPicPr>
                      <p:cNvPr id="289796" name="Object 4">
                        <a:extLst>
                          <a:ext uri="{FF2B5EF4-FFF2-40B4-BE49-F238E27FC236}">
                            <a16:creationId xmlns:a16="http://schemas.microsoft.com/office/drawing/2014/main" id="{F5A23161-1F15-0973-7612-898C94B3A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383" y="3429000"/>
                        <a:ext cx="3810000" cy="28543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cap="flat" cmpd="sng">
                            <a:solidFill>
                              <a:srgbClr val="FF0000"/>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A56C-4BBB-5D49-EFD4-DB2526D3F032}"/>
              </a:ext>
            </a:extLst>
          </p:cNvPr>
          <p:cNvSpPr>
            <a:spLocks noGrp="1"/>
          </p:cNvSpPr>
          <p:nvPr>
            <p:ph type="title"/>
          </p:nvPr>
        </p:nvSpPr>
        <p:spPr/>
        <p:txBody>
          <a:bodyPr/>
          <a:lstStyle/>
          <a:p>
            <a:r>
              <a:rPr lang="en-US" dirty="0"/>
              <a:t>Binary Search Tree class</a:t>
            </a:r>
            <a:endParaRPr lang="en-IN" dirty="0"/>
          </a:p>
        </p:txBody>
      </p:sp>
      <p:pic>
        <p:nvPicPr>
          <p:cNvPr id="5" name="Content Placeholder 4">
            <a:extLst>
              <a:ext uri="{FF2B5EF4-FFF2-40B4-BE49-F238E27FC236}">
                <a16:creationId xmlns:a16="http://schemas.microsoft.com/office/drawing/2014/main" id="{BD13EB1F-B1B8-A71C-2DD8-BC2070090EE9}"/>
              </a:ext>
            </a:extLst>
          </p:cNvPr>
          <p:cNvPicPr>
            <a:picLocks noGrp="1" noChangeAspect="1"/>
          </p:cNvPicPr>
          <p:nvPr>
            <p:ph idx="1"/>
          </p:nvPr>
        </p:nvPicPr>
        <p:blipFill>
          <a:blip r:embed="rId2"/>
          <a:stretch>
            <a:fillRect/>
          </a:stretch>
        </p:blipFill>
        <p:spPr>
          <a:xfrm>
            <a:off x="2027582" y="2133600"/>
            <a:ext cx="8627165" cy="1908313"/>
          </a:xfrm>
        </p:spPr>
      </p:pic>
    </p:spTree>
    <p:extLst>
      <p:ext uri="{BB962C8B-B14F-4D97-AF65-F5344CB8AC3E}">
        <p14:creationId xmlns:p14="http://schemas.microsoft.com/office/powerpoint/2010/main" val="2106089409"/>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8881-B864-4802-7EF1-973144F3534C}"/>
              </a:ext>
            </a:extLst>
          </p:cNvPr>
          <p:cNvSpPr>
            <a:spLocks noGrp="1"/>
          </p:cNvSpPr>
          <p:nvPr>
            <p:ph type="title"/>
          </p:nvPr>
        </p:nvSpPr>
        <p:spPr/>
        <p:txBody>
          <a:bodyPr/>
          <a:lstStyle/>
          <a:p>
            <a:r>
              <a:rPr lang="en-US" dirty="0"/>
              <a:t>Binary Tree Insertion</a:t>
            </a:r>
            <a:endParaRPr lang="en-IN" dirty="0"/>
          </a:p>
        </p:txBody>
      </p:sp>
      <p:pic>
        <p:nvPicPr>
          <p:cNvPr id="1026" name="Picture 2" descr="Insertion in a BST – Iterative and Recursive Solution | Techie Delight">
            <a:extLst>
              <a:ext uri="{FF2B5EF4-FFF2-40B4-BE49-F238E27FC236}">
                <a16:creationId xmlns:a16="http://schemas.microsoft.com/office/drawing/2014/main" id="{11FB0E64-4554-DCF5-396A-AA083E87DC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52629" y="2079900"/>
            <a:ext cx="3886742" cy="3477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310855"/>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C0BC-58EB-77F6-8EEE-678AE54D52CD}"/>
              </a:ext>
            </a:extLst>
          </p:cNvPr>
          <p:cNvSpPr>
            <a:spLocks noGrp="1"/>
          </p:cNvSpPr>
          <p:nvPr>
            <p:ph type="title"/>
          </p:nvPr>
        </p:nvSpPr>
        <p:spPr/>
        <p:txBody>
          <a:bodyPr/>
          <a:lstStyle/>
          <a:p>
            <a:r>
              <a:rPr lang="en-US" dirty="0"/>
              <a:t>Binary Tree Insertion</a:t>
            </a:r>
            <a:endParaRPr lang="en-IN" dirty="0"/>
          </a:p>
        </p:txBody>
      </p:sp>
      <p:pic>
        <p:nvPicPr>
          <p:cNvPr id="3074" name="Picture 2" descr="How to Insert, Delete and traverse a Binary Search Tree - Explanation with  example | Codingeek">
            <a:extLst>
              <a:ext uri="{FF2B5EF4-FFF2-40B4-BE49-F238E27FC236}">
                <a16:creationId xmlns:a16="http://schemas.microsoft.com/office/drawing/2014/main" id="{E7941CDC-828F-B1D6-C05A-D5384FBEFB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0837" y="1981994"/>
            <a:ext cx="6410325"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115923"/>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9021-EF23-84AE-8051-74C386F4CE67}"/>
              </a:ext>
            </a:extLst>
          </p:cNvPr>
          <p:cNvSpPr>
            <a:spLocks noGrp="1"/>
          </p:cNvSpPr>
          <p:nvPr>
            <p:ph type="title"/>
          </p:nvPr>
        </p:nvSpPr>
        <p:spPr/>
        <p:txBody>
          <a:bodyPr/>
          <a:lstStyle/>
          <a:p>
            <a:r>
              <a:rPr lang="en-US" dirty="0"/>
              <a:t>BST insertion</a:t>
            </a:r>
            <a:endParaRPr lang="en-IN" dirty="0"/>
          </a:p>
        </p:txBody>
      </p:sp>
      <p:pic>
        <p:nvPicPr>
          <p:cNvPr id="6" name="Content Placeholder 5">
            <a:extLst>
              <a:ext uri="{FF2B5EF4-FFF2-40B4-BE49-F238E27FC236}">
                <a16:creationId xmlns:a16="http://schemas.microsoft.com/office/drawing/2014/main" id="{ABC4767C-97E8-5D5B-6EAD-EDB8C9C9AB14}"/>
              </a:ext>
            </a:extLst>
          </p:cNvPr>
          <p:cNvPicPr>
            <a:picLocks noGrp="1" noChangeAspect="1"/>
          </p:cNvPicPr>
          <p:nvPr>
            <p:ph idx="1"/>
          </p:nvPr>
        </p:nvPicPr>
        <p:blipFill>
          <a:blip r:embed="rId2"/>
          <a:stretch>
            <a:fillRect/>
          </a:stretch>
        </p:blipFill>
        <p:spPr>
          <a:xfrm>
            <a:off x="2093843" y="1656090"/>
            <a:ext cx="8388626" cy="3545819"/>
          </a:xfrm>
        </p:spPr>
      </p:pic>
    </p:spTree>
    <p:extLst>
      <p:ext uri="{BB962C8B-B14F-4D97-AF65-F5344CB8AC3E}">
        <p14:creationId xmlns:p14="http://schemas.microsoft.com/office/powerpoint/2010/main" val="3740095767"/>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BB2C2-2AD7-A13D-5992-4571FB5E212B}"/>
              </a:ext>
            </a:extLst>
          </p:cNvPr>
          <p:cNvSpPr>
            <a:spLocks noGrp="1"/>
          </p:cNvSpPr>
          <p:nvPr>
            <p:ph type="title"/>
          </p:nvPr>
        </p:nvSpPr>
        <p:spPr/>
        <p:txBody>
          <a:bodyPr/>
          <a:lstStyle/>
          <a:p>
            <a:r>
              <a:rPr lang="en-US" dirty="0"/>
              <a:t>BST Insertion in Python</a:t>
            </a:r>
            <a:endParaRPr lang="en-IN" dirty="0"/>
          </a:p>
        </p:txBody>
      </p:sp>
      <p:pic>
        <p:nvPicPr>
          <p:cNvPr id="5" name="Content Placeholder 4">
            <a:extLst>
              <a:ext uri="{FF2B5EF4-FFF2-40B4-BE49-F238E27FC236}">
                <a16:creationId xmlns:a16="http://schemas.microsoft.com/office/drawing/2014/main" id="{1FDAD94A-5687-2399-16BD-6D7E94266ABD}"/>
              </a:ext>
            </a:extLst>
          </p:cNvPr>
          <p:cNvPicPr>
            <a:picLocks noGrp="1" noChangeAspect="1"/>
          </p:cNvPicPr>
          <p:nvPr>
            <p:ph idx="1"/>
          </p:nvPr>
        </p:nvPicPr>
        <p:blipFill>
          <a:blip r:embed="rId2"/>
          <a:stretch>
            <a:fillRect/>
          </a:stretch>
        </p:blipFill>
        <p:spPr>
          <a:xfrm>
            <a:off x="2080591" y="1577010"/>
            <a:ext cx="8481391" cy="4505738"/>
          </a:xfrm>
        </p:spPr>
      </p:pic>
    </p:spTree>
    <p:extLst>
      <p:ext uri="{BB962C8B-B14F-4D97-AF65-F5344CB8AC3E}">
        <p14:creationId xmlns:p14="http://schemas.microsoft.com/office/powerpoint/2010/main" val="1369902732"/>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852A-1575-6F89-230A-8436A4C3578D}"/>
              </a:ext>
            </a:extLst>
          </p:cNvPr>
          <p:cNvSpPr>
            <a:spLocks noGrp="1"/>
          </p:cNvSpPr>
          <p:nvPr>
            <p:ph type="title"/>
          </p:nvPr>
        </p:nvSpPr>
        <p:spPr/>
        <p:txBody>
          <a:bodyPr/>
          <a:lstStyle/>
          <a:p>
            <a:r>
              <a:rPr lang="en-US" dirty="0"/>
              <a:t>Search in BST</a:t>
            </a:r>
            <a:endParaRPr lang="en-IN" dirty="0"/>
          </a:p>
        </p:txBody>
      </p:sp>
      <p:pic>
        <p:nvPicPr>
          <p:cNvPr id="4098" name="Picture 2" descr="Search a given key in BST – Iterative and Recursive Solution | Techie  Delight">
            <a:extLst>
              <a:ext uri="{FF2B5EF4-FFF2-40B4-BE49-F238E27FC236}">
                <a16:creationId xmlns:a16="http://schemas.microsoft.com/office/drawing/2014/main" id="{2CBAD26C-477A-C673-368D-5149E92352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62155" y="1934126"/>
            <a:ext cx="3867690" cy="3477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166642"/>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C3D1-D8F1-2992-5AD1-3F9EC6EA6A31}"/>
              </a:ext>
            </a:extLst>
          </p:cNvPr>
          <p:cNvSpPr>
            <a:spLocks noGrp="1"/>
          </p:cNvSpPr>
          <p:nvPr>
            <p:ph type="title"/>
          </p:nvPr>
        </p:nvSpPr>
        <p:spPr/>
        <p:txBody>
          <a:bodyPr/>
          <a:lstStyle/>
          <a:p>
            <a:r>
              <a:rPr lang="en-US" dirty="0"/>
              <a:t>Search in BST</a:t>
            </a:r>
            <a:endParaRPr lang="en-IN" dirty="0"/>
          </a:p>
        </p:txBody>
      </p:sp>
      <p:pic>
        <p:nvPicPr>
          <p:cNvPr id="6146" name="Picture 2" descr="1 Binary search trees">
            <a:extLst>
              <a:ext uri="{FF2B5EF4-FFF2-40B4-BE49-F238E27FC236}">
                <a16:creationId xmlns:a16="http://schemas.microsoft.com/office/drawing/2014/main" id="{DFB6A842-200F-88E7-E488-65858F727C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8974" y="1984513"/>
            <a:ext cx="6917635" cy="2888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323929"/>
      </p:ext>
    </p:extLst>
  </p:cSld>
  <p:clrMapOvr>
    <a:masterClrMapping/>
  </p:clrMapOvr>
  <p:transition>
    <p:wipe dir="d"/>
  </p:transition>
</p:sld>
</file>

<file path=ppt/theme/theme1.xml><?xml version="1.0" encoding="utf-8"?>
<a:theme xmlns:a="http://schemas.openxmlformats.org/drawingml/2006/main" name="ss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2E8CE935-F3DA-4639-839D-0F6A64CCE9C9}" vid="{A99DBA6F-CE1E-45EC-8558-A285390E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957</TotalTime>
  <Words>138</Words>
  <Application>Microsoft Office PowerPoint</Application>
  <PresentationFormat>Widescreen</PresentationFormat>
  <Paragraphs>23</Paragraphs>
  <Slides>18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Calibri</vt:lpstr>
      <vt:lpstr>Comic Sans MS</vt:lpstr>
      <vt:lpstr>Verdana</vt:lpstr>
      <vt:lpstr>ssn</vt:lpstr>
      <vt:lpstr>Bitmap Image</vt:lpstr>
      <vt:lpstr>UIT2201 – Programming and Data Structures</vt:lpstr>
      <vt:lpstr>Binary Search Trees</vt:lpstr>
      <vt:lpstr>Binary Search Tree class</vt:lpstr>
      <vt:lpstr>Binary Tree Insertion</vt:lpstr>
      <vt:lpstr>Binary Tree Insertion</vt:lpstr>
      <vt:lpstr>BST insertion</vt:lpstr>
      <vt:lpstr>BST Insertion in Python</vt:lpstr>
      <vt:lpstr>Search in BST</vt:lpstr>
      <vt:lpstr>Search in BST</vt:lpstr>
      <vt:lpstr>Search in BST in Python</vt:lpstr>
      <vt:lpstr>Findmax and Findmin in BST</vt:lpstr>
      <vt:lpstr>Findmax and Findmin in BST</vt:lpstr>
      <vt:lpstr>Deletion with no children</vt:lpstr>
      <vt:lpstr>Delete node with one child</vt:lpstr>
      <vt:lpstr>Delete node with two child</vt:lpstr>
      <vt:lpstr>Delete in BST</vt:lpstr>
      <vt:lpstr>Inorder traversal – LinkedBinaryTree</vt:lpstr>
      <vt:lpstr>Driver code for Binary Search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K.S.Gayathri</dc:creator>
  <cp:lastModifiedBy>K.S.Gayathri</cp:lastModifiedBy>
  <cp:revision>57</cp:revision>
  <dcterms:created xsi:type="dcterms:W3CDTF">2023-04-06T06:48:43Z</dcterms:created>
  <dcterms:modified xsi:type="dcterms:W3CDTF">2023-06-26T07:33:21Z</dcterms:modified>
</cp:coreProperties>
</file>