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80" r:id="rId3"/>
    <p:sldId id="281" r:id="rId4"/>
    <p:sldId id="295" r:id="rId5"/>
    <p:sldId id="309" r:id="rId6"/>
    <p:sldId id="305" r:id="rId7"/>
    <p:sldId id="306" r:id="rId8"/>
    <p:sldId id="307" r:id="rId9"/>
    <p:sldId id="308" r:id="rId10"/>
    <p:sldId id="283" r:id="rId11"/>
    <p:sldId id="292" r:id="rId12"/>
    <p:sldId id="293" r:id="rId13"/>
    <p:sldId id="284" r:id="rId14"/>
    <p:sldId id="310" r:id="rId15"/>
    <p:sldId id="294" r:id="rId16"/>
    <p:sldId id="312" r:id="rId17"/>
    <p:sldId id="314" r:id="rId18"/>
    <p:sldId id="311" r:id="rId19"/>
    <p:sldId id="304" r:id="rId20"/>
    <p:sldId id="302" r:id="rId21"/>
    <p:sldId id="272" r:id="rId22"/>
    <p:sldId id="276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5583238"/>
            <a:ext cx="1217083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1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568950"/>
            <a:ext cx="1218988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476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fld id="{F58D6FC1-2522-4DB7-B0E2-DA501C2B1CB3}" type="slidenum">
              <a:rPr lang="en-US" altLang="en-US" sz="16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  <a:pPr algn="ctr" eaLnBrk="1" hangingPunct="1"/>
              <a:t>‹#›</a:t>
            </a:fld>
            <a:endParaRPr lang="en-US" altLang="en-US" b="1">
              <a:solidFill>
                <a:schemeClr val="accent2"/>
              </a:solidFill>
              <a:latin typeface="Calibri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B647-82C7-9088-8E0E-5C7C3D8A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UIT2201 – Programming and Data Structures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1E9F0-0A30-1351-4725-E6716CF5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Lecture-</a:t>
            </a:r>
            <a:r>
              <a:rPr lang="en-US" sz="2400" b="1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02</a:t>
            </a:r>
          </a:p>
          <a:p>
            <a:r>
              <a:rPr lang="en-US" b="1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Data Representation and Abstraction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509995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Built-In classes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3235" y="1972851"/>
            <a:ext cx="5972175" cy="375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9470" y="1364044"/>
            <a:ext cx="5486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Python is a </a:t>
            </a:r>
            <a:r>
              <a:rPr lang="en-US" dirty="0">
                <a:solidFill>
                  <a:srgbClr val="FF0000"/>
                </a:solidFill>
              </a:rPr>
              <a:t>dynamically typed language</a:t>
            </a:r>
            <a:r>
              <a:rPr lang="en-US" dirty="0"/>
              <a:t>, as there is no advance declaration associating an identifier with a particular data type.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An identifier can be associated with any type of object, and it can later be reassigned to another object of the same (or different) type.</a:t>
            </a:r>
          </a:p>
        </p:txBody>
      </p:sp>
      <p:pic>
        <p:nvPicPr>
          <p:cNvPr id="1026" name="Picture 2" descr="How to do type conversion and type casting? - ABAYTHON">
            <a:extLst>
              <a:ext uri="{FF2B5EF4-FFF2-40B4-BE49-F238E27FC236}">
                <a16:creationId xmlns:a16="http://schemas.microsoft.com/office/drawing/2014/main" id="{19492431-B4FB-4929-1D5D-EB4F992DC0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6" y="3118370"/>
            <a:ext cx="5005250" cy="35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5708822" cy="4942699"/>
          </a:xfrm>
        </p:spPr>
        <p:txBody>
          <a:bodyPr/>
          <a:lstStyle/>
          <a:p>
            <a:r>
              <a:rPr lang="en-US" dirty="0"/>
              <a:t>Creating new instance of the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42945" y="4000500"/>
            <a:ext cx="292777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054" y="1809624"/>
            <a:ext cx="3838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Python Built-in Classes :. Mutable vs Immutable in Python : | by Harini  Ravichandran | Medium">
            <a:extLst>
              <a:ext uri="{FF2B5EF4-FFF2-40B4-BE49-F238E27FC236}">
                <a16:creationId xmlns:a16="http://schemas.microsoft.com/office/drawing/2014/main" id="{090F6507-2888-A44D-ED52-F9B79E5A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72" y="1010620"/>
            <a:ext cx="4316529" cy="30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 -  Member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9204"/>
            <a:ext cx="11277600" cy="2693769"/>
          </a:xfrm>
        </p:spPr>
        <p:txBody>
          <a:bodyPr/>
          <a:lstStyle/>
          <a:p>
            <a:r>
              <a:rPr lang="en-US" dirty="0"/>
              <a:t>Calling methods - member functions</a:t>
            </a:r>
          </a:p>
          <a:p>
            <a:pPr lvl="1"/>
            <a:r>
              <a:rPr lang="en-US" sz="2400" dirty="0"/>
              <a:t>Python’s classes may also define one or more methods (also known as member functions), which are invoked on a specific instance of a class using the dot (“.”) operator.</a:t>
            </a:r>
          </a:p>
          <a:p>
            <a:pPr lvl="1"/>
            <a:endParaRPr lang="en-US" sz="2400" dirty="0"/>
          </a:p>
          <a:p>
            <a:r>
              <a:rPr lang="en-US" dirty="0"/>
              <a:t>Some methods return information about the state of an object, but do not change that state. These are known as </a:t>
            </a:r>
            <a:r>
              <a:rPr lang="en-US" dirty="0" err="1">
                <a:solidFill>
                  <a:srgbClr val="FF0000"/>
                </a:solidFill>
              </a:rPr>
              <a:t>accessors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Other methods, such as the sort method of the list class, do change the state of an object. These methods are known as </a:t>
            </a:r>
            <a:r>
              <a:rPr lang="en-US" dirty="0" err="1">
                <a:solidFill>
                  <a:srgbClr val="FF0000"/>
                </a:solidFill>
              </a:rPr>
              <a:t>mutators</a:t>
            </a:r>
            <a:r>
              <a:rPr lang="en-US" dirty="0"/>
              <a:t> or update methods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0439" y="3180707"/>
            <a:ext cx="16383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4433" y="1256527"/>
            <a:ext cx="1419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766" y="2338130"/>
            <a:ext cx="14478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876288" y="1593142"/>
            <a:ext cx="26098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>
            <a:endCxn id="16391" idx="0"/>
          </p:cNvCxnSpPr>
          <p:nvPr/>
        </p:nvCxnSpPr>
        <p:spPr>
          <a:xfrm rot="10800000" flipV="1">
            <a:off x="2479590" y="2833815"/>
            <a:ext cx="1804087" cy="346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46573" y="3418703"/>
            <a:ext cx="996778" cy="32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</a:t>
            </a:r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0456" y="2061411"/>
            <a:ext cx="39052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31" y="1922655"/>
            <a:ext cx="26098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2644346" y="2388973"/>
            <a:ext cx="3987113" cy="115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33135" y="2594919"/>
            <a:ext cx="5523470" cy="539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45027" y="3006811"/>
            <a:ext cx="5572897" cy="819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54E3C01-18EE-8468-403B-091E4697F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Abstraction</a:t>
            </a:r>
            <a:endParaRPr lang="en-IN" altLang="en-US" dirty="0"/>
          </a:p>
        </p:txBody>
      </p:sp>
      <p:sp>
        <p:nvSpPr>
          <p:cNvPr id="22531" name="TextBox 3">
            <a:extLst>
              <a:ext uri="{FF2B5EF4-FFF2-40B4-BE49-F238E27FC236}">
                <a16:creationId xmlns:a16="http://schemas.microsoft.com/office/drawing/2014/main" id="{52550083-55F7-5632-2401-6E120EE5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59" y="4291785"/>
            <a:ext cx="10775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2000" dirty="0"/>
              <a:t>Data Abstraction or information hiding refers to providing only essential information to the outside world hiding their background details</a:t>
            </a:r>
            <a:endParaRPr lang="en-IN" altLang="en-US" sz="2000" dirty="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1FF4BE38-CB3E-9F0D-E2BB-FD0BCE7F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1236665"/>
            <a:ext cx="24765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shopping application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36143"/>
            <a:ext cx="5767731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043E183E-7015-5775-C70F-86E8E6F5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1700" y="1227438"/>
            <a:ext cx="62103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online shopping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4106" y="1128585"/>
            <a:ext cx="6473547" cy="529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7199382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5E9A421-89CB-D6CB-214F-BE5B09210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Data Type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4344" y="1066800"/>
            <a:ext cx="71818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9F0C3-29E0-6C55-6E93-A49F6239F5CB}"/>
              </a:ext>
            </a:extLst>
          </p:cNvPr>
          <p:cNvSpPr txBox="1"/>
          <p:nvPr/>
        </p:nvSpPr>
        <p:spPr>
          <a:xfrm>
            <a:off x="357809" y="5383033"/>
            <a:ext cx="8746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Helvetica Neue"/>
              </a:rPr>
              <a:t>An </a:t>
            </a:r>
            <a:r>
              <a:rPr lang="en-US" altLang="en-US" sz="1800" b="1" dirty="0">
                <a:solidFill>
                  <a:srgbClr val="000000"/>
                </a:solidFill>
                <a:latin typeface="Helvetica Neue"/>
              </a:rPr>
              <a:t>Abstract Data Type</a:t>
            </a:r>
            <a:r>
              <a:rPr lang="en-US" altLang="en-US" sz="1800" dirty="0">
                <a:solidFill>
                  <a:srgbClr val="000000"/>
                </a:solidFill>
                <a:latin typeface="Helvetica Neue"/>
              </a:rPr>
              <a:t>, sometimes abbreviated </a:t>
            </a:r>
            <a:r>
              <a:rPr lang="en-US" altLang="en-US" sz="1800" b="1" dirty="0">
                <a:solidFill>
                  <a:srgbClr val="000000"/>
                </a:solidFill>
                <a:latin typeface="Helvetica Neue"/>
              </a:rPr>
              <a:t>ADT</a:t>
            </a:r>
            <a:r>
              <a:rPr lang="en-US" altLang="en-US" sz="1800" dirty="0">
                <a:solidFill>
                  <a:srgbClr val="000000"/>
                </a:solidFill>
                <a:latin typeface="Helvetica Neue"/>
              </a:rPr>
              <a:t>, is a logical description of how we view the data and the operations that are allowed without regard to how they will be implemented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281924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1251096" cy="4906963"/>
          </a:xfrm>
        </p:spPr>
        <p:txBody>
          <a:bodyPr/>
          <a:lstStyle/>
          <a:p>
            <a:pPr algn="just"/>
            <a:r>
              <a:rPr lang="en-US" sz="2200" b="1" dirty="0"/>
              <a:t>Abstract Data Type (ADT) </a:t>
            </a:r>
            <a:r>
              <a:rPr lang="en-US" sz="2200" dirty="0"/>
              <a:t>— way of representing data along with effective operations on them </a:t>
            </a:r>
          </a:p>
          <a:p>
            <a:pPr algn="just"/>
            <a:r>
              <a:rPr lang="en-US" sz="2200" b="1" dirty="0"/>
              <a:t>Encapsulation</a:t>
            </a:r>
            <a:r>
              <a:rPr lang="en-US" sz="2200" dirty="0"/>
              <a:t> — data + operations are designed together and available as a single module (or class) </a:t>
            </a:r>
          </a:p>
          <a:p>
            <a:pPr algn="just"/>
            <a:r>
              <a:rPr lang="en-US" sz="2200" b="1" dirty="0"/>
              <a:t>Abstraction</a:t>
            </a:r>
            <a:r>
              <a:rPr lang="en-US" sz="2200" dirty="0"/>
              <a:t> — Exposes only the interface (definitions of operations) and application developers need not worry about how they are implemented</a:t>
            </a:r>
          </a:p>
          <a:p>
            <a:pPr algn="just"/>
            <a:r>
              <a:rPr lang="en-US" sz="2200" b="1"/>
              <a:t>Data Structures</a:t>
            </a:r>
            <a:r>
              <a:rPr lang="en-US" sz="2200"/>
              <a:t> </a:t>
            </a:r>
            <a:r>
              <a:rPr lang="en-US" sz="2200" dirty="0"/>
              <a:t>is the study of ADTs and effective implementations of them in a chosen programming language </a:t>
            </a:r>
          </a:p>
          <a:p>
            <a:pPr algn="just"/>
            <a:r>
              <a:rPr lang="en-US" sz="2200" dirty="0"/>
              <a:t>Efficiency of representation and operations is extremely important! </a:t>
            </a:r>
          </a:p>
        </p:txBody>
      </p:sp>
    </p:spTree>
    <p:extLst>
      <p:ext uri="{BB962C8B-B14F-4D97-AF65-F5344CB8AC3E}">
        <p14:creationId xmlns:p14="http://schemas.microsoft.com/office/powerpoint/2010/main" val="2966916637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1933" y="1178011"/>
            <a:ext cx="7858801" cy="459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28DB993-8F46-2818-133A-E2931A9D8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 in Python</a:t>
            </a:r>
            <a:endParaRPr lang="en-IN" altLang="en-US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61A50D71-8C09-A50E-2F70-A471F21EA8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7" y="1491729"/>
            <a:ext cx="10419049" cy="4361905"/>
          </a:xfrm>
          <a:noFill/>
        </p:spPr>
      </p:pic>
    </p:spTree>
    <p:extLst>
      <p:ext uri="{BB962C8B-B14F-4D97-AF65-F5344CB8AC3E}">
        <p14:creationId xmlns:p14="http://schemas.microsoft.com/office/powerpoint/2010/main" val="1652810779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41FCCE0-E5B7-7B75-DE42-B2AE25DB4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 of ADT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327D134-145D-B6E0-7D00-EE7B65320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6691" y="1219201"/>
            <a:ext cx="10527957" cy="4906963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ADT is robust and reusable.</a:t>
            </a:r>
          </a:p>
          <a:p>
            <a:pPr algn="just"/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An ADT can be re-used at several places, and it reduces the coding efforts</a:t>
            </a:r>
          </a:p>
          <a:p>
            <a:pPr algn="just"/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Allows better </a:t>
            </a:r>
            <a:r>
              <a:rPr lang="en-US" altLang="en-US" dirty="0" err="1">
                <a:solidFill>
                  <a:srgbClr val="000000"/>
                </a:solidFill>
                <a:latin typeface="-apple-system"/>
              </a:rPr>
              <a:t>conceptualisation</a:t>
            </a: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-apple-system"/>
              </a:rPr>
              <a:t>modelling</a:t>
            </a: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 of the real world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0677339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544A0A5-3774-97A4-AF54-9B018D3E1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ADT</a:t>
            </a:r>
            <a:endParaRPr lang="en-IN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04226B1-B95C-D90F-1AB7-4C9934317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0216" y="1219201"/>
            <a:ext cx="10783330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It is based on the principles of Object-Oriented Programming (OOP) and Software Engineering (SE).</a:t>
            </a:r>
          </a:p>
          <a:p>
            <a:pPr algn="just"/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ADT approach is based on the SE concepts of </a:t>
            </a:r>
            <a:r>
              <a:rPr lang="en-US" altLang="en-US" dirty="0">
                <a:solidFill>
                  <a:srgbClr val="FF0000"/>
                </a:solidFill>
                <a:latin typeface="-apple-system"/>
              </a:rPr>
              <a:t>coupling</a:t>
            </a: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-apple-system"/>
              </a:rPr>
              <a:t>cohesion</a:t>
            </a: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 </a:t>
            </a:r>
          </a:p>
          <a:p>
            <a:pPr algn="just"/>
            <a:r>
              <a:rPr lang="en-US" altLang="en-US" dirty="0">
                <a:solidFill>
                  <a:srgbClr val="FF0000"/>
                </a:solidFill>
                <a:latin typeface="-apple-system"/>
              </a:rPr>
              <a:t>Coupling</a:t>
            </a: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 property determines, how strongly two separate parts of programs are linked together.  Extend to which changes made in one part impacts the other parts of a software module. Well designed software has a minimum coupling. An ADT promotes weak coupling. </a:t>
            </a:r>
          </a:p>
          <a:p>
            <a:pPr algn="just"/>
            <a:r>
              <a:rPr lang="en-US" altLang="en-US" dirty="0">
                <a:solidFill>
                  <a:srgbClr val="FF0000"/>
                </a:solidFill>
                <a:latin typeface="-apple-system"/>
              </a:rPr>
              <a:t>Cohesion </a:t>
            </a: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determines how well-integrated are components of the software. An ADT inherently promotes maximum cohesion.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855564550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968" y="274638"/>
            <a:ext cx="5972432" cy="792162"/>
          </a:xfrm>
        </p:spPr>
        <p:txBody>
          <a:bodyPr/>
          <a:lstStyle/>
          <a:p>
            <a:r>
              <a:rPr lang="en-US" dirty="0"/>
              <a:t>Data Representation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897" y="247135"/>
            <a:ext cx="47815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785" y="2932670"/>
            <a:ext cx="3408252" cy="356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1860" y="1136822"/>
            <a:ext cx="5906144" cy="541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849" y="1219200"/>
            <a:ext cx="4827373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1812" y="1435315"/>
            <a:ext cx="63722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39844"/>
            <a:ext cx="10972800" cy="446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78873"/>
            <a:ext cx="10972800" cy="478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 Python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084"/>
            <a:ext cx="10972800" cy="475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28576"/>
            <a:ext cx="10972800" cy="468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14892"/>
            <a:ext cx="10972800" cy="25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481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Comic Sans MS</vt:lpstr>
      <vt:lpstr>Helvetica Neue</vt:lpstr>
      <vt:lpstr>Verdana</vt:lpstr>
      <vt:lpstr>ssn</vt:lpstr>
      <vt:lpstr>UIT2201 – Programming and Data Structures</vt:lpstr>
      <vt:lpstr>What is Data ?</vt:lpstr>
      <vt:lpstr>Data Representation</vt:lpstr>
      <vt:lpstr>Python Data Types</vt:lpstr>
      <vt:lpstr>Variables in Python</vt:lpstr>
      <vt:lpstr>Variables in Python</vt:lpstr>
      <vt:lpstr>Variable in Python</vt:lpstr>
      <vt:lpstr>Variables in Python</vt:lpstr>
      <vt:lpstr>Variables in Python</vt:lpstr>
      <vt:lpstr>Python Built-In classes</vt:lpstr>
      <vt:lpstr>Python Variables</vt:lpstr>
      <vt:lpstr>Calling methods -  Member functions</vt:lpstr>
      <vt:lpstr>String Class</vt:lpstr>
      <vt:lpstr>String function</vt:lpstr>
      <vt:lpstr>Data Abstraction</vt:lpstr>
      <vt:lpstr>Online shopping application</vt:lpstr>
      <vt:lpstr>Details on online shopping</vt:lpstr>
      <vt:lpstr>Abstract Data Type</vt:lpstr>
      <vt:lpstr>Abstract Data Type</vt:lpstr>
      <vt:lpstr>Data Structures in Python</vt:lpstr>
      <vt:lpstr>Advantage of ADT</vt:lpstr>
      <vt:lpstr>Advantages of ADT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12</cp:revision>
  <dcterms:created xsi:type="dcterms:W3CDTF">2023-04-06T06:48:43Z</dcterms:created>
  <dcterms:modified xsi:type="dcterms:W3CDTF">2023-04-10T03:56:04Z</dcterms:modified>
</cp:coreProperties>
</file>