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7" r:id="rId10"/>
    <p:sldId id="277" r:id="rId11"/>
    <p:sldId id="266" r:id="rId12"/>
    <p:sldId id="268" r:id="rId13"/>
    <p:sldId id="270" r:id="rId14"/>
    <p:sldId id="271" r:id="rId15"/>
    <p:sldId id="269" r:id="rId16"/>
    <p:sldId id="272" r:id="rId17"/>
    <p:sldId id="273" r:id="rId18"/>
    <p:sldId id="274" r:id="rId19"/>
    <p:sldId id="275" r:id="rId20"/>
    <p:sldId id="276" r:id="rId2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20E81-7D4B-4D0A-85DC-1B34150CC3E3}" type="datetimeFigureOut">
              <a:rPr lang="en-IN" smtClean="0"/>
              <a:pPr/>
              <a:t>09-06-2023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28689-BD91-4CB3-8016-531CE628AD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5544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rtl="1">
              <a:spcBef>
                <a:spcPct val="0"/>
              </a:spcBef>
              <a:buFontTx/>
              <a:buNone/>
            </a:pPr>
            <a:fld id="{C913D8A0-54CD-4878-BA6A-261B76899568}" type="slidenum">
              <a:rPr lang="ar-SA" sz="1200"/>
              <a:pPr algn="r" rtl="1">
                <a:spcBef>
                  <a:spcPct val="0"/>
                </a:spcBef>
                <a:buFontTx/>
                <a:buNone/>
              </a:pPr>
              <a:t>2</a:t>
            </a:fld>
            <a:endParaRPr lang="en-US" sz="1200"/>
          </a:p>
        </p:txBody>
      </p:sp>
      <p:sp>
        <p:nvSpPr>
          <p:cNvPr id="808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rtl="1">
              <a:spcBef>
                <a:spcPct val="0"/>
              </a:spcBef>
              <a:buFontTx/>
              <a:buNone/>
            </a:pPr>
            <a:fld id="{272919A8-CB55-4D4C-A5FF-EE19F9AAAD48}" type="slidenum">
              <a:rPr lang="ar-SA" sz="1200"/>
              <a:pPr algn="r" rtl="1">
                <a:spcBef>
                  <a:spcPct val="0"/>
                </a:spcBef>
                <a:buFontTx/>
                <a:buNone/>
              </a:pPr>
              <a:t>3</a:t>
            </a:fld>
            <a:endParaRPr lang="en-US" sz="1200"/>
          </a:p>
        </p:txBody>
      </p:sp>
      <p:sp>
        <p:nvSpPr>
          <p:cNvPr id="829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rtl="1">
              <a:spcBef>
                <a:spcPct val="0"/>
              </a:spcBef>
              <a:buFontTx/>
              <a:buNone/>
            </a:pPr>
            <a:fld id="{E845955E-F432-4E39-882F-264352BE0697}" type="slidenum">
              <a:rPr lang="ar-SA" sz="1200"/>
              <a:pPr algn="r" rtl="1">
                <a:spcBef>
                  <a:spcPct val="0"/>
                </a:spcBef>
                <a:buFontTx/>
                <a:buNone/>
              </a:pPr>
              <a:t>4</a:t>
            </a:fld>
            <a:endParaRPr lang="en-US" sz="1200"/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3C3349-0E57-41F9-92AD-6EE8C1D6CA80}" type="slidenum">
              <a:rPr lang="ar-SA"/>
              <a:pPr/>
              <a:t>6</a:t>
            </a:fld>
            <a:endParaRPr lang="en-US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rtl="1">
              <a:spcBef>
                <a:spcPct val="0"/>
              </a:spcBef>
              <a:buFontTx/>
              <a:buNone/>
            </a:pPr>
            <a:fld id="{F622F194-64BD-4184-BD1B-DABECB686F57}" type="slidenum">
              <a:rPr lang="ar-SA" sz="1200"/>
              <a:pPr algn="r" rtl="1">
                <a:spcBef>
                  <a:spcPct val="0"/>
                </a:spcBef>
                <a:buFontTx/>
                <a:buNone/>
              </a:pPr>
              <a:t>14</a:t>
            </a:fld>
            <a:endParaRPr lang="en-US" sz="1200"/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" y="5583238"/>
            <a:ext cx="12170834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12192000" cy="1752600"/>
          </a:xfrm>
          <a:prstGeom prst="rect">
            <a:avLst/>
          </a:prstGeom>
          <a:solidFill>
            <a:srgbClr val="335295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10001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09600" y="1066800"/>
            <a:ext cx="1097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67301" y="6291263"/>
            <a:ext cx="46679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i="1" dirty="0">
                <a:latin typeface="+mn-lt"/>
                <a:ea typeface="+mn-ea"/>
              </a:rPr>
              <a:t>v 1.0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4"/>
            <a:ext cx="109728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ban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568950"/>
            <a:ext cx="12189884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476"/>
            <a:ext cx="9144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1" hangingPunct="1"/>
            <a:fld id="{F58D6FC1-2522-4DB7-B0E2-DA501C2B1CB3}" type="slidenum">
              <a:rPr lang="en-US" altLang="en-US" sz="1600" b="1">
                <a:solidFill>
                  <a:schemeClr val="accent2"/>
                </a:solidFill>
                <a:latin typeface="Calibri" pitchFamily="34" charset="0"/>
                <a:cs typeface="Arial" charset="0"/>
              </a:rPr>
              <a:pPr algn="ctr" eaLnBrk="1" hangingPunct="1"/>
              <a:t>‹#›</a:t>
            </a:fld>
            <a:endParaRPr lang="en-US" altLang="en-US" b="1">
              <a:solidFill>
                <a:schemeClr val="accent2"/>
              </a:solidFill>
              <a:latin typeface="Calibri" pitchFamily="34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ransition>
    <p:wipe dir="d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itchFamily="34" charset="-128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itchFamily="34" charset="-128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itchFamily="34" charset="-128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itchFamily="3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5AB647-82C7-9088-8E0E-5C7C3D8AD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UIT2201 – Programming and Data Structures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E11E9F0-0A30-1351-4725-E6716CF5C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  <a:latin typeface="Verdana"/>
                <a:ea typeface="MS PGothic"/>
                <a:cs typeface="Arial" charset="0"/>
              </a:rPr>
              <a:t>Linked Representation of List ADT</a:t>
            </a:r>
            <a:endParaRPr lang="en-US" b="1" dirty="0" smtClean="0">
              <a:solidFill>
                <a:srgbClr val="000000"/>
              </a:solidFill>
              <a:latin typeface="Verdana"/>
              <a:ea typeface="MS PGothic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950999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by Position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23578" y="1878227"/>
            <a:ext cx="6506850" cy="3690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442" y="1825839"/>
            <a:ext cx="3955449" cy="340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22201" y="338048"/>
            <a:ext cx="10972800" cy="792162"/>
          </a:xfrm>
        </p:spPr>
        <p:txBody>
          <a:bodyPr/>
          <a:lstStyle/>
          <a:p>
            <a:r>
              <a:rPr lang="en-US" dirty="0" smtClean="0"/>
              <a:t>Remove element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0617" y="1683276"/>
            <a:ext cx="4132433" cy="415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6470" y="613348"/>
            <a:ext cx="4135395" cy="307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77343" y="3799571"/>
            <a:ext cx="5631810" cy="305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</a:t>
            </a:r>
            <a:r>
              <a:rPr lang="en-US" dirty="0" smtClean="0"/>
              <a:t> object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00575" y="1380246"/>
            <a:ext cx="29908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0"/>
            <a:ext cx="10972800" cy="503238"/>
          </a:xfrm>
        </p:spPr>
        <p:txBody>
          <a:bodyPr/>
          <a:lstStyle/>
          <a:p>
            <a:pPr eaLnBrk="1" hangingPunct="1"/>
            <a:r>
              <a:rPr lang="en-US" sz="2600" smtClean="0"/>
              <a:t>What is a Doubly-linked list?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549276"/>
            <a:ext cx="10972800" cy="5832475"/>
          </a:xfrm>
        </p:spPr>
        <p:txBody>
          <a:bodyPr lIns="91440"/>
          <a:lstStyle/>
          <a:p>
            <a:r>
              <a:rPr lang="en-US" smtClean="0"/>
              <a:t>A doubly linked list is a dynamic data structure consisting of a sequence of </a:t>
            </a:r>
            <a:r>
              <a:rPr lang="en-US" i="1" u="sng" smtClean="0"/>
              <a:t>nodes</a:t>
            </a:r>
            <a:r>
              <a:rPr lang="en-US" smtClean="0"/>
              <a:t>, forming a </a:t>
            </a:r>
            <a:r>
              <a:rPr lang="en-US" i="1" u="sng" smtClean="0"/>
              <a:t>linear</a:t>
            </a:r>
            <a:r>
              <a:rPr lang="en-US" smtClean="0"/>
              <a:t> ordering.</a:t>
            </a:r>
          </a:p>
          <a:p>
            <a:endParaRPr lang="en-US" smtClean="0"/>
          </a:p>
          <a:p>
            <a:r>
              <a:rPr lang="en-US" smtClean="0"/>
              <a:t>Each node stores:</a:t>
            </a:r>
          </a:p>
          <a:p>
            <a:pPr lvl="1"/>
            <a:r>
              <a:rPr lang="en-US" smtClean="0"/>
              <a:t>Element (data object)</a:t>
            </a:r>
          </a:p>
          <a:p>
            <a:pPr lvl="1"/>
            <a:r>
              <a:rPr lang="en-US" smtClean="0"/>
              <a:t>Reference (i.e., address) to the next node</a:t>
            </a:r>
          </a:p>
          <a:p>
            <a:pPr lvl="1"/>
            <a:r>
              <a:rPr lang="en-US" smtClean="0"/>
              <a:t>Reference (i.e., address) to the previous node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8015818" y="3213101"/>
            <a:ext cx="1896533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buFontTx/>
              <a:buNone/>
            </a:pPr>
            <a:r>
              <a:rPr lang="en-US"/>
              <a:t>Node: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527051" y="4581526"/>
            <a:ext cx="2126201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Ctr="1">
            <a:spAutoFit/>
          </a:bodyPr>
          <a:lstStyle/>
          <a:p>
            <a:pPr>
              <a:buFontTx/>
              <a:buNone/>
            </a:pPr>
            <a:r>
              <a:rPr lang="en-US"/>
              <a:t>Doubly-linked list:</a:t>
            </a:r>
          </a:p>
        </p:txBody>
      </p:sp>
      <p:pic>
        <p:nvPicPr>
          <p:cNvPr id="9012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72034" y="3284538"/>
            <a:ext cx="2908300" cy="1381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9012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084763"/>
            <a:ext cx="11618384" cy="1585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representation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30648" y="1574092"/>
            <a:ext cx="56483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 representation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7209" y="1908754"/>
            <a:ext cx="4343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 on Doubly Linked List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95891" y="1927933"/>
            <a:ext cx="27622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in Forward and Backward direction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4393" y="1889447"/>
            <a:ext cx="34004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7013" y="1989053"/>
            <a:ext cx="33051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by Position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51392" y="1698304"/>
            <a:ext cx="29432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142852"/>
            <a:ext cx="10972800" cy="503238"/>
          </a:xfrm>
        </p:spPr>
        <p:txBody>
          <a:bodyPr/>
          <a:lstStyle/>
          <a:p>
            <a:pPr eaLnBrk="1" hangingPunct="1"/>
            <a:r>
              <a:rPr lang="en-US" sz="2600" b="1" dirty="0" smtClean="0"/>
              <a:t>What is a Singly-linked list?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7213" y="928671"/>
            <a:ext cx="10972800" cy="5832475"/>
          </a:xfrm>
        </p:spPr>
        <p:txBody>
          <a:bodyPr lIns="91440"/>
          <a:lstStyle/>
          <a:p>
            <a:r>
              <a:rPr lang="en-US" dirty="0" smtClean="0"/>
              <a:t>A singly linked list is a dynamic data structure consisting of a sequence of </a:t>
            </a:r>
            <a:r>
              <a:rPr lang="en-US" i="1" u="sng" dirty="0" smtClean="0"/>
              <a:t>nodes</a:t>
            </a:r>
            <a:r>
              <a:rPr lang="en-US" dirty="0" smtClean="0"/>
              <a:t>, forming a </a:t>
            </a:r>
            <a:r>
              <a:rPr lang="en-US" i="1" u="sng" dirty="0" smtClean="0"/>
              <a:t>linear</a:t>
            </a:r>
            <a:r>
              <a:rPr lang="en-US" dirty="0" smtClean="0"/>
              <a:t> ordering.</a:t>
            </a:r>
          </a:p>
          <a:p>
            <a:endParaRPr lang="en-US" dirty="0" smtClean="0"/>
          </a:p>
          <a:p>
            <a:r>
              <a:rPr lang="en-US" dirty="0" smtClean="0"/>
              <a:t>Each node stores:</a:t>
            </a:r>
          </a:p>
          <a:p>
            <a:pPr lvl="1"/>
            <a:r>
              <a:rPr lang="en-US" dirty="0" smtClean="0"/>
              <a:t>Item </a:t>
            </a:r>
            <a:r>
              <a:rPr lang="en-US" dirty="0" smtClean="0"/>
              <a:t>(data object)</a:t>
            </a:r>
          </a:p>
          <a:p>
            <a:pPr lvl="1"/>
            <a:r>
              <a:rPr lang="en-US" dirty="0" smtClean="0"/>
              <a:t>Reference (i.e., address) to the next node</a:t>
            </a:r>
          </a:p>
        </p:txBody>
      </p:sp>
      <p:pic>
        <p:nvPicPr>
          <p:cNvPr id="79876" name="Picture 4" descr="singly-linkedListNod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34523" y="3143248"/>
            <a:ext cx="2184400" cy="1238250"/>
          </a:xfrm>
          <a:prstGeom prst="rect">
            <a:avLst/>
          </a:prstGeom>
          <a:noFill/>
        </p:spPr>
      </p:pic>
      <p:pic>
        <p:nvPicPr>
          <p:cNvPr id="79877" name="Picture 5" descr="singly-linkedLis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08700" y="4572268"/>
            <a:ext cx="8724900" cy="1695450"/>
          </a:xfrm>
          <a:prstGeom prst="rect">
            <a:avLst/>
          </a:prstGeom>
          <a:noFill/>
        </p:spPr>
      </p:pic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8784167" y="2852738"/>
            <a:ext cx="1896533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buFontTx/>
              <a:buNone/>
            </a:pPr>
            <a:r>
              <a:rPr lang="en-US"/>
              <a:t>Node: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1260358" y="4050193"/>
            <a:ext cx="2047653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Ctr="1">
            <a:spAutoFit/>
          </a:bodyPr>
          <a:lstStyle/>
          <a:p>
            <a:pPr>
              <a:buFontTx/>
              <a:buNone/>
            </a:pPr>
            <a:r>
              <a:rPr lang="en-US" dirty="0"/>
              <a:t>Singly-linked list: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element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6250" y="1686719"/>
            <a:ext cx="36195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7213" y="142852"/>
            <a:ext cx="10972800" cy="503238"/>
          </a:xfrm>
        </p:spPr>
        <p:txBody>
          <a:bodyPr/>
          <a:lstStyle/>
          <a:p>
            <a:pPr eaLnBrk="1" hangingPunct="1"/>
            <a:r>
              <a:rPr lang="en-US" sz="2600" b="1" dirty="0" smtClean="0"/>
              <a:t>Why linked lists?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1963" y="857233"/>
            <a:ext cx="10972800" cy="5832475"/>
          </a:xfrm>
        </p:spPr>
        <p:txBody>
          <a:bodyPr lIns="91440"/>
          <a:lstStyle/>
          <a:p>
            <a:pPr algn="just">
              <a:lnSpc>
                <a:spcPct val="90000"/>
              </a:lnSpc>
            </a:pPr>
            <a:r>
              <a:rPr lang="en-US" sz="2000" dirty="0" smtClean="0"/>
              <a:t>Linked lists are used to implement many important data structures such as </a:t>
            </a:r>
            <a:r>
              <a:rPr lang="en-US" sz="2000" dirty="0" smtClean="0">
                <a:solidFill>
                  <a:srgbClr val="0000FF"/>
                </a:solidFill>
              </a:rPr>
              <a:t>stacks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queues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graphs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hash tables</a:t>
            </a:r>
            <a:r>
              <a:rPr lang="en-US" sz="2000" dirty="0" smtClean="0"/>
              <a:t>, etc.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algn="just">
              <a:lnSpc>
                <a:spcPct val="90000"/>
              </a:lnSpc>
            </a:pPr>
            <a:r>
              <a:rPr lang="en-US" sz="2000" dirty="0" smtClean="0"/>
              <a:t>Linked lists are used as components of some data structures. Examples: </a:t>
            </a:r>
            <a:r>
              <a:rPr lang="en-US" sz="2000" dirty="0" smtClean="0">
                <a:solidFill>
                  <a:srgbClr val="0000FF"/>
                </a:solidFill>
              </a:rPr>
              <a:t>B+ trees</a:t>
            </a:r>
            <a:r>
              <a:rPr lang="en-US" sz="2000" dirty="0" smtClean="0"/>
              <a:t>, skip lists, etc. </a:t>
            </a:r>
          </a:p>
          <a:p>
            <a:pPr algn="just">
              <a:lnSpc>
                <a:spcPct val="90000"/>
              </a:lnSpc>
            </a:pPr>
            <a:endParaRPr lang="en-US" sz="2000" dirty="0" smtClean="0"/>
          </a:p>
          <a:p>
            <a:pPr algn="just">
              <a:lnSpc>
                <a:spcPct val="90000"/>
              </a:lnSpc>
            </a:pPr>
            <a:r>
              <a:rPr lang="en-US" sz="2000" dirty="0" smtClean="0"/>
              <a:t>LISP An important programming language in artificial intelligence makes extensive use of linked lists in performing symbolic processing.</a:t>
            </a:r>
          </a:p>
          <a:p>
            <a:pPr algn="just">
              <a:lnSpc>
                <a:spcPct val="90000"/>
              </a:lnSpc>
            </a:pPr>
            <a:endParaRPr lang="en-US" sz="2000" dirty="0" smtClean="0"/>
          </a:p>
          <a:p>
            <a:pPr algn="just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Memory management</a:t>
            </a:r>
            <a:r>
              <a:rPr lang="en-US" sz="2000" dirty="0" smtClean="0"/>
              <a:t>: An important role of operating systems. An operating system must decide how to allocate and reclaim storage for processes running on the system. A linked list can be used to keep track of portions of memory that are available for allocation. </a:t>
            </a:r>
          </a:p>
          <a:p>
            <a:pPr algn="just">
              <a:lnSpc>
                <a:spcPct val="90000"/>
              </a:lnSpc>
            </a:pPr>
            <a:endParaRPr lang="en-US" sz="2000" dirty="0" smtClean="0"/>
          </a:p>
          <a:p>
            <a:pPr algn="just">
              <a:lnSpc>
                <a:spcPct val="90000"/>
              </a:lnSpc>
            </a:pPr>
            <a:r>
              <a:rPr lang="en-US" sz="2000" dirty="0" smtClean="0"/>
              <a:t>Scrolled lists, components found in graphical user interfaces, can be implemented using linked lists.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0"/>
            <a:ext cx="10972800" cy="503238"/>
          </a:xfrm>
        </p:spPr>
        <p:txBody>
          <a:bodyPr/>
          <a:lstStyle/>
          <a:p>
            <a:pPr eaLnBrk="1" hangingPunct="1"/>
            <a:r>
              <a:rPr lang="en-US" sz="2600" smtClean="0"/>
              <a:t>Singly-linked lists vs. 1D-arrays</a:t>
            </a:r>
          </a:p>
        </p:txBody>
      </p:sp>
      <p:graphicFrame>
        <p:nvGraphicFramePr>
          <p:cNvPr id="88146" name="Group 82"/>
          <p:cNvGraphicFramePr>
            <a:graphicFrameLocks noGrp="1"/>
          </p:cNvGraphicFramePr>
          <p:nvPr/>
        </p:nvGraphicFramePr>
        <p:xfrm>
          <a:off x="527051" y="836614"/>
          <a:ext cx="11233149" cy="4897439"/>
        </p:xfrm>
        <a:graphic>
          <a:graphicData uri="http://schemas.openxmlformats.org/drawingml/2006/table">
            <a:tbl>
              <a:tblPr/>
              <a:tblGrid>
                <a:gridCol w="5617633"/>
                <a:gridCol w="5615516"/>
              </a:tblGrid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ID-array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20000" marR="12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Singly-linked list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20000" marR="12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Fixed size:  Resizing is expensive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20000" marR="12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Dynamic size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20000" marR="12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831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Insertions and Deletions are inefficient: Elements are usually shifted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20000" marR="12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Insertions and Deletions are efficient: No shifting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20000" marR="12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165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Random access i.e., efficient indexing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20000" marR="12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 random access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Not suitable for operations requiring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     accessing elements by index such as sorting</a:t>
                      </a:r>
                    </a:p>
                  </a:txBody>
                  <a:tcPr marL="120000" marR="12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1001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 memory waste if the array is full or almost full; otherwise may result in much memory waste.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20000" marR="12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Extra storage needed for references; however uses exactly as much memory as it needs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marL="120000" marR="12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831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Sequential access is faster because of greater locality of references [Reason: Elements in contiguous memory locations]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20000" marR="12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Sequential access is slow because of low locality of references [Reason: Elements not in contiguous memory locations]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20000" marR="12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Representation</a:t>
            </a:r>
            <a:endParaRPr lang="en-US" dirty="0"/>
          </a:p>
        </p:txBody>
      </p:sp>
      <p:pic>
        <p:nvPicPr>
          <p:cNvPr id="4" name="Picture 4" descr="singly-linkedListNod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10473" y="2750537"/>
            <a:ext cx="1638300" cy="123825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136" y="2618086"/>
            <a:ext cx="4132691" cy="1492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1" y="1"/>
            <a:ext cx="10972800" cy="404813"/>
          </a:xfrm>
        </p:spPr>
        <p:txBody>
          <a:bodyPr/>
          <a:lstStyle/>
          <a:p>
            <a:pPr eaLnBrk="1" hangingPunct="1"/>
            <a:r>
              <a:rPr lang="en-US" sz="2600" smtClean="0"/>
              <a:t>Representation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24417" y="476251"/>
            <a:ext cx="10972800" cy="720725"/>
          </a:xfrm>
        </p:spPr>
        <p:txBody>
          <a:bodyPr lIns="91440"/>
          <a:lstStyle/>
          <a:p>
            <a:pPr eaLnBrk="1" hangingPunct="1"/>
            <a:r>
              <a:rPr lang="en-US" smtClean="0"/>
              <a:t>We are using a representation in which a linked list has both head and tail references:</a:t>
            </a:r>
          </a:p>
        </p:txBody>
      </p:sp>
      <p:pic>
        <p:nvPicPr>
          <p:cNvPr id="3106" name="Picture 34" descr="singly-linkedLis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0151" y="4941888"/>
            <a:ext cx="8724900" cy="169545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11395" y="2089063"/>
            <a:ext cx="6021859" cy="193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Isempty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71996" y="2280486"/>
            <a:ext cx="33432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1017" y="2128966"/>
            <a:ext cx="18288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 and display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0833" y="1519387"/>
            <a:ext cx="4250724" cy="217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6703" y="1342769"/>
            <a:ext cx="4852085" cy="313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7208" y="1274313"/>
            <a:ext cx="4214683" cy="3272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s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</TotalTime>
  <Words>449</Words>
  <Application>Microsoft Office PowerPoint</Application>
  <PresentationFormat>Custom</PresentationFormat>
  <Paragraphs>66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ssn</vt:lpstr>
      <vt:lpstr>UIT2201 – Programming and Data Structures</vt:lpstr>
      <vt:lpstr>What is a Singly-linked list?</vt:lpstr>
      <vt:lpstr>Why linked lists?</vt:lpstr>
      <vt:lpstr>Singly-linked lists vs. 1D-arrays</vt:lpstr>
      <vt:lpstr>Node Representation</vt:lpstr>
      <vt:lpstr>Representation</vt:lpstr>
      <vt:lpstr>Isempty</vt:lpstr>
      <vt:lpstr>Append and display</vt:lpstr>
      <vt:lpstr>Find</vt:lpstr>
      <vt:lpstr>Insert by Position</vt:lpstr>
      <vt:lpstr>Remove element</vt:lpstr>
      <vt:lpstr>Iterator object</vt:lpstr>
      <vt:lpstr>Doubly Linked List</vt:lpstr>
      <vt:lpstr>What is a Doubly-linked list?</vt:lpstr>
      <vt:lpstr>Node representation</vt:lpstr>
      <vt:lpstr>Doubly Linked List representation</vt:lpstr>
      <vt:lpstr>Append on Doubly Linked List</vt:lpstr>
      <vt:lpstr>Display in Forward and Backward direction</vt:lpstr>
      <vt:lpstr>Insert by Position</vt:lpstr>
      <vt:lpstr>Remove element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K.S.Gayathri</dc:creator>
  <cp:lastModifiedBy>Sivakumar</cp:lastModifiedBy>
  <cp:revision>56</cp:revision>
  <dcterms:created xsi:type="dcterms:W3CDTF">2023-04-06T06:48:43Z</dcterms:created>
  <dcterms:modified xsi:type="dcterms:W3CDTF">2023-06-08T19:18:25Z</dcterms:modified>
</cp:coreProperties>
</file>