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
  </p:notesMasterIdLst>
  <p:sldIdLst>
    <p:sldId id="256" r:id="rId2"/>
    <p:sldId id="257" r:id="rId3"/>
    <p:sldId id="312" r:id="rId4"/>
    <p:sldId id="316" r:id="rId5"/>
    <p:sldId id="321" r:id="rId6"/>
    <p:sldId id="323" r:id="rId7"/>
    <p:sldId id="322" r:id="rId8"/>
    <p:sldId id="324" r:id="rId9"/>
    <p:sldId id="325" r:id="rId10"/>
    <p:sldId id="326" r:id="rId11"/>
    <p:sldId id="327" r:id="rId12"/>
    <p:sldId id="328" r:id="rId13"/>
    <p:sldId id="329" r:id="rId14"/>
    <p:sldId id="330" r:id="rId15"/>
    <p:sldId id="331" r:id="rId16"/>
    <p:sldId id="332" r:id="rId17"/>
    <p:sldId id="333"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9C20E81-7D4B-4D0A-85DC-1B34150CC3E3}" type="datetimeFigureOut">
              <a:rPr lang="en-IN" smtClean="0"/>
              <a:pPr/>
              <a:t>15-05-2023</a:t>
            </a:fld>
            <a:endParaRPr lang="en-IN"/>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428689-BD91-4CB3-8016-531CE628AD1A}" type="slidenum">
              <a:rPr lang="en-IN" smtClean="0"/>
              <a:pPr/>
              <a:t>‹#›</a:t>
            </a:fld>
            <a:endParaRPr lang="en-IN"/>
          </a:p>
        </p:txBody>
      </p:sp>
    </p:spTree>
    <p:extLst>
      <p:ext uri="{BB962C8B-B14F-4D97-AF65-F5344CB8AC3E}">
        <p14:creationId xmlns:p14="http://schemas.microsoft.com/office/powerpoint/2010/main" xmlns="" val="655441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xmlns="" id="{48AF23AD-E48F-BCA8-245C-4E0C8464A7FD}"/>
              </a:ext>
            </a:extLst>
          </p:cNvPr>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D1B20D43-A2CB-4E75-88D3-47D677C0803B}" type="slidenum">
              <a:rPr lang="en-US" altLang="en-US">
                <a:latin typeface="Times New Roman" panose="02020603050405020304" pitchFamily="18" charset="0"/>
                <a:ea typeface="MS PGothic" panose="020B0600070205080204" pitchFamily="34" charset="-128"/>
              </a:rPr>
              <a:pPr eaLnBrk="1" hangingPunct="1">
                <a:spcBef>
                  <a:spcPct val="0"/>
                </a:spcBef>
              </a:pPr>
              <a:t>3</a:t>
            </a:fld>
            <a:endParaRPr lang="en-US" altLang="en-US">
              <a:latin typeface="Times New Roman" panose="02020603050405020304" pitchFamily="18" charset="0"/>
              <a:ea typeface="MS PGothic" panose="020B0600070205080204" pitchFamily="34" charset="-128"/>
            </a:endParaRPr>
          </a:p>
        </p:txBody>
      </p:sp>
      <p:sp>
        <p:nvSpPr>
          <p:cNvPr id="22531" name="Rectangle 2">
            <a:extLst>
              <a:ext uri="{FF2B5EF4-FFF2-40B4-BE49-F238E27FC236}">
                <a16:creationId xmlns:a16="http://schemas.microsoft.com/office/drawing/2014/main" xmlns="" id="{18079CEF-CF62-44B3-5F54-3C1C0FA460B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2" name="Rectangle 3">
            <a:extLst>
              <a:ext uri="{FF2B5EF4-FFF2-40B4-BE49-F238E27FC236}">
                <a16:creationId xmlns:a16="http://schemas.microsoft.com/office/drawing/2014/main" xmlns="" id="{570207C0-7DED-0729-507C-4E1E5B8C78E2}"/>
              </a:ext>
            </a:extLst>
          </p:cNvPr>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a:p>
        </p:txBody>
      </p:sp>
    </p:spTree>
    <p:extLst>
      <p:ext uri="{BB962C8B-B14F-4D97-AF65-F5344CB8AC3E}">
        <p14:creationId xmlns:p14="http://schemas.microsoft.com/office/powerpoint/2010/main" xmlns="" val="1020192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a:srcRect/>
          <a:stretch>
            <a:fillRect/>
          </a:stretch>
        </p:blipFill>
        <p:spPr bwMode="auto">
          <a:xfrm>
            <a:off x="2" y="5583238"/>
            <a:ext cx="12170834" cy="1289050"/>
          </a:xfrm>
          <a:prstGeom prst="rect">
            <a:avLst/>
          </a:prstGeom>
          <a:noFill/>
          <a:ln w="9525">
            <a:noFill/>
            <a:miter lim="800000"/>
            <a:headEnd/>
            <a:tailEnd/>
          </a:ln>
        </p:spPr>
      </p:pic>
      <p:sp>
        <p:nvSpPr>
          <p:cNvPr id="5" name="Rectangle 18"/>
          <p:cNvSpPr>
            <a:spLocks noChangeArrowheads="1"/>
          </p:cNvSpPr>
          <p:nvPr/>
        </p:nvSpPr>
        <p:spPr bwMode="auto">
          <a:xfrm>
            <a:off x="0" y="0"/>
            <a:ext cx="12192000" cy="1752600"/>
          </a:xfrm>
          <a:prstGeom prst="rect">
            <a:avLst/>
          </a:prstGeom>
          <a:solidFill>
            <a:srgbClr val="335295"/>
          </a:solidFill>
          <a:ln>
            <a:noFill/>
          </a:ln>
        </p:spPr>
        <p:txBody>
          <a:bodyPr wrap="none" anchor="ctr"/>
          <a:lstStyle>
            <a:lvl1pPr>
              <a:defRPr>
                <a:solidFill>
                  <a:schemeClr val="tx1"/>
                </a:solidFill>
                <a:latin typeface="Comic Sans MS" panose="030F0702030302020204" pitchFamily="66" charset="0"/>
                <a:ea typeface="MS PGothic" panose="020B0600070205080204" pitchFamily="34" charset="-128"/>
              </a:defRPr>
            </a:lvl1pPr>
            <a:lvl2pPr marL="742950" indent="-285750">
              <a:defRPr>
                <a:solidFill>
                  <a:schemeClr val="tx1"/>
                </a:solidFill>
                <a:latin typeface="Comic Sans MS" panose="030F0702030302020204" pitchFamily="66" charset="0"/>
                <a:ea typeface="MS PGothic" panose="020B0600070205080204" pitchFamily="34" charset="-128"/>
              </a:defRPr>
            </a:lvl2pPr>
            <a:lvl3pPr marL="1143000" indent="-228600">
              <a:defRPr>
                <a:solidFill>
                  <a:schemeClr val="tx1"/>
                </a:solidFill>
                <a:latin typeface="Comic Sans MS" panose="030F0702030302020204" pitchFamily="66" charset="0"/>
                <a:ea typeface="MS PGothic" panose="020B0600070205080204" pitchFamily="34" charset="-128"/>
              </a:defRPr>
            </a:lvl3pPr>
            <a:lvl4pPr marL="1600200" indent="-228600">
              <a:defRPr>
                <a:solidFill>
                  <a:schemeClr val="tx1"/>
                </a:solidFill>
                <a:latin typeface="Comic Sans MS" panose="030F0702030302020204" pitchFamily="66" charset="0"/>
                <a:ea typeface="MS PGothic" panose="020B0600070205080204" pitchFamily="34" charset="-128"/>
              </a:defRPr>
            </a:lvl4pPr>
            <a:lvl5pPr marL="2057400" indent="-228600">
              <a:defRPr>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omic Sans MS" panose="030F0702030302020204" pitchFamily="66" charset="0"/>
                <a:ea typeface="MS PGothic" panose="020B0600070205080204" pitchFamily="34" charset="-128"/>
              </a:defRPr>
            </a:lvl9pPr>
          </a:lstStyle>
          <a:p>
            <a:pPr eaLnBrk="1" hangingPunct="1">
              <a:defRPr/>
            </a:pPr>
            <a:endParaRPr lang="en-US" altLang="en-US">
              <a:latin typeface="Arial" panose="020B0604020202020204" pitchFamily="34" charset="0"/>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1"/>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067301" y="6291263"/>
            <a:ext cx="466794" cy="253916"/>
          </a:xfrm>
          <a:prstGeom prst="rect">
            <a:avLst/>
          </a:prstGeom>
          <a:noFill/>
        </p:spPr>
        <p:txBody>
          <a:bodyPr wrap="none">
            <a:spAutoFit/>
          </a:bodyPr>
          <a:lstStyle/>
          <a:p>
            <a:pPr eaLnBrk="1" fontAlgn="auto" hangingPunct="1">
              <a:spcBef>
                <a:spcPts val="0"/>
              </a:spcBef>
              <a:spcAft>
                <a:spcPts val="0"/>
              </a:spcAft>
              <a:defRPr/>
            </a:pPr>
            <a:r>
              <a:rPr lang="en-US" sz="1050" i="1" dirty="0">
                <a:latin typeface="+mn-lt"/>
                <a:ea typeface="+mn-ea"/>
              </a:rPr>
              <a:t>v 1.0</a:t>
            </a:r>
          </a:p>
        </p:txBody>
      </p:sp>
      <p:sp>
        <p:nvSpPr>
          <p:cNvPr id="2" name="Title 1"/>
          <p:cNvSpPr>
            <a:spLocks noGrp="1"/>
          </p:cNvSpPr>
          <p:nvPr>
            <p:ph type="title"/>
          </p:nvPr>
        </p:nvSpPr>
        <p:spPr>
          <a:xfrm>
            <a:off x="609600" y="274638"/>
            <a:ext cx="109728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09600" y="1219204"/>
            <a:ext cx="109728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1" descr="band"/>
          <p:cNvPicPr>
            <a:picLocks noChangeAspect="1" noChangeArrowheads="1"/>
          </p:cNvPicPr>
          <p:nvPr/>
        </p:nvPicPr>
        <p:blipFill>
          <a:blip r:embed="rId4"/>
          <a:srcRect/>
          <a:stretch>
            <a:fillRect/>
          </a:stretch>
        </p:blipFill>
        <p:spPr bwMode="auto">
          <a:xfrm>
            <a:off x="0" y="5568950"/>
            <a:ext cx="12189884" cy="1289050"/>
          </a:xfrm>
          <a:prstGeom prst="rect">
            <a:avLst/>
          </a:prstGeom>
          <a:noFill/>
          <a:ln w="9525">
            <a:noFill/>
            <a:miter lim="800000"/>
            <a:headEnd/>
            <a:tailEnd/>
          </a:ln>
        </p:spPr>
      </p:pic>
      <p:sp>
        <p:nvSpPr>
          <p:cNvPr id="1027"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00" y="1447800"/>
            <a:ext cx="109728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476"/>
            <a:ext cx="914400" cy="304800"/>
          </a:xfrm>
          <a:prstGeom prst="ellipse">
            <a:avLst/>
          </a:prstGeom>
          <a:solidFill>
            <a:schemeClr val="bg1"/>
          </a:solidFill>
          <a:ln w="25400" algn="ctr">
            <a:solidFill>
              <a:schemeClr val="bg1"/>
            </a:solidFill>
            <a:round/>
            <a:headEnd/>
            <a:tailEnd/>
          </a:ln>
        </p:spPr>
        <p:txBody>
          <a:bodyPr lIns="0" tIns="0" rIns="0" bIns="0" anchor="ctr"/>
          <a:lstStyle/>
          <a:p>
            <a:pPr algn="ctr" eaLnBrk="1" hangingPunct="1"/>
            <a:fld id="{F58D6FC1-2522-4DB7-B0E2-DA501C2B1CB3}" type="slidenum">
              <a:rPr lang="en-US" altLang="en-US" sz="1600" b="1">
                <a:solidFill>
                  <a:schemeClr val="accent2"/>
                </a:solidFill>
                <a:latin typeface="Calibri" pitchFamily="34" charset="0"/>
                <a:cs typeface="Arial" charset="0"/>
              </a:rPr>
              <a:pPr algn="ctr" eaLnBrk="1" hangingPunct="1"/>
              <a:t>‹#›</a:t>
            </a:fld>
            <a:endParaRPr lang="en-US" altLang="en-US" b="1">
              <a:solidFill>
                <a:schemeClr val="accent2"/>
              </a:solidFill>
              <a:latin typeface="Calibri" pitchFamily="34" charset="0"/>
              <a:cs typeface="Arial"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S PGothic" pitchFamily="34" charset="-128"/>
          <a:cs typeface="Arial" panose="020B0604020202020204" pitchFamily="34" charset="0"/>
        </a:defRPr>
      </a:lvl1pPr>
      <a:lvl2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2pPr>
      <a:lvl3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3pPr>
      <a:lvl4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4pPr>
      <a:lvl5pPr algn="ctr" rtl="0" eaLnBrk="1" fontAlgn="base" hangingPunct="1">
        <a:spcBef>
          <a:spcPct val="0"/>
        </a:spcBef>
        <a:spcAft>
          <a:spcPct val="0"/>
        </a:spcAft>
        <a:defRPr sz="3200">
          <a:solidFill>
            <a:srgbClr val="1B57B5"/>
          </a:solidFill>
          <a:latin typeface="Arial" charset="0"/>
          <a:ea typeface="MS PGothic" pitchFamily="34" charset="-128"/>
          <a:cs typeface="Arial"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S PGothic" pitchFamily="34" charset="-128"/>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ea typeface="MS PGothic" pitchFamily="34" charset="-128"/>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ea typeface="MS PGothic" pitchFamily="34" charset="-128"/>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ea typeface="MS PGothic" pitchFamily="34" charset="-128"/>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5AB647-82C7-9088-8E0E-5C7C3D8AD336}"/>
              </a:ext>
            </a:extLst>
          </p:cNvPr>
          <p:cNvSpPr>
            <a:spLocks noGrp="1"/>
          </p:cNvSpPr>
          <p:nvPr>
            <p:ph type="ctrTitle"/>
          </p:nvPr>
        </p:nvSpPr>
        <p:spPr/>
        <p:txBody>
          <a:bodyPr/>
          <a:lstStyle/>
          <a:p>
            <a:r>
              <a:rPr lang="en-US" altLang="en-US" dirty="0"/>
              <a:t>UIT2201 – Programming and Data Structures</a:t>
            </a:r>
            <a:endParaRPr lang="en-IN" dirty="0"/>
          </a:p>
        </p:txBody>
      </p:sp>
      <p:sp>
        <p:nvSpPr>
          <p:cNvPr id="3" name="Subtitle 2">
            <a:extLst>
              <a:ext uri="{FF2B5EF4-FFF2-40B4-BE49-F238E27FC236}">
                <a16:creationId xmlns:a16="http://schemas.microsoft.com/office/drawing/2014/main" xmlns="" id="{CE11E9F0-0A30-1351-4725-E6716CF5C3B8}"/>
              </a:ext>
            </a:extLst>
          </p:cNvPr>
          <p:cNvSpPr>
            <a:spLocks noGrp="1"/>
          </p:cNvSpPr>
          <p:nvPr>
            <p:ph type="subTitle" idx="1"/>
          </p:nvPr>
        </p:nvSpPr>
        <p:spPr/>
        <p:txBody>
          <a:bodyPr/>
          <a:lstStyle/>
          <a:p>
            <a:r>
              <a:rPr lang="en-US" b="1" dirty="0">
                <a:solidFill>
                  <a:srgbClr val="000000"/>
                </a:solidFill>
                <a:latin typeface="Verdana"/>
                <a:ea typeface="MS PGothic"/>
                <a:cs typeface="Arial" charset="0"/>
              </a:rPr>
              <a:t>Inheritance in Python</a:t>
            </a:r>
            <a:endParaRPr lang="en-IN" b="1" dirty="0">
              <a:solidFill>
                <a:srgbClr val="000000"/>
              </a:solidFill>
              <a:latin typeface="Verdana"/>
              <a:ea typeface="MS PGothic"/>
              <a:cs typeface="Arial" charset="0"/>
            </a:endParaRPr>
          </a:p>
        </p:txBody>
      </p:sp>
    </p:spTree>
    <p:extLst>
      <p:ext uri="{BB962C8B-B14F-4D97-AF65-F5344CB8AC3E}">
        <p14:creationId xmlns:p14="http://schemas.microsoft.com/office/powerpoint/2010/main" xmlns="" val="3809509995"/>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super() function</a:t>
            </a:r>
            <a:endParaRPr lang="en-US" dirty="0"/>
          </a:p>
        </p:txBody>
      </p:sp>
      <p:pic>
        <p:nvPicPr>
          <p:cNvPr id="18434" name="Picture 2"/>
          <p:cNvPicPr>
            <a:picLocks noGrp="1" noChangeAspect="1" noChangeArrowheads="1"/>
          </p:cNvPicPr>
          <p:nvPr>
            <p:ph idx="1"/>
          </p:nvPr>
        </p:nvPicPr>
        <p:blipFill>
          <a:blip r:embed="rId2"/>
          <a:srcRect/>
          <a:stretch>
            <a:fillRect/>
          </a:stretch>
        </p:blipFill>
        <p:spPr bwMode="auto">
          <a:xfrm>
            <a:off x="923797" y="1639866"/>
            <a:ext cx="5286375" cy="3324225"/>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7620772" y="2968840"/>
            <a:ext cx="2305050" cy="101917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146" y="282876"/>
            <a:ext cx="5955957" cy="697427"/>
          </a:xfrm>
        </p:spPr>
        <p:txBody>
          <a:bodyPr/>
          <a:lstStyle/>
          <a:p>
            <a:r>
              <a:rPr lang="en-US" dirty="0" err="1" smtClean="0"/>
              <a:t>issubclass</a:t>
            </a:r>
            <a:r>
              <a:rPr lang="en-US" dirty="0" smtClean="0"/>
              <a:t>() </a:t>
            </a:r>
            <a:endParaRPr lang="en-US" dirty="0"/>
          </a:p>
        </p:txBody>
      </p:sp>
      <p:sp>
        <p:nvSpPr>
          <p:cNvPr id="3" name="Content Placeholder 2"/>
          <p:cNvSpPr>
            <a:spLocks noGrp="1"/>
          </p:cNvSpPr>
          <p:nvPr>
            <p:ph idx="1"/>
          </p:nvPr>
        </p:nvSpPr>
        <p:spPr>
          <a:xfrm>
            <a:off x="609600" y="1219204"/>
            <a:ext cx="7002162" cy="2850288"/>
          </a:xfrm>
        </p:spPr>
        <p:txBody>
          <a:bodyPr/>
          <a:lstStyle/>
          <a:p>
            <a:pPr algn="just"/>
            <a:r>
              <a:rPr lang="en-US" dirty="0" smtClean="0"/>
              <a:t>In Python, we can verify whether a particular class is a subclass of another class. For this purpose, we can use Python built-in function </a:t>
            </a:r>
            <a:r>
              <a:rPr lang="en-US" dirty="0" err="1" smtClean="0"/>
              <a:t>issubclass</a:t>
            </a:r>
            <a:r>
              <a:rPr lang="en-US" dirty="0" smtClean="0"/>
              <a:t>().</a:t>
            </a:r>
          </a:p>
          <a:p>
            <a:pPr algn="just"/>
            <a:r>
              <a:rPr lang="en-US" dirty="0" smtClean="0"/>
              <a:t>This </a:t>
            </a:r>
            <a:r>
              <a:rPr lang="en-US" dirty="0" smtClean="0"/>
              <a:t>function returns True if the given class is the subclass of the specified class. Otherwise, it returns False</a:t>
            </a:r>
            <a:r>
              <a:rPr lang="en-US" dirty="0" smtClean="0"/>
              <a:t>.</a:t>
            </a:r>
          </a:p>
          <a:p>
            <a:endParaRPr lang="en-US" dirty="0"/>
          </a:p>
        </p:txBody>
      </p:sp>
      <p:pic>
        <p:nvPicPr>
          <p:cNvPr id="19459" name="Picture 3"/>
          <p:cNvPicPr>
            <a:picLocks noChangeAspect="1" noChangeArrowheads="1"/>
          </p:cNvPicPr>
          <p:nvPr/>
        </p:nvPicPr>
        <p:blipFill>
          <a:blip r:embed="rId2"/>
          <a:srcRect/>
          <a:stretch>
            <a:fillRect/>
          </a:stretch>
        </p:blipFill>
        <p:spPr bwMode="auto">
          <a:xfrm>
            <a:off x="2731358" y="4375837"/>
            <a:ext cx="2857500" cy="110490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3"/>
          <a:srcRect/>
          <a:stretch>
            <a:fillRect/>
          </a:stretch>
        </p:blipFill>
        <p:spPr bwMode="auto">
          <a:xfrm>
            <a:off x="7833283" y="609600"/>
            <a:ext cx="4219575" cy="62484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t>
            </a:r>
            <a:r>
              <a:rPr lang="en-US" dirty="0" smtClean="0"/>
              <a:t>Overriding</a:t>
            </a:r>
            <a:endParaRPr lang="en-US" dirty="0"/>
          </a:p>
        </p:txBody>
      </p:sp>
      <p:sp>
        <p:nvSpPr>
          <p:cNvPr id="3" name="Content Placeholder 2"/>
          <p:cNvSpPr>
            <a:spLocks noGrp="1"/>
          </p:cNvSpPr>
          <p:nvPr>
            <p:ph idx="1"/>
          </p:nvPr>
        </p:nvSpPr>
        <p:spPr/>
        <p:txBody>
          <a:bodyPr/>
          <a:lstStyle/>
          <a:p>
            <a:pPr algn="just"/>
            <a:r>
              <a:rPr lang="en-US" dirty="0" smtClean="0"/>
              <a:t>In inheritance, all members available in the parent class are by default available in the child class. If the child class does not satisfy with parent class implementation, then the child class is allowed to redefine that method by extending additional functions in the child class. This concept is called </a:t>
            </a:r>
            <a:r>
              <a:rPr lang="en-US" b="1" dirty="0" smtClean="0"/>
              <a:t>method overriding</a:t>
            </a:r>
            <a:r>
              <a:rPr lang="en-US" dirty="0" smtClean="0"/>
              <a:t>.</a:t>
            </a:r>
          </a:p>
          <a:p>
            <a:pPr algn="just"/>
            <a:r>
              <a:rPr lang="en-US" dirty="0" smtClean="0"/>
              <a:t>When a child class method has the same name, same parameters, and same return type as a method in its </a:t>
            </a:r>
            <a:r>
              <a:rPr lang="en-US" dirty="0" err="1" smtClean="0"/>
              <a:t>superclass</a:t>
            </a:r>
            <a:r>
              <a:rPr lang="en-US" dirty="0" smtClean="0"/>
              <a:t>, then the method in the child is said to </a:t>
            </a:r>
            <a:r>
              <a:rPr lang="en-US" b="1" dirty="0" smtClean="0"/>
              <a:t>override</a:t>
            </a:r>
            <a:r>
              <a:rPr lang="en-US" dirty="0" smtClean="0"/>
              <a:t> the method in the parent class.</a:t>
            </a:r>
            <a:endParaRPr lang="en-US" dirty="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Overriding</a:t>
            </a:r>
            <a:endParaRPr lang="en-US" dirty="0"/>
          </a:p>
        </p:txBody>
      </p:sp>
      <p:pic>
        <p:nvPicPr>
          <p:cNvPr id="20482" name="Picture 2"/>
          <p:cNvPicPr>
            <a:picLocks noGrp="1" noChangeAspect="1" noChangeArrowheads="1"/>
          </p:cNvPicPr>
          <p:nvPr>
            <p:ph idx="1"/>
          </p:nvPr>
        </p:nvPicPr>
        <p:blipFill>
          <a:blip r:embed="rId2"/>
          <a:srcRect/>
          <a:stretch>
            <a:fillRect/>
          </a:stretch>
        </p:blipFill>
        <p:spPr bwMode="auto">
          <a:xfrm>
            <a:off x="744366" y="1366988"/>
            <a:ext cx="4772025" cy="3095625"/>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7720785" y="2496322"/>
            <a:ext cx="2714625" cy="112395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Inheritance example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8994" y="-137255"/>
            <a:ext cx="5165124" cy="878659"/>
          </a:xfrm>
        </p:spPr>
        <p:txBody>
          <a:bodyPr/>
          <a:lstStyle/>
          <a:p>
            <a:r>
              <a:rPr lang="en-US" dirty="0" smtClean="0"/>
              <a:t>Credit Card </a:t>
            </a:r>
            <a:r>
              <a:rPr lang="en-US" dirty="0" smtClean="0"/>
              <a:t>Class</a:t>
            </a:r>
            <a:endParaRPr lang="en-US" dirty="0"/>
          </a:p>
        </p:txBody>
      </p:sp>
      <p:pic>
        <p:nvPicPr>
          <p:cNvPr id="21506" name="Picture 2"/>
          <p:cNvPicPr>
            <a:picLocks noGrp="1" noChangeAspect="1" noChangeArrowheads="1"/>
          </p:cNvPicPr>
          <p:nvPr>
            <p:ph idx="1"/>
          </p:nvPr>
        </p:nvPicPr>
        <p:blipFill>
          <a:blip r:embed="rId2"/>
          <a:srcRect/>
          <a:stretch>
            <a:fillRect/>
          </a:stretch>
        </p:blipFill>
        <p:spPr bwMode="auto">
          <a:xfrm>
            <a:off x="6696075" y="4301856"/>
            <a:ext cx="5495925" cy="2374911"/>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a:srcRect/>
          <a:stretch>
            <a:fillRect/>
          </a:stretch>
        </p:blipFill>
        <p:spPr bwMode="auto">
          <a:xfrm>
            <a:off x="453082" y="263611"/>
            <a:ext cx="5395011" cy="6384323"/>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a:srcRect/>
          <a:stretch>
            <a:fillRect/>
          </a:stretch>
        </p:blipFill>
        <p:spPr bwMode="auto">
          <a:xfrm>
            <a:off x="5872054" y="1024803"/>
            <a:ext cx="5562600" cy="271462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Predatory Credit Card</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3700462" y="2034381"/>
            <a:ext cx="4791075" cy="32766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5155" y="2556519"/>
            <a:ext cx="4629665" cy="1315265"/>
          </a:xfrm>
        </p:spPr>
        <p:txBody>
          <a:bodyPr/>
          <a:lstStyle/>
          <a:p>
            <a:r>
              <a:rPr lang="en-US" dirty="0" smtClean="0"/>
              <a:t>Predatory Credit </a:t>
            </a:r>
            <a:r>
              <a:rPr lang="en-US" dirty="0" smtClean="0"/>
              <a:t>Card inheritance example</a:t>
            </a:r>
            <a:endParaRPr lang="en-US" dirty="0"/>
          </a:p>
        </p:txBody>
      </p:sp>
      <p:pic>
        <p:nvPicPr>
          <p:cNvPr id="23554" name="Picture 2"/>
          <p:cNvPicPr>
            <a:picLocks noGrp="1" noChangeAspect="1" noChangeArrowheads="1"/>
          </p:cNvPicPr>
          <p:nvPr>
            <p:ph idx="1"/>
          </p:nvPr>
        </p:nvPicPr>
        <p:blipFill>
          <a:blip r:embed="rId2"/>
          <a:srcRect/>
          <a:stretch>
            <a:fillRect/>
          </a:stretch>
        </p:blipFill>
        <p:spPr bwMode="auto">
          <a:xfrm>
            <a:off x="378941" y="321276"/>
            <a:ext cx="6689124" cy="6087761"/>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F423F-4D9A-F3FD-2AAC-75B33D8EB096}"/>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xmlns="" id="{A5C75662-19EA-8667-540A-79397BAE6AAA}"/>
              </a:ext>
            </a:extLst>
          </p:cNvPr>
          <p:cNvSpPr>
            <a:spLocks noGrp="1"/>
          </p:cNvSpPr>
          <p:nvPr>
            <p:ph idx="1"/>
          </p:nvPr>
        </p:nvSpPr>
        <p:spPr/>
        <p:txBody>
          <a:bodyPr/>
          <a:lstStyle/>
          <a:p>
            <a:pPr algn="just">
              <a:defRPr/>
            </a:pPr>
            <a:r>
              <a:rPr lang="en-US" dirty="0"/>
              <a:t>Inheritance is a powerful feature in object-oriented programming.</a:t>
            </a:r>
          </a:p>
          <a:p>
            <a:pPr algn="just">
              <a:defRPr/>
            </a:pPr>
            <a:r>
              <a:rPr lang="en-US" dirty="0"/>
              <a:t>It refers to defining a new class with little or no modification to an existing class. The new class is called derived (or child) class and the one from which it inherits is called the base (or parent) class.</a:t>
            </a:r>
          </a:p>
          <a:p>
            <a:pPr algn="just">
              <a:defRPr/>
            </a:pPr>
            <a:endParaRPr lang="en-US" dirty="0"/>
          </a:p>
          <a:p>
            <a:pPr algn="just">
              <a:defRPr/>
            </a:pPr>
            <a:endParaRPr lang="en-US" dirty="0"/>
          </a:p>
          <a:p>
            <a:endParaRPr lang="en-IN" dirty="0"/>
          </a:p>
        </p:txBody>
      </p:sp>
      <p:pic>
        <p:nvPicPr>
          <p:cNvPr id="1026" name="Picture 2"/>
          <p:cNvPicPr>
            <a:picLocks noChangeAspect="1" noChangeArrowheads="1"/>
          </p:cNvPicPr>
          <p:nvPr/>
        </p:nvPicPr>
        <p:blipFill>
          <a:blip r:embed="rId2"/>
          <a:srcRect/>
          <a:stretch>
            <a:fillRect/>
          </a:stretch>
        </p:blipFill>
        <p:spPr bwMode="auto">
          <a:xfrm>
            <a:off x="1522326" y="3811544"/>
            <a:ext cx="3743325" cy="1409700"/>
          </a:xfrm>
          <a:prstGeom prst="rect">
            <a:avLst/>
          </a:prstGeom>
          <a:noFill/>
          <a:ln w="9525">
            <a:noFill/>
            <a:miter lim="800000"/>
            <a:headEnd/>
            <a:tailEnd/>
          </a:ln>
          <a:effectLst/>
        </p:spPr>
      </p:pic>
      <p:pic>
        <p:nvPicPr>
          <p:cNvPr id="1028" name="Picture 4" descr="Inheritance and Composition in Python - GeeksforGeeks"/>
          <p:cNvPicPr>
            <a:picLocks noChangeAspect="1" noChangeArrowheads="1"/>
          </p:cNvPicPr>
          <p:nvPr/>
        </p:nvPicPr>
        <p:blipFill>
          <a:blip r:embed="rId3"/>
          <a:srcRect/>
          <a:stretch>
            <a:fillRect/>
          </a:stretch>
        </p:blipFill>
        <p:spPr bwMode="auto">
          <a:xfrm>
            <a:off x="6376086" y="2961631"/>
            <a:ext cx="2973860" cy="3249699"/>
          </a:xfrm>
          <a:prstGeom prst="rect">
            <a:avLst/>
          </a:prstGeom>
          <a:noFill/>
        </p:spPr>
      </p:pic>
    </p:spTree>
    <p:extLst>
      <p:ext uri="{BB962C8B-B14F-4D97-AF65-F5344CB8AC3E}">
        <p14:creationId xmlns:p14="http://schemas.microsoft.com/office/powerpoint/2010/main" xmlns="" val="2312324131"/>
      </p:ext>
    </p:extLst>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B946D869-95CE-BF17-3D88-483BBEBD4F61}"/>
              </a:ext>
            </a:extLst>
          </p:cNvPr>
          <p:cNvSpPr>
            <a:spLocks noGrp="1" noChangeArrowheads="1"/>
          </p:cNvSpPr>
          <p:nvPr>
            <p:ph type="title"/>
          </p:nvPr>
        </p:nvSpPr>
        <p:spPr/>
        <p:txBody>
          <a:bodyPr/>
          <a:lstStyle/>
          <a:p>
            <a:pPr eaLnBrk="1" hangingPunct="1"/>
            <a:r>
              <a:rPr lang="en-US" altLang="en-US"/>
              <a:t>Characteristics of Inheritance</a:t>
            </a:r>
          </a:p>
        </p:txBody>
      </p:sp>
      <p:sp>
        <p:nvSpPr>
          <p:cNvPr id="21507" name="Rectangle 3">
            <a:extLst>
              <a:ext uri="{FF2B5EF4-FFF2-40B4-BE49-F238E27FC236}">
                <a16:creationId xmlns:a16="http://schemas.microsoft.com/office/drawing/2014/main" xmlns="" id="{E037629D-262C-8895-E76B-DC477516BE16}"/>
              </a:ext>
            </a:extLst>
          </p:cNvPr>
          <p:cNvSpPr>
            <a:spLocks noGrp="1" noChangeArrowheads="1"/>
          </p:cNvSpPr>
          <p:nvPr>
            <p:ph idx="1"/>
          </p:nvPr>
        </p:nvSpPr>
        <p:spPr/>
        <p:txBody>
          <a:bodyPr/>
          <a:lstStyle/>
          <a:p>
            <a:pPr eaLnBrk="1" hangingPunct="1"/>
            <a:r>
              <a:rPr lang="en-US" altLang="en-US"/>
              <a:t>Inheritance makes objects (classes) special</a:t>
            </a:r>
          </a:p>
          <a:p>
            <a:pPr lvl="1" eaLnBrk="1" hangingPunct="1"/>
            <a:r>
              <a:rPr lang="en-US" altLang="en-US" sz="2400"/>
              <a:t>Derive new classes from existing ones</a:t>
            </a:r>
          </a:p>
          <a:p>
            <a:pPr lvl="1" eaLnBrk="1" hangingPunct="1"/>
            <a:r>
              <a:rPr lang="en-US" altLang="en-US" sz="2400"/>
              <a:t>Extend the definition of existing classes</a:t>
            </a:r>
          </a:p>
          <a:p>
            <a:pPr lvl="1" eaLnBrk="1" hangingPunct="1"/>
            <a:r>
              <a:rPr lang="en-US" altLang="en-US" sz="2400"/>
              <a:t>Override method definitions of existing classes</a:t>
            </a:r>
          </a:p>
          <a:p>
            <a:pPr eaLnBrk="1" hangingPunct="1"/>
            <a:r>
              <a:rPr lang="en-US" altLang="en-US"/>
              <a:t>Create objects of different classes in the same program</a:t>
            </a:r>
          </a:p>
          <a:p>
            <a:pPr eaLnBrk="1" hangingPunct="1"/>
            <a:r>
              <a:rPr lang="en-US" altLang="en-US"/>
              <a:t>Allow objects to communicate with each other</a:t>
            </a:r>
          </a:p>
          <a:p>
            <a:pPr eaLnBrk="1" hangingPunct="1"/>
            <a:r>
              <a:rPr lang="en-US" altLang="en-US"/>
              <a:t>Create more complex objects by combining simpler ones</a:t>
            </a:r>
          </a:p>
        </p:txBody>
      </p:sp>
      <p:sp>
        <p:nvSpPr>
          <p:cNvPr id="21508" name="Footer Placeholder 3">
            <a:extLst>
              <a:ext uri="{FF2B5EF4-FFF2-40B4-BE49-F238E27FC236}">
                <a16:creationId xmlns:a16="http://schemas.microsoft.com/office/drawing/2014/main" xmlns="" id="{E5379DDA-08B4-6EE7-54C1-98FDF005CAC9}"/>
              </a:ext>
            </a:extLst>
          </p:cNvPr>
          <p:cNvSpPr>
            <a:spLocks noGrp="1"/>
          </p:cNvSpPr>
          <p:nvPr>
            <p:ph type="ftr" sz="quarter" idx="4294967295"/>
          </p:nvPr>
        </p:nvSpPr>
        <p:spPr bwMode="auto">
          <a:xfrm>
            <a:off x="8077200" y="6245225"/>
            <a:ext cx="2133600" cy="47625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r>
              <a:rPr lang="en-US" altLang="en-US" sz="1400" b="0">
                <a:solidFill>
                  <a:srgbClr val="222222"/>
                </a:solidFill>
                <a:ea typeface="MS PGothic" panose="020B0600070205080204" pitchFamily="34" charset="-128"/>
              </a:rPr>
              <a:t>Guide to Programming with Python</a:t>
            </a:r>
          </a:p>
        </p:txBody>
      </p:sp>
      <p:sp>
        <p:nvSpPr>
          <p:cNvPr id="21509" name="Slide Number Placeholder 4">
            <a:extLst>
              <a:ext uri="{FF2B5EF4-FFF2-40B4-BE49-F238E27FC236}">
                <a16:creationId xmlns:a16="http://schemas.microsoft.com/office/drawing/2014/main" xmlns="" id="{7FC5BF14-D1F7-7465-E4D3-D6BF77665517}"/>
              </a:ext>
            </a:extLst>
          </p:cNvPr>
          <p:cNvSpPr>
            <a:spLocks noGrp="1"/>
          </p:cNvSpPr>
          <p:nvPr>
            <p:ph type="sldNum" sz="quarter" idx="10"/>
          </p:nvPr>
        </p:nvSpPr>
        <p:spPr bwMode="auto">
          <a:xfrm>
            <a:off x="6553200" y="6245225"/>
            <a:ext cx="2133600" cy="47625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fld id="{00C9893E-8838-49BC-92CC-5FDE2C78AC85}" type="slidenum">
              <a:rPr lang="en-US" altLang="en-US" smtClean="0"/>
              <a:pPr>
                <a:spcBef>
                  <a:spcPct val="0"/>
                </a:spcBef>
                <a:buFontTx/>
                <a:buNone/>
              </a:pPr>
              <a:t>3</a:t>
            </a:fld>
            <a:endParaRPr lang="en-US" altLang="en-US" sz="1400" b="0">
              <a:solidFill>
                <a:srgbClr val="222222"/>
              </a:solidFill>
              <a:ea typeface="MS PGothic" panose="020B0600070205080204" pitchFamily="34" charset="-128"/>
            </a:endParaRPr>
          </a:p>
        </p:txBody>
      </p:sp>
    </p:spTree>
    <p:extLst>
      <p:ext uri="{BB962C8B-B14F-4D97-AF65-F5344CB8AC3E}">
        <p14:creationId xmlns:p14="http://schemas.microsoft.com/office/powerpoint/2010/main" xmlns="" val="920551350"/>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xmlns="" id="{7073B242-3841-44C6-6B81-7F11BBDC6855}"/>
              </a:ext>
            </a:extLst>
          </p:cNvPr>
          <p:cNvSpPr>
            <a:spLocks noGrp="1" noChangeArrowheads="1"/>
          </p:cNvSpPr>
          <p:nvPr>
            <p:ph type="title"/>
          </p:nvPr>
        </p:nvSpPr>
        <p:spPr/>
        <p:txBody>
          <a:bodyPr/>
          <a:lstStyle/>
          <a:p>
            <a:pPr eaLnBrk="1" hangingPunct="1"/>
            <a:r>
              <a:rPr lang="en-US" altLang="en-US"/>
              <a:t>Using Inheritance to Create New Classes</a:t>
            </a:r>
          </a:p>
        </p:txBody>
      </p:sp>
      <p:sp>
        <p:nvSpPr>
          <p:cNvPr id="24579" name="Rectangle 1027">
            <a:extLst>
              <a:ext uri="{FF2B5EF4-FFF2-40B4-BE49-F238E27FC236}">
                <a16:creationId xmlns:a16="http://schemas.microsoft.com/office/drawing/2014/main" xmlns="" id="{71EBCB0C-263F-F58B-A121-91313192EEED}"/>
              </a:ext>
            </a:extLst>
          </p:cNvPr>
          <p:cNvSpPr>
            <a:spLocks noGrp="1" noChangeArrowheads="1"/>
          </p:cNvSpPr>
          <p:nvPr>
            <p:ph idx="1"/>
          </p:nvPr>
        </p:nvSpPr>
        <p:spPr/>
        <p:txBody>
          <a:bodyPr/>
          <a:lstStyle/>
          <a:p>
            <a:pPr eaLnBrk="1" hangingPunct="1"/>
            <a:r>
              <a:rPr lang="en-US" altLang="en-US" b="1" dirty="0"/>
              <a:t>Inheritance:</a:t>
            </a:r>
            <a:r>
              <a:rPr lang="en-US" altLang="en-US" dirty="0"/>
              <a:t> An element of OOP that allows a new class to be based on an existing one where the new automatically gets (or inherits) all the methods and attributes of the existing class</a:t>
            </a:r>
          </a:p>
          <a:p>
            <a:pPr eaLnBrk="1" hangingPunct="1"/>
            <a:r>
              <a:rPr lang="en-US" altLang="en-US" i="1" dirty="0"/>
              <a:t>The </a:t>
            </a:r>
            <a:r>
              <a:rPr lang="en-US" altLang="en-US" b="1" i="1" dirty="0"/>
              <a:t>children</a:t>
            </a:r>
            <a:r>
              <a:rPr lang="en-US" altLang="en-US" i="1" dirty="0"/>
              <a:t> classes get all the capabilities (methods) and properties (attributes) the </a:t>
            </a:r>
            <a:r>
              <a:rPr lang="en-US" altLang="en-US" b="1" i="1" dirty="0"/>
              <a:t>parent</a:t>
            </a:r>
            <a:r>
              <a:rPr lang="en-US" altLang="en-US" i="1" dirty="0"/>
              <a:t> class has</a:t>
            </a:r>
            <a:r>
              <a:rPr lang="en-US" altLang="en-US" dirty="0"/>
              <a:t>; the children classes are also called </a:t>
            </a:r>
            <a:r>
              <a:rPr lang="en-US" altLang="en-US" b="1" dirty="0"/>
              <a:t>derived</a:t>
            </a:r>
            <a:r>
              <a:rPr lang="en-US" altLang="en-US" dirty="0"/>
              <a:t> classes</a:t>
            </a:r>
          </a:p>
          <a:p>
            <a:pPr eaLnBrk="1" hangingPunct="1"/>
            <a:r>
              <a:rPr lang="en-US" altLang="en-US" dirty="0"/>
              <a:t>Get the code for free! (code-reuse) – inheritance allows a new class to re-use code which already existed in another class (the parent class)</a:t>
            </a:r>
          </a:p>
        </p:txBody>
      </p:sp>
      <p:sp>
        <p:nvSpPr>
          <p:cNvPr id="24580" name="Footer Placeholder 3">
            <a:extLst>
              <a:ext uri="{FF2B5EF4-FFF2-40B4-BE49-F238E27FC236}">
                <a16:creationId xmlns:a16="http://schemas.microsoft.com/office/drawing/2014/main" xmlns="" id="{80D61CFF-7533-3301-65DF-36C2706912E2}"/>
              </a:ext>
            </a:extLst>
          </p:cNvPr>
          <p:cNvSpPr>
            <a:spLocks noGrp="1"/>
          </p:cNvSpPr>
          <p:nvPr>
            <p:ph type="ftr" sz="quarter" idx="10"/>
          </p:nvPr>
        </p:nvSpPr>
        <p:spPr bwMode="auto">
          <a:xfrm>
            <a:off x="533400" y="6324600"/>
            <a:ext cx="5867400" cy="3810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rgbClr val="222222"/>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r>
              <a:rPr lang="en-US"/>
              <a:t>Guide to Programming with Python</a:t>
            </a:r>
            <a:endParaRPr lang="en-US" altLang="en-US" sz="1400"/>
          </a:p>
        </p:txBody>
      </p:sp>
      <p:sp>
        <p:nvSpPr>
          <p:cNvPr id="21508" name="Slide Number Placeholder 4">
            <a:extLst>
              <a:ext uri="{FF2B5EF4-FFF2-40B4-BE49-F238E27FC236}">
                <a16:creationId xmlns:a16="http://schemas.microsoft.com/office/drawing/2014/main" xmlns="" id="{5C9EFC6C-A168-C3FB-CC38-4CDD9BA7E68A}"/>
              </a:ext>
            </a:extLst>
          </p:cNvPr>
          <p:cNvSpPr>
            <a:spLocks noGrp="1"/>
          </p:cNvSpPr>
          <p:nvPr>
            <p:ph type="sldNum" sz="quarter" idx="11"/>
          </p:nvPr>
        </p:nvSpPr>
        <p:spPr bwMode="auto">
          <a:xfrm>
            <a:off x="6553200" y="6324600"/>
            <a:ext cx="2057400" cy="3810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rgbClr val="222222"/>
                </a:solidFill>
                <a:latin typeface="Arial" panose="020B0604020202020204" pitchFamily="34" charset="0"/>
                <a:ea typeface="MS PGothic" panose="020B0600070205080204" pitchFamily="34" charset="-128"/>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ClrTx/>
              <a:buFontTx/>
              <a:buNone/>
            </a:pPr>
            <a:fld id="{7E430CBA-D4DE-4181-9075-14750311EAE0}" type="slidenum">
              <a:rPr lang="en-US" altLang="en-US" smtClean="0"/>
              <a:pPr>
                <a:spcBef>
                  <a:spcPct val="0"/>
                </a:spcBef>
                <a:buClrTx/>
                <a:buFontTx/>
                <a:buNone/>
              </a:pPr>
              <a:t>4</a:t>
            </a:fld>
            <a:endParaRPr lang="en-US" altLang="en-US" sz="1400"/>
          </a:p>
        </p:txBody>
      </p:sp>
    </p:spTree>
    <p:extLst>
      <p:ext uri="{BB962C8B-B14F-4D97-AF65-F5344CB8AC3E}">
        <p14:creationId xmlns:p14="http://schemas.microsoft.com/office/powerpoint/2010/main" xmlns="" val="3550785060"/>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Example</a:t>
            </a:r>
            <a:endParaRPr lang="en-US" dirty="0"/>
          </a:p>
        </p:txBody>
      </p:sp>
      <p:pic>
        <p:nvPicPr>
          <p:cNvPr id="14339" name="Picture 3"/>
          <p:cNvPicPr>
            <a:picLocks noChangeAspect="1" noChangeArrowheads="1"/>
          </p:cNvPicPr>
          <p:nvPr/>
        </p:nvPicPr>
        <p:blipFill>
          <a:blip r:embed="rId2"/>
          <a:srcRect/>
          <a:stretch>
            <a:fillRect/>
          </a:stretch>
        </p:blipFill>
        <p:spPr bwMode="auto">
          <a:xfrm>
            <a:off x="5877311" y="1313420"/>
            <a:ext cx="5857875" cy="40005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3"/>
          <a:srcRect/>
          <a:stretch>
            <a:fillRect/>
          </a:stretch>
        </p:blipFill>
        <p:spPr bwMode="auto">
          <a:xfrm>
            <a:off x="5971403" y="5331940"/>
            <a:ext cx="2209800" cy="1219200"/>
          </a:xfrm>
          <a:prstGeom prst="rect">
            <a:avLst/>
          </a:prstGeom>
          <a:noFill/>
          <a:ln w="9525">
            <a:noFill/>
            <a:miter lim="800000"/>
            <a:headEnd/>
            <a:tailEnd/>
          </a:ln>
          <a:effectLst/>
        </p:spPr>
      </p:pic>
      <p:pic>
        <p:nvPicPr>
          <p:cNvPr id="14342" name="Picture 6"/>
          <p:cNvPicPr>
            <a:picLocks noChangeAspect="1" noChangeArrowheads="1"/>
          </p:cNvPicPr>
          <p:nvPr/>
        </p:nvPicPr>
        <p:blipFill>
          <a:blip r:embed="rId4"/>
          <a:srcRect/>
          <a:stretch>
            <a:fillRect/>
          </a:stretch>
        </p:blipFill>
        <p:spPr bwMode="auto">
          <a:xfrm>
            <a:off x="2374557" y="1830989"/>
            <a:ext cx="1676400" cy="1400175"/>
          </a:xfrm>
          <a:prstGeom prst="rect">
            <a:avLst/>
          </a:prstGeom>
          <a:noFill/>
          <a:ln w="9525">
            <a:noFill/>
            <a:miter lim="800000"/>
            <a:headEnd/>
            <a:tailEnd/>
          </a:ln>
          <a:effectLst/>
        </p:spPr>
      </p:pic>
      <p:pic>
        <p:nvPicPr>
          <p:cNvPr id="14343" name="Picture 7"/>
          <p:cNvPicPr>
            <a:picLocks noGrp="1" noChangeAspect="1" noChangeArrowheads="1"/>
          </p:cNvPicPr>
          <p:nvPr>
            <p:ph idx="1"/>
          </p:nvPr>
        </p:nvPicPr>
        <p:blipFill>
          <a:blip r:embed="rId5"/>
          <a:srcRect/>
          <a:stretch>
            <a:fillRect/>
          </a:stretch>
        </p:blipFill>
        <p:spPr bwMode="auto">
          <a:xfrm>
            <a:off x="2597235" y="3965896"/>
            <a:ext cx="1428750" cy="200025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Multilevel </a:t>
            </a:r>
            <a:r>
              <a:rPr lang="en-US" dirty="0" smtClean="0"/>
              <a:t>inheritance</a:t>
            </a:r>
            <a:r>
              <a:rPr lang="en-US" b="1" dirty="0" smtClean="0"/>
              <a:t/>
            </a:r>
            <a:br>
              <a:rPr lang="en-US" b="1" dirty="0" smtClean="0"/>
            </a:br>
            <a:endParaRPr 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7284191" y="1046205"/>
            <a:ext cx="4576352" cy="4906963"/>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4623487" y="5116599"/>
            <a:ext cx="2286000" cy="1419225"/>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2582564" y="1822769"/>
            <a:ext cx="4279556" cy="2469143"/>
          </a:xfrm>
          <a:prstGeom prst="rect">
            <a:avLst/>
          </a:prstGeom>
          <a:noFill/>
          <a:ln w="9525">
            <a:noFill/>
            <a:miter lim="800000"/>
            <a:headEnd/>
            <a:tailEnd/>
          </a:ln>
          <a:effectLst/>
        </p:spPr>
      </p:pic>
      <p:pic>
        <p:nvPicPr>
          <p:cNvPr id="15364" name="Picture 4"/>
          <p:cNvPicPr>
            <a:picLocks noChangeAspect="1" noChangeArrowheads="1"/>
          </p:cNvPicPr>
          <p:nvPr/>
        </p:nvPicPr>
        <p:blipFill>
          <a:blip r:embed="rId5"/>
          <a:srcRect/>
          <a:stretch>
            <a:fillRect/>
          </a:stretch>
        </p:blipFill>
        <p:spPr bwMode="auto">
          <a:xfrm>
            <a:off x="445488" y="1886595"/>
            <a:ext cx="1514475" cy="2162175"/>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Inheritance</a:t>
            </a:r>
          </a:p>
        </p:txBody>
      </p:sp>
      <p:pic>
        <p:nvPicPr>
          <p:cNvPr id="16386" name="Picture 2"/>
          <p:cNvPicPr>
            <a:picLocks noGrp="1" noChangeAspect="1" noChangeArrowheads="1"/>
          </p:cNvPicPr>
          <p:nvPr>
            <p:ph idx="1"/>
          </p:nvPr>
        </p:nvPicPr>
        <p:blipFill>
          <a:blip r:embed="rId2"/>
          <a:srcRect/>
          <a:stretch>
            <a:fillRect/>
          </a:stretch>
        </p:blipFill>
        <p:spPr bwMode="auto">
          <a:xfrm>
            <a:off x="392713" y="1111101"/>
            <a:ext cx="4124325" cy="17621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7546889" y="1117000"/>
            <a:ext cx="3886200" cy="4591050"/>
          </a:xfrm>
          <a:prstGeom prst="rect">
            <a:avLst/>
          </a:prstGeom>
          <a:noFill/>
          <a:ln w="9525">
            <a:noFill/>
            <a:miter lim="800000"/>
            <a:headEnd/>
            <a:tailEnd/>
          </a:ln>
          <a:effectLst/>
        </p:spPr>
      </p:pic>
      <p:pic>
        <p:nvPicPr>
          <p:cNvPr id="6" name="Picture 5"/>
          <p:cNvPicPr>
            <a:picLocks noChangeAspect="1" noChangeArrowheads="1"/>
          </p:cNvPicPr>
          <p:nvPr/>
        </p:nvPicPr>
        <p:blipFill>
          <a:blip r:embed="rId4"/>
          <a:srcRect/>
          <a:stretch>
            <a:fillRect/>
          </a:stretch>
        </p:blipFill>
        <p:spPr bwMode="auto">
          <a:xfrm>
            <a:off x="652935" y="3276965"/>
            <a:ext cx="4200525" cy="1571625"/>
          </a:xfrm>
          <a:prstGeom prst="rect">
            <a:avLst/>
          </a:prstGeom>
          <a:noFill/>
          <a:ln w="9525">
            <a:noFill/>
            <a:miter lim="800000"/>
            <a:headEnd/>
            <a:tailEnd/>
          </a:ln>
          <a:effectLst/>
        </p:spPr>
      </p:pic>
      <p:pic>
        <p:nvPicPr>
          <p:cNvPr id="16388" name="Picture 4"/>
          <p:cNvPicPr>
            <a:picLocks noChangeAspect="1" noChangeArrowheads="1"/>
          </p:cNvPicPr>
          <p:nvPr/>
        </p:nvPicPr>
        <p:blipFill>
          <a:blip r:embed="rId5"/>
          <a:srcRect/>
          <a:stretch>
            <a:fillRect/>
          </a:stretch>
        </p:blipFill>
        <p:spPr bwMode="auto">
          <a:xfrm>
            <a:off x="5057389" y="4249437"/>
            <a:ext cx="2143125" cy="200025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a:t>
            </a:r>
            <a:r>
              <a:rPr lang="en-US" b="1" dirty="0" smtClean="0"/>
              <a:t> </a:t>
            </a:r>
            <a:r>
              <a:rPr lang="en-US" dirty="0" smtClean="0"/>
              <a:t>Inheritance</a:t>
            </a:r>
          </a:p>
        </p:txBody>
      </p:sp>
      <p:pic>
        <p:nvPicPr>
          <p:cNvPr id="17410" name="Picture 2"/>
          <p:cNvPicPr>
            <a:picLocks noGrp="1" noChangeAspect="1" noChangeArrowheads="1"/>
          </p:cNvPicPr>
          <p:nvPr>
            <p:ph idx="1"/>
          </p:nvPr>
        </p:nvPicPr>
        <p:blipFill>
          <a:blip r:embed="rId2"/>
          <a:srcRect/>
          <a:stretch>
            <a:fillRect/>
          </a:stretch>
        </p:blipFill>
        <p:spPr bwMode="auto">
          <a:xfrm>
            <a:off x="2742685" y="1448207"/>
            <a:ext cx="2933700" cy="207645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6919784" y="1106998"/>
            <a:ext cx="4967416" cy="5607226"/>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2160245" y="3405831"/>
            <a:ext cx="3933825" cy="27813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super() function</a:t>
            </a:r>
            <a:r>
              <a:rPr lang="en-US" b="1" dirty="0" smtClean="0"/>
              <a:t>	</a:t>
            </a:r>
            <a:endParaRPr lang="en-US" dirty="0"/>
          </a:p>
        </p:txBody>
      </p:sp>
      <p:sp>
        <p:nvSpPr>
          <p:cNvPr id="3" name="Content Placeholder 2"/>
          <p:cNvSpPr>
            <a:spLocks noGrp="1"/>
          </p:cNvSpPr>
          <p:nvPr>
            <p:ph idx="1"/>
          </p:nvPr>
        </p:nvSpPr>
        <p:spPr/>
        <p:txBody>
          <a:bodyPr/>
          <a:lstStyle/>
          <a:p>
            <a:r>
              <a:rPr lang="en-US" dirty="0" smtClean="0"/>
              <a:t>In child class, we can refer to parent class by using the super() function. </a:t>
            </a:r>
            <a:endParaRPr lang="en-US" dirty="0" smtClean="0"/>
          </a:p>
          <a:p>
            <a:r>
              <a:rPr lang="en-US" dirty="0" smtClean="0"/>
              <a:t>The </a:t>
            </a:r>
            <a:r>
              <a:rPr lang="en-US" dirty="0" smtClean="0"/>
              <a:t>super function returns a temporary object of the parent class that allows us to call a parent class method inside a child class method</a:t>
            </a:r>
            <a:r>
              <a:rPr lang="en-US" dirty="0" smtClean="0"/>
              <a:t>.</a:t>
            </a:r>
          </a:p>
          <a:p>
            <a:endParaRPr lang="en-US" dirty="0" smtClean="0"/>
          </a:p>
          <a:p>
            <a:pPr>
              <a:buNone/>
            </a:pPr>
            <a:r>
              <a:rPr lang="en-US" b="1" dirty="0" smtClean="0"/>
              <a:t>Benefits of using the super() function.</a:t>
            </a:r>
            <a:endParaRPr lang="en-US" dirty="0" smtClean="0"/>
          </a:p>
          <a:p>
            <a:r>
              <a:rPr lang="en-US" dirty="0" smtClean="0"/>
              <a:t>We are not required to remember or specify the parent class name to access its methods.</a:t>
            </a:r>
          </a:p>
          <a:p>
            <a:r>
              <a:rPr lang="en-US" dirty="0" smtClean="0"/>
              <a:t>We can use the super() function in both </a:t>
            </a:r>
            <a:r>
              <a:rPr lang="en-US" b="1" dirty="0" smtClean="0"/>
              <a:t>single</a:t>
            </a:r>
            <a:r>
              <a:rPr lang="en-US" dirty="0" smtClean="0"/>
              <a:t> and </a:t>
            </a:r>
            <a:r>
              <a:rPr lang="en-US" b="1" dirty="0" smtClean="0"/>
              <a:t>multiple inheritances</a:t>
            </a:r>
            <a:r>
              <a:rPr lang="en-US" dirty="0" smtClean="0"/>
              <a:t>.</a:t>
            </a:r>
          </a:p>
          <a:p>
            <a:r>
              <a:rPr lang="en-US" dirty="0" smtClean="0"/>
              <a:t>The super() function support code </a:t>
            </a:r>
            <a:r>
              <a:rPr lang="en-US" b="1" dirty="0" smtClean="0"/>
              <a:t>reusability</a:t>
            </a:r>
            <a:r>
              <a:rPr lang="en-US" dirty="0" smtClean="0"/>
              <a:t> as there is no need to write the entire function</a:t>
            </a:r>
          </a:p>
          <a:p>
            <a:endParaRPr lang="en-US"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TotalTime>
  <Words>312</Words>
  <Application>Microsoft Office PowerPoint</Application>
  <PresentationFormat>Custom</PresentationFormat>
  <Paragraphs>47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ssn</vt:lpstr>
      <vt:lpstr>UIT2201 – Programming and Data Structures</vt:lpstr>
      <vt:lpstr>Inheritance</vt:lpstr>
      <vt:lpstr>Characteristics of Inheritance</vt:lpstr>
      <vt:lpstr>Using Inheritance to Create New Classes</vt:lpstr>
      <vt:lpstr>Single Inheritance Example</vt:lpstr>
      <vt:lpstr> Multilevel inheritance </vt:lpstr>
      <vt:lpstr>Hierarchical Inheritance</vt:lpstr>
      <vt:lpstr>Multiple Inheritance</vt:lpstr>
      <vt:lpstr>Python super() function </vt:lpstr>
      <vt:lpstr>Python super() function</vt:lpstr>
      <vt:lpstr>issubclass() </vt:lpstr>
      <vt:lpstr>Method Overriding</vt:lpstr>
      <vt:lpstr>Method Overriding</vt:lpstr>
      <vt:lpstr>Inheritance example</vt:lpstr>
      <vt:lpstr>Credit Card Class</vt:lpstr>
      <vt:lpstr>Inheritance Predatory Credit Card</vt:lpstr>
      <vt:lpstr>Predatory Credit Card inheritance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K.S.Gayathri</dc:creator>
  <cp:lastModifiedBy>Sivakumar</cp:lastModifiedBy>
  <cp:revision>45</cp:revision>
  <dcterms:created xsi:type="dcterms:W3CDTF">2023-04-06T06:48:43Z</dcterms:created>
  <dcterms:modified xsi:type="dcterms:W3CDTF">2023-05-15T18:17:12Z</dcterms:modified>
</cp:coreProperties>
</file>