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8"/>
  </p:notesMasterIdLst>
  <p:sldIdLst>
    <p:sldId id="256" r:id="rId2"/>
    <p:sldId id="257" r:id="rId3"/>
    <p:sldId id="258" r:id="rId4"/>
    <p:sldId id="259" r:id="rId5"/>
    <p:sldId id="260" r:id="rId6"/>
    <p:sldId id="261" r:id="rId7"/>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9C20E81-7D4B-4D0A-85DC-1B34150CC3E3}" type="datetimeFigureOut">
              <a:rPr lang="en-IN" smtClean="0"/>
              <a:pPr/>
              <a:t>18-05-2023</a:t>
            </a:fld>
            <a:endParaRPr lang="en-IN"/>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3428689-BD91-4CB3-8016-531CE628AD1A}" type="slidenum">
              <a:rPr lang="en-IN" smtClean="0"/>
              <a:pPr/>
              <a:t>‹#›</a:t>
            </a:fld>
            <a:endParaRPr lang="en-IN"/>
          </a:p>
        </p:txBody>
      </p:sp>
    </p:spTree>
    <p:extLst>
      <p:ext uri="{BB962C8B-B14F-4D97-AF65-F5344CB8AC3E}">
        <p14:creationId xmlns:p14="http://schemas.microsoft.com/office/powerpoint/2010/main" val="655441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a:srcRect/>
          <a:stretch>
            <a:fillRect/>
          </a:stretch>
        </p:blipFill>
        <p:spPr bwMode="auto">
          <a:xfrm>
            <a:off x="2" y="5583238"/>
            <a:ext cx="12170834" cy="1289050"/>
          </a:xfrm>
          <a:prstGeom prst="rect">
            <a:avLst/>
          </a:prstGeom>
          <a:noFill/>
          <a:ln w="9525">
            <a:noFill/>
            <a:miter lim="800000"/>
            <a:headEnd/>
            <a:tailEnd/>
          </a:ln>
        </p:spPr>
      </p:pic>
      <p:sp>
        <p:nvSpPr>
          <p:cNvPr id="5" name="Rectangle 18"/>
          <p:cNvSpPr>
            <a:spLocks noChangeArrowheads="1"/>
          </p:cNvSpPr>
          <p:nvPr/>
        </p:nvSpPr>
        <p:spPr bwMode="auto">
          <a:xfrm>
            <a:off x="0" y="0"/>
            <a:ext cx="12192000" cy="1752600"/>
          </a:xfrm>
          <a:prstGeom prst="rect">
            <a:avLst/>
          </a:prstGeom>
          <a:solidFill>
            <a:srgbClr val="335295"/>
          </a:solidFill>
          <a:ln>
            <a:noFill/>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defRPr/>
            </a:pPr>
            <a:endParaRPr lang="en-US" altLang="en-US">
              <a:latin typeface="Arial" panose="020B0604020202020204" pitchFamily="34" charset="0"/>
            </a:endParaRPr>
          </a:p>
        </p:txBody>
      </p:sp>
      <p:sp>
        <p:nvSpPr>
          <p:cNvPr id="5122" name="Rectangle 2"/>
          <p:cNvSpPr>
            <a:spLocks noGrp="1" noChangeArrowheads="1"/>
          </p:cNvSpPr>
          <p:nvPr>
            <p:ph type="ctrTitle"/>
          </p:nvPr>
        </p:nvSpPr>
        <p:spPr>
          <a:xfrm>
            <a:off x="914400" y="2286000"/>
            <a:ext cx="103632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a:t>Click to edit Master title style</a:t>
            </a:r>
          </a:p>
        </p:txBody>
      </p:sp>
      <p:sp>
        <p:nvSpPr>
          <p:cNvPr id="5123" name="Rectangle 3"/>
          <p:cNvSpPr>
            <a:spLocks noGrp="1" noChangeArrowheads="1"/>
          </p:cNvSpPr>
          <p:nvPr>
            <p:ph type="subTitle" idx="1"/>
          </p:nvPr>
        </p:nvSpPr>
        <p:spPr>
          <a:xfrm>
            <a:off x="1828800" y="3810001"/>
            <a:ext cx="85344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a:t>Click to edit Master subtitle style</a:t>
            </a:r>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609600" y="1066800"/>
            <a:ext cx="10972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067301" y="6291263"/>
            <a:ext cx="466794" cy="253916"/>
          </a:xfrm>
          <a:prstGeom prst="rect">
            <a:avLst/>
          </a:prstGeom>
          <a:noFill/>
        </p:spPr>
        <p:txBody>
          <a:bodyPr wrap="none">
            <a:spAutoFit/>
          </a:bodyPr>
          <a:lstStyle/>
          <a:p>
            <a:pPr eaLnBrk="1" fontAlgn="auto" hangingPunct="1">
              <a:spcBef>
                <a:spcPts val="0"/>
              </a:spcBef>
              <a:spcAft>
                <a:spcPts val="0"/>
              </a:spcAft>
              <a:defRPr/>
            </a:pPr>
            <a:r>
              <a:rPr lang="en-US" sz="1050" i="1" dirty="0">
                <a:latin typeface="+mn-lt"/>
                <a:ea typeface="+mn-ea"/>
              </a:rPr>
              <a:t>v 1.0</a:t>
            </a:r>
          </a:p>
        </p:txBody>
      </p:sp>
      <p:sp>
        <p:nvSpPr>
          <p:cNvPr id="2" name="Title 1"/>
          <p:cNvSpPr>
            <a:spLocks noGrp="1"/>
          </p:cNvSpPr>
          <p:nvPr>
            <p:ph type="title"/>
          </p:nvPr>
        </p:nvSpPr>
        <p:spPr>
          <a:xfrm>
            <a:off x="609600" y="274638"/>
            <a:ext cx="10972800" cy="792162"/>
          </a:xfrm>
        </p:spPr>
        <p:txBody>
          <a:bodyPr/>
          <a:lstStyle>
            <a:lvl1pPr>
              <a:defRPr sz="32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600" y="1219204"/>
            <a:ext cx="109728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1" descr="band"/>
          <p:cNvPicPr>
            <a:picLocks noChangeAspect="1" noChangeArrowheads="1"/>
          </p:cNvPicPr>
          <p:nvPr/>
        </p:nvPicPr>
        <p:blipFill>
          <a:blip r:embed="rId4"/>
          <a:srcRect/>
          <a:stretch>
            <a:fillRect/>
          </a:stretch>
        </p:blipFill>
        <p:spPr bwMode="auto">
          <a:xfrm>
            <a:off x="0" y="5568950"/>
            <a:ext cx="12189884" cy="1289050"/>
          </a:xfrm>
          <a:prstGeom prst="rect">
            <a:avLst/>
          </a:prstGeom>
          <a:noFill/>
          <a:ln w="9525">
            <a:noFill/>
            <a:miter lim="800000"/>
            <a:headEnd/>
            <a:tailEnd/>
          </a:ln>
        </p:spPr>
      </p:pic>
      <p:sp>
        <p:nvSpPr>
          <p:cNvPr id="1027"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609600" y="1447800"/>
            <a:ext cx="109728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Oval 4"/>
          <p:cNvSpPr>
            <a:spLocks noChangeArrowheads="1"/>
          </p:cNvSpPr>
          <p:nvPr/>
        </p:nvSpPr>
        <p:spPr bwMode="auto">
          <a:xfrm>
            <a:off x="0" y="6213476"/>
            <a:ext cx="914400" cy="304800"/>
          </a:xfrm>
          <a:prstGeom prst="ellipse">
            <a:avLst/>
          </a:prstGeom>
          <a:solidFill>
            <a:schemeClr val="bg1"/>
          </a:solidFill>
          <a:ln w="25400" algn="ctr">
            <a:solidFill>
              <a:schemeClr val="bg1"/>
            </a:solidFill>
            <a:round/>
            <a:headEnd/>
            <a:tailEnd/>
          </a:ln>
        </p:spPr>
        <p:txBody>
          <a:bodyPr lIns="0" tIns="0" rIns="0" bIns="0" anchor="ctr"/>
          <a:lstStyle/>
          <a:p>
            <a:pPr algn="ctr" eaLnBrk="1" hangingPunct="1"/>
            <a:fld id="{F58D6FC1-2522-4DB7-B0E2-DA501C2B1CB3}" type="slidenum">
              <a:rPr lang="en-US" altLang="en-US" sz="1600" b="1">
                <a:solidFill>
                  <a:schemeClr val="accent2"/>
                </a:solidFill>
                <a:latin typeface="Calibri" pitchFamily="34" charset="0"/>
                <a:cs typeface="Arial" charset="0"/>
              </a:rPr>
              <a:pPr algn="ctr" eaLnBrk="1" hangingPunct="1"/>
              <a:t>‹#›</a:t>
            </a:fld>
            <a:endParaRPr lang="en-US" altLang="en-US" b="1">
              <a:solidFill>
                <a:schemeClr val="accent2"/>
              </a:solidFill>
              <a:latin typeface="Calibri" pitchFamily="34" charset="0"/>
              <a:cs typeface="Arial" charset="0"/>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ransition>
    <p:wipe dir="d"/>
  </p:transition>
  <p:txStyles>
    <p:titleStyle>
      <a:lvl1pPr algn="ctr" rtl="0" eaLnBrk="1" fontAlgn="base" hangingPunct="1">
        <a:spcBef>
          <a:spcPct val="0"/>
        </a:spcBef>
        <a:spcAft>
          <a:spcPct val="0"/>
        </a:spcAft>
        <a:defRPr sz="3200">
          <a:solidFill>
            <a:srgbClr val="1B57B5"/>
          </a:solidFill>
          <a:latin typeface="Arial" panose="020B0604020202020204" pitchFamily="34" charset="0"/>
          <a:ea typeface="MS PGothic" pitchFamily="34" charset="-128"/>
          <a:cs typeface="Arial" panose="020B0604020202020204" pitchFamily="34" charset="0"/>
        </a:defRPr>
      </a:lvl1pPr>
      <a:lvl2pPr algn="ctr" rtl="0" eaLnBrk="1" fontAlgn="base" hangingPunct="1">
        <a:spcBef>
          <a:spcPct val="0"/>
        </a:spcBef>
        <a:spcAft>
          <a:spcPct val="0"/>
        </a:spcAft>
        <a:defRPr sz="3200">
          <a:solidFill>
            <a:srgbClr val="1B57B5"/>
          </a:solidFill>
          <a:latin typeface="Arial" charset="0"/>
          <a:ea typeface="MS PGothic" pitchFamily="34" charset="-128"/>
          <a:cs typeface="Arial" charset="0"/>
        </a:defRPr>
      </a:lvl2pPr>
      <a:lvl3pPr algn="ctr" rtl="0" eaLnBrk="1" fontAlgn="base" hangingPunct="1">
        <a:spcBef>
          <a:spcPct val="0"/>
        </a:spcBef>
        <a:spcAft>
          <a:spcPct val="0"/>
        </a:spcAft>
        <a:defRPr sz="3200">
          <a:solidFill>
            <a:srgbClr val="1B57B5"/>
          </a:solidFill>
          <a:latin typeface="Arial" charset="0"/>
          <a:ea typeface="MS PGothic" pitchFamily="34" charset="-128"/>
          <a:cs typeface="Arial" charset="0"/>
        </a:defRPr>
      </a:lvl3pPr>
      <a:lvl4pPr algn="ctr" rtl="0" eaLnBrk="1" fontAlgn="base" hangingPunct="1">
        <a:spcBef>
          <a:spcPct val="0"/>
        </a:spcBef>
        <a:spcAft>
          <a:spcPct val="0"/>
        </a:spcAft>
        <a:defRPr sz="3200">
          <a:solidFill>
            <a:srgbClr val="1B57B5"/>
          </a:solidFill>
          <a:latin typeface="Arial" charset="0"/>
          <a:ea typeface="MS PGothic" pitchFamily="34" charset="-128"/>
          <a:cs typeface="Arial" charset="0"/>
        </a:defRPr>
      </a:lvl4pPr>
      <a:lvl5pPr algn="ctr" rtl="0" eaLnBrk="1" fontAlgn="base" hangingPunct="1">
        <a:spcBef>
          <a:spcPct val="0"/>
        </a:spcBef>
        <a:spcAft>
          <a:spcPct val="0"/>
        </a:spcAft>
        <a:defRPr sz="3200">
          <a:solidFill>
            <a:srgbClr val="1B57B5"/>
          </a:solidFill>
          <a:latin typeface="Arial" charset="0"/>
          <a:ea typeface="MS PGothic" pitchFamily="34" charset="-128"/>
          <a:cs typeface="Arial"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S PGothic" pitchFamily="34" charset="-128"/>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ea typeface="MS PGothic" pitchFamily="34" charset="-128"/>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ea typeface="MS PGothic" pitchFamily="34" charset="-128"/>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ea typeface="MS PGothic" pitchFamily="34" charset="-128"/>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ea typeface="MS PGothic" pitchFamily="34" charset="-128"/>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B647-82C7-9088-8E0E-5C7C3D8AD336}"/>
              </a:ext>
            </a:extLst>
          </p:cNvPr>
          <p:cNvSpPr>
            <a:spLocks noGrp="1"/>
          </p:cNvSpPr>
          <p:nvPr>
            <p:ph type="ctrTitle"/>
          </p:nvPr>
        </p:nvSpPr>
        <p:spPr/>
        <p:txBody>
          <a:bodyPr/>
          <a:lstStyle/>
          <a:p>
            <a:r>
              <a:rPr lang="en-US" altLang="en-US" dirty="0"/>
              <a:t>UIT2201 – Programming and Data Structures</a:t>
            </a:r>
            <a:endParaRPr lang="en-IN" dirty="0"/>
          </a:p>
        </p:txBody>
      </p:sp>
      <p:sp>
        <p:nvSpPr>
          <p:cNvPr id="3" name="Subtitle 2">
            <a:extLst>
              <a:ext uri="{FF2B5EF4-FFF2-40B4-BE49-F238E27FC236}">
                <a16:creationId xmlns:a16="http://schemas.microsoft.com/office/drawing/2014/main" id="{CE11E9F0-0A30-1351-4725-E6716CF5C3B8}"/>
              </a:ext>
            </a:extLst>
          </p:cNvPr>
          <p:cNvSpPr>
            <a:spLocks noGrp="1"/>
          </p:cNvSpPr>
          <p:nvPr>
            <p:ph type="subTitle" idx="1"/>
          </p:nvPr>
        </p:nvSpPr>
        <p:spPr/>
        <p:txBody>
          <a:bodyPr/>
          <a:lstStyle/>
          <a:p>
            <a:r>
              <a:rPr lang="en-US" b="1" dirty="0">
                <a:solidFill>
                  <a:srgbClr val="000000"/>
                </a:solidFill>
                <a:latin typeface="Verdana"/>
                <a:ea typeface="MS PGothic"/>
                <a:cs typeface="Arial" charset="0"/>
              </a:rPr>
              <a:t>Name Spaces</a:t>
            </a:r>
          </a:p>
        </p:txBody>
      </p:sp>
    </p:spTree>
    <p:extLst>
      <p:ext uri="{BB962C8B-B14F-4D97-AF65-F5344CB8AC3E}">
        <p14:creationId xmlns:p14="http://schemas.microsoft.com/office/powerpoint/2010/main" val="3809509995"/>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Space</a:t>
            </a:r>
          </a:p>
        </p:txBody>
      </p:sp>
      <p:sp>
        <p:nvSpPr>
          <p:cNvPr id="3" name="Content Placeholder 2"/>
          <p:cNvSpPr>
            <a:spLocks noGrp="1"/>
          </p:cNvSpPr>
          <p:nvPr>
            <p:ph idx="1"/>
          </p:nvPr>
        </p:nvSpPr>
        <p:spPr>
          <a:xfrm>
            <a:off x="609599" y="1219205"/>
            <a:ext cx="10231395" cy="3113898"/>
          </a:xfrm>
        </p:spPr>
        <p:txBody>
          <a:bodyPr/>
          <a:lstStyle/>
          <a:p>
            <a:pPr algn="just"/>
            <a:r>
              <a:rPr lang="en-US" dirty="0"/>
              <a:t>A namespace is an abstraction that manages all the identifiers that are defined in a particular scope, mapping each name to its associated value.</a:t>
            </a:r>
          </a:p>
          <a:p>
            <a:pPr algn="just"/>
            <a:r>
              <a:rPr lang="en-US" dirty="0"/>
              <a:t>In Python, functions, classes, and modules are all first-class objects, and so the “value” associated with an identifier in a namespace may in fact be a function, class, or module.</a:t>
            </a: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 Namespaces</a:t>
            </a:r>
          </a:p>
        </p:txBody>
      </p:sp>
      <p:sp>
        <p:nvSpPr>
          <p:cNvPr id="3" name="Content Placeholder 2"/>
          <p:cNvSpPr>
            <a:spLocks noGrp="1"/>
          </p:cNvSpPr>
          <p:nvPr>
            <p:ph idx="1"/>
          </p:nvPr>
        </p:nvSpPr>
        <p:spPr/>
        <p:txBody>
          <a:bodyPr/>
          <a:lstStyle/>
          <a:p>
            <a:pPr algn="just"/>
            <a:r>
              <a:rPr lang="en-US" dirty="0"/>
              <a:t>The instance namespace, which manages attributes specific to an individual object. For example, each instance of our </a:t>
            </a:r>
            <a:r>
              <a:rPr lang="en-US" dirty="0" err="1"/>
              <a:t>PredatoryCreditCard</a:t>
            </a:r>
            <a:r>
              <a:rPr lang="en-US" dirty="0"/>
              <a:t> class maintains a distinct balance, a distinct account number, a distinct credit limit,</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3422307" y="2841282"/>
            <a:ext cx="3848100" cy="2114550"/>
          </a:xfrm>
          <a:prstGeom prst="rect">
            <a:avLst/>
          </a:prstGeom>
          <a:noFill/>
          <a:ln w="9525">
            <a:noFill/>
            <a:miter lim="800000"/>
            <a:headEnd/>
            <a:tailEnd/>
          </a:ln>
          <a:effectLst/>
        </p:spPr>
      </p:pic>
      <p:sp>
        <p:nvSpPr>
          <p:cNvPr id="6" name="TextBox 5"/>
          <p:cNvSpPr txBox="1"/>
          <p:nvPr/>
        </p:nvSpPr>
        <p:spPr>
          <a:xfrm>
            <a:off x="4300151" y="5074508"/>
            <a:ext cx="3739978" cy="584775"/>
          </a:xfrm>
          <a:prstGeom prst="rect">
            <a:avLst/>
          </a:prstGeom>
          <a:noFill/>
        </p:spPr>
        <p:txBody>
          <a:bodyPr wrap="square" rtlCol="0">
            <a:spAutoFit/>
          </a:bodyPr>
          <a:lstStyle/>
          <a:p>
            <a:r>
              <a:rPr lang="en-US" sz="1400" dirty="0">
                <a:latin typeface="Arial" pitchFamily="34" charset="0"/>
                <a:cs typeface="Arial" pitchFamily="34" charset="0"/>
              </a:rPr>
              <a:t>Instant namespace of </a:t>
            </a:r>
            <a:r>
              <a:rPr lang="en-US" sz="1400" dirty="0" err="1">
                <a:latin typeface="Arial" pitchFamily="34" charset="0"/>
                <a:cs typeface="Arial" pitchFamily="34" charset="0"/>
              </a:rPr>
              <a:t>PredatoryCreditCard</a:t>
            </a:r>
            <a:endParaRPr lang="en-US" sz="1400" dirty="0">
              <a:latin typeface="Arial" pitchFamily="34" charset="0"/>
              <a:cs typeface="Arial" pitchFamily="34" charset="0"/>
            </a:endParaRPr>
          </a:p>
          <a:p>
            <a:endParaRPr lang="en-US" dirty="0"/>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Namespaces</a:t>
            </a:r>
          </a:p>
        </p:txBody>
      </p:sp>
      <p:sp>
        <p:nvSpPr>
          <p:cNvPr id="3" name="Content Placeholder 2"/>
          <p:cNvSpPr>
            <a:spLocks noGrp="1"/>
          </p:cNvSpPr>
          <p:nvPr>
            <p:ph idx="1"/>
          </p:nvPr>
        </p:nvSpPr>
        <p:spPr>
          <a:xfrm>
            <a:off x="609600" y="1219205"/>
            <a:ext cx="10972800" cy="1507520"/>
          </a:xfrm>
        </p:spPr>
        <p:txBody>
          <a:bodyPr/>
          <a:lstStyle/>
          <a:p>
            <a:pPr algn="just"/>
            <a:r>
              <a:rPr lang="en-US" dirty="0"/>
              <a:t>Class namespace for each class that has been defined. This namespace is used to manage members that are to be shared by all instances of a class, or used without reference to any particular instance.</a:t>
            </a:r>
          </a:p>
        </p:txBody>
      </p:sp>
      <p:pic>
        <p:nvPicPr>
          <p:cNvPr id="4098" name="Picture 2"/>
          <p:cNvPicPr>
            <a:picLocks noChangeAspect="1" noChangeArrowheads="1"/>
          </p:cNvPicPr>
          <p:nvPr/>
        </p:nvPicPr>
        <p:blipFill>
          <a:blip r:embed="rId2"/>
          <a:srcRect/>
          <a:stretch>
            <a:fillRect/>
          </a:stretch>
        </p:blipFill>
        <p:spPr bwMode="auto">
          <a:xfrm>
            <a:off x="1289221" y="2839995"/>
            <a:ext cx="3352800" cy="33528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6920813" y="3478041"/>
            <a:ext cx="2667000" cy="1285875"/>
          </a:xfrm>
          <a:prstGeom prst="rect">
            <a:avLst/>
          </a:prstGeom>
          <a:noFill/>
          <a:ln w="9525">
            <a:noFill/>
            <a:miter lim="800000"/>
            <a:headEnd/>
            <a:tailEnd/>
          </a:ln>
          <a:effectLst/>
        </p:spPr>
      </p:pic>
      <p:sp>
        <p:nvSpPr>
          <p:cNvPr id="7" name="TextBox 6"/>
          <p:cNvSpPr txBox="1"/>
          <p:nvPr/>
        </p:nvSpPr>
        <p:spPr>
          <a:xfrm>
            <a:off x="6944497" y="4942703"/>
            <a:ext cx="4176584" cy="307777"/>
          </a:xfrm>
          <a:prstGeom prst="rect">
            <a:avLst/>
          </a:prstGeom>
          <a:noFill/>
        </p:spPr>
        <p:txBody>
          <a:bodyPr wrap="square" rtlCol="0">
            <a:spAutoFit/>
          </a:bodyPr>
          <a:lstStyle/>
          <a:p>
            <a:r>
              <a:rPr lang="en-US" sz="1400" dirty="0">
                <a:latin typeface="Arial" pitchFamily="34" charset="0"/>
                <a:cs typeface="Arial" pitchFamily="34" charset="0"/>
              </a:rPr>
              <a:t>Class namespace of </a:t>
            </a:r>
            <a:r>
              <a:rPr lang="en-US" sz="1400" dirty="0" err="1">
                <a:latin typeface="Arial" pitchFamily="34" charset="0"/>
                <a:cs typeface="Arial" pitchFamily="34" charset="0"/>
              </a:rPr>
              <a:t>PredatoryCreditCard</a:t>
            </a:r>
            <a:endParaRPr lang="en-US" sz="1400" dirty="0">
              <a:latin typeface="Arial" pitchFamily="34" charset="0"/>
              <a:cs typeface="Arial" pitchFamily="34" charset="0"/>
            </a:endParaRP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Resolution</a:t>
            </a:r>
          </a:p>
        </p:txBody>
      </p:sp>
      <p:sp>
        <p:nvSpPr>
          <p:cNvPr id="3" name="Content Placeholder 2"/>
          <p:cNvSpPr>
            <a:spLocks noGrp="1"/>
          </p:cNvSpPr>
          <p:nvPr>
            <p:ph idx="1"/>
          </p:nvPr>
        </p:nvSpPr>
        <p:spPr/>
        <p:txBody>
          <a:bodyPr/>
          <a:lstStyle/>
          <a:p>
            <a:pPr marL="0" indent="0">
              <a:buNone/>
            </a:pPr>
            <a:r>
              <a:rPr lang="en-US" dirty="0"/>
              <a:t>Python interpreter begins a name resolution process, described as follows:</a:t>
            </a:r>
          </a:p>
          <a:p>
            <a:pPr marL="457200" indent="-457200" algn="just">
              <a:buFont typeface="+mj-lt"/>
              <a:buAutoNum type="arabicPeriod"/>
            </a:pPr>
            <a:r>
              <a:rPr lang="en-US" dirty="0"/>
              <a:t>The instance namespace is searched; if the desired name is found, its associated value is used. </a:t>
            </a:r>
          </a:p>
          <a:p>
            <a:pPr marL="457200" indent="-457200" algn="just">
              <a:buFont typeface="+mj-lt"/>
              <a:buAutoNum type="arabicPeriod"/>
            </a:pPr>
            <a:r>
              <a:rPr lang="en-US" dirty="0"/>
              <a:t>Otherwise, the class namespace, for the class to which the instance belongs, is searched; if the name is found, its associated value is used. </a:t>
            </a:r>
          </a:p>
          <a:p>
            <a:pPr marL="457200" indent="-457200" algn="just">
              <a:buFont typeface="+mj-lt"/>
              <a:buAutoNum type="arabicPeriod"/>
            </a:pPr>
            <a:r>
              <a:rPr lang="en-US" dirty="0"/>
              <a:t>If the name was not found in the immediate class namespace, the search continues upward through the inheritance hierarchy, checking the class namespace for each ancestor (commonly by checking the superclass class, then its superclass class, and so on). The first time the name is found, its associate value is used. </a:t>
            </a:r>
          </a:p>
          <a:p>
            <a:pPr marL="457200" indent="-457200" algn="just">
              <a:buFont typeface="+mj-lt"/>
              <a:buAutoNum type="arabicPeriod"/>
            </a:pPr>
            <a:r>
              <a:rPr lang="en-US" dirty="0"/>
              <a:t>If the name has still not been found, an </a:t>
            </a:r>
            <a:r>
              <a:rPr lang="en-US" i="1" dirty="0" err="1"/>
              <a:t>AttributeError</a:t>
            </a:r>
            <a:r>
              <a:rPr lang="en-US" dirty="0"/>
              <a:t> is raised.</a:t>
            </a: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dispatch</a:t>
            </a:r>
          </a:p>
        </p:txBody>
      </p:sp>
      <p:sp>
        <p:nvSpPr>
          <p:cNvPr id="3" name="Content Placeholder 2"/>
          <p:cNvSpPr>
            <a:spLocks noGrp="1"/>
          </p:cNvSpPr>
          <p:nvPr>
            <p:ph idx="1"/>
          </p:nvPr>
        </p:nvSpPr>
        <p:spPr/>
        <p:txBody>
          <a:bodyPr/>
          <a:lstStyle/>
          <a:p>
            <a:pPr algn="just"/>
            <a:r>
              <a:rPr lang="en-US" dirty="0"/>
              <a:t>Python uses what is known as dynamic dispatch (or dynamic binding) to determine, at run-time, which implementation of a function to call based upon the type of the object upon which it is invoked. </a:t>
            </a:r>
          </a:p>
          <a:p>
            <a:pPr algn="just"/>
            <a:r>
              <a:rPr lang="en-US" dirty="0"/>
              <a:t>This is in contrast to some languages that use static dispatching, making a compile-time decision as to which version of a function to call, based upon the declared type of a variable</a:t>
            </a:r>
          </a:p>
        </p:txBody>
      </p:sp>
    </p:spTree>
  </p:cSld>
  <p:clrMapOvr>
    <a:masterClrMapping/>
  </p:clrMapOvr>
  <p:transition>
    <p:wipe dir="d"/>
  </p:transition>
</p:sld>
</file>

<file path=ppt/theme/theme1.xml><?xml version="1.0" encoding="utf-8"?>
<a:theme xmlns:a="http://schemas.openxmlformats.org/drawingml/2006/main" name="ss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852</TotalTime>
  <Words>373</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Comic Sans MS</vt:lpstr>
      <vt:lpstr>Verdana</vt:lpstr>
      <vt:lpstr>ssn</vt:lpstr>
      <vt:lpstr>UIT2201 – Programming and Data Structures</vt:lpstr>
      <vt:lpstr>Name Space</vt:lpstr>
      <vt:lpstr>Instance Namespaces</vt:lpstr>
      <vt:lpstr>Class Namespaces</vt:lpstr>
      <vt:lpstr>Name Resolution</vt:lpstr>
      <vt:lpstr>Dynamic dispatch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K.S.Gayathri</dc:creator>
  <cp:lastModifiedBy>K.S.Gayathri</cp:lastModifiedBy>
  <cp:revision>55</cp:revision>
  <dcterms:created xsi:type="dcterms:W3CDTF">2023-04-06T06:48:43Z</dcterms:created>
  <dcterms:modified xsi:type="dcterms:W3CDTF">2023-05-18T04:17:14Z</dcterms:modified>
</cp:coreProperties>
</file>