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07" autoAdjust="0"/>
  </p:normalViewPr>
  <p:slideViewPr>
    <p:cSldViewPr showGuides="1">
      <p:cViewPr varScale="1">
        <p:scale>
          <a:sx n="91" d="100"/>
          <a:sy n="91" d="100"/>
        </p:scale>
        <p:origin x="1640"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27-10-2023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A51F20-2001-4513-A1F4-20B0BAD849BD}"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F65A60-F614-48D9-9368-0AC541C6DB7A}"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2810D-B595-4F29-BD32-54692BBFEADB}"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C4AF2-EE11-4BEC-9C79-F5C25FC9ED4A}"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94EAC-7797-4A54-8BEF-D40535BB9741}"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4DF71F-C78F-4869-8C5C-C1B1F984E49F}" type="datetime1">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9E4227-619C-4E46-BE9B-FE14E203C8E8}" type="datetime1">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0F427F-6046-402C-AD76-2C3923426A5B}" type="datetime1">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9521D-A96D-48A4-BE9E-3E76229839EC}" type="datetime1">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AFA74-832A-49A9-95FF-8470FCEC56C2}" type="datetime1">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9290F-CA1C-4019-BC72-CBFF49B71B70}" type="datetime1">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D9566-6C61-4AD1-8F92-7DDC079F4F7F}" type="datetime1">
              <a:rPr lang="en-US" smtClean="0"/>
              <a:t>10/27/2023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770152"/>
            <a:ext cx="7772400" cy="1470025"/>
          </a:xfrm>
        </p:spPr>
        <p:txBody>
          <a:bodyPr>
            <a:normAutofit/>
          </a:bodyPr>
          <a:lstStyle/>
          <a:p>
            <a:pPr marL="748665" algn="ctr">
              <a:spcBef>
                <a:spcPts val="315"/>
              </a:spcBef>
              <a:spcAft>
                <a:spcPts val="0"/>
              </a:spcAft>
            </a:pPr>
            <a:r>
              <a:rPr lang="en-US" sz="2800" b="1" kern="0" dirty="0">
                <a:solidFill>
                  <a:srgbClr val="000000"/>
                </a:solidFill>
                <a:effectLst/>
                <a:latin typeface="Times New Roman" panose="02020603050405020304" pitchFamily="18" charset="0"/>
                <a:ea typeface="Times New Roman" panose="02020603050405020304" pitchFamily="18" charset="0"/>
              </a:rPr>
              <a:t>Banker's Algorithm For Deadlock Detection And Avoidance</a:t>
            </a:r>
            <a:endParaRPr lang="en-US" sz="2800" b="1" kern="0" dirty="0">
              <a:effectLst/>
              <a:latin typeface="Times New Roman" panose="02020603050405020304" pitchFamily="18" charset="0"/>
              <a:ea typeface="Times New Roman" panose="02020603050405020304" pitchFamily="18" charset="0"/>
            </a:endParaRPr>
          </a:p>
        </p:txBody>
      </p:sp>
      <p:sp>
        <p:nvSpPr>
          <p:cNvPr id="7" name="Subtitle 6"/>
          <p:cNvSpPr>
            <a:spLocks noGrp="1"/>
          </p:cNvSpPr>
          <p:nvPr>
            <p:ph type="subTitle" idx="1"/>
          </p:nvPr>
        </p:nvSpPr>
        <p:spPr>
          <a:xfrm>
            <a:off x="1447800" y="3565525"/>
            <a:ext cx="6400800" cy="2514600"/>
          </a:xfrm>
        </p:spPr>
        <p:txBody>
          <a:bodyPr>
            <a:normAutofit fontScale="92500" lnSpcReduction="20000"/>
          </a:bodyPr>
          <a:lstStyle/>
          <a:p>
            <a:pPr algn="ctr"/>
            <a:r>
              <a:rPr lang="en-US" sz="1900" b="1" dirty="0">
                <a:solidFill>
                  <a:schemeClr val="tx1"/>
                </a:solidFill>
                <a:effectLst/>
                <a:latin typeface="Times New Roman" panose="02020603050405020304" pitchFamily="18" charset="0"/>
                <a:ea typeface="Times New Roman" panose="02020603050405020304" pitchFamily="18" charset="0"/>
              </a:rPr>
              <a:t>Sanyog Dani (RA2211031010087)</a:t>
            </a:r>
            <a:endParaRPr lang="en-US" sz="1900" dirty="0">
              <a:solidFill>
                <a:schemeClr val="tx1"/>
              </a:solidFill>
              <a:effectLst/>
              <a:latin typeface="Times New Roman" panose="02020603050405020304" pitchFamily="18" charset="0"/>
              <a:ea typeface="Times New Roman" panose="02020603050405020304" pitchFamily="18" charset="0"/>
            </a:endParaRPr>
          </a:p>
          <a:p>
            <a:pPr algn="ctr"/>
            <a:r>
              <a:rPr lang="en-US" sz="1900" b="1" dirty="0" err="1">
                <a:solidFill>
                  <a:schemeClr val="tx1"/>
                </a:solidFill>
                <a:effectLst/>
                <a:latin typeface="Times New Roman" panose="02020603050405020304" pitchFamily="18" charset="0"/>
                <a:ea typeface="Times New Roman" panose="02020603050405020304" pitchFamily="18" charset="0"/>
              </a:rPr>
              <a:t>Arush</a:t>
            </a:r>
            <a:r>
              <a:rPr lang="en-US" sz="1900" b="1" dirty="0">
                <a:solidFill>
                  <a:schemeClr val="tx1"/>
                </a:solidFill>
                <a:effectLst/>
                <a:latin typeface="Times New Roman" panose="02020603050405020304" pitchFamily="18" charset="0"/>
                <a:ea typeface="Times New Roman" panose="02020603050405020304" pitchFamily="18" charset="0"/>
              </a:rPr>
              <a:t> </a:t>
            </a:r>
            <a:r>
              <a:rPr lang="en-US" sz="1900" b="1" dirty="0" err="1">
                <a:solidFill>
                  <a:schemeClr val="tx1"/>
                </a:solidFill>
                <a:effectLst/>
                <a:latin typeface="Times New Roman" panose="02020603050405020304" pitchFamily="18" charset="0"/>
                <a:ea typeface="Times New Roman" panose="02020603050405020304" pitchFamily="18" charset="0"/>
              </a:rPr>
              <a:t>Sirotiya</a:t>
            </a:r>
            <a:r>
              <a:rPr lang="en-US" sz="1900" b="1" dirty="0">
                <a:solidFill>
                  <a:schemeClr val="tx1"/>
                </a:solidFill>
                <a:effectLst/>
                <a:latin typeface="Times New Roman" panose="02020603050405020304" pitchFamily="18" charset="0"/>
                <a:ea typeface="Times New Roman" panose="02020603050405020304" pitchFamily="18" charset="0"/>
              </a:rPr>
              <a:t> (RA2211031010092)</a:t>
            </a:r>
            <a:endParaRPr lang="en-US" sz="1900" dirty="0">
              <a:solidFill>
                <a:schemeClr val="tx1"/>
              </a:solidFill>
              <a:effectLst/>
              <a:latin typeface="Times New Roman" panose="02020603050405020304" pitchFamily="18" charset="0"/>
              <a:ea typeface="Times New Roman" panose="02020603050405020304" pitchFamily="18" charset="0"/>
            </a:endParaRPr>
          </a:p>
          <a:p>
            <a:pPr algn="ctr"/>
            <a:r>
              <a:rPr lang="en-US" sz="1900" b="1" dirty="0">
                <a:solidFill>
                  <a:schemeClr val="tx1"/>
                </a:solidFill>
                <a:effectLst/>
                <a:latin typeface="Times New Roman" panose="02020603050405020304" pitchFamily="18" charset="0"/>
                <a:ea typeface="Times New Roman" panose="02020603050405020304" pitchFamily="18" charset="0"/>
              </a:rPr>
              <a:t>Nikhil Kumar (RA2211031010097)</a:t>
            </a:r>
            <a:endParaRPr lang="en-US" sz="1900" dirty="0">
              <a:solidFill>
                <a:schemeClr val="tx1"/>
              </a:solidFill>
              <a:effectLst/>
              <a:latin typeface="Times New Roman" panose="02020603050405020304" pitchFamily="18" charset="0"/>
              <a:ea typeface="Times New Roman" panose="02020603050405020304" pitchFamily="18" charset="0"/>
            </a:endParaRPr>
          </a:p>
          <a:p>
            <a:r>
              <a:rPr lang="en-US" sz="1900" b="1" dirty="0">
                <a:solidFill>
                  <a:schemeClr val="tx1"/>
                </a:solidFill>
                <a:effectLst/>
                <a:latin typeface="Times New Roman" panose="02020603050405020304" pitchFamily="18" charset="0"/>
                <a:ea typeface="Times New Roman" panose="02020603050405020304" pitchFamily="18" charset="0"/>
              </a:rPr>
              <a:t>V1 Section</a:t>
            </a:r>
          </a:p>
          <a:p>
            <a:endParaRPr lang="en-US" sz="1900" b="1"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rPr>
              <a:t>Under the guidance of </a:t>
            </a:r>
            <a:endParaRPr lang="en-US" sz="1800" b="1" dirty="0">
              <a:solidFill>
                <a:schemeClr val="tx1"/>
              </a:solidFill>
              <a:latin typeface="Times New Roman" panose="02020603050405020304" pitchFamily="18" charset="0"/>
              <a:ea typeface="Times New Roman" panose="02020603050405020304" pitchFamily="18" charset="0"/>
            </a:endParaRPr>
          </a:p>
          <a:p>
            <a:pPr algn="ctr">
              <a:lnSpc>
                <a:spcPct val="212000"/>
              </a:lnSpc>
              <a:spcBef>
                <a:spcPts val="5"/>
              </a:spcBef>
              <a:spcAft>
                <a:spcPts val="0"/>
              </a:spcAft>
            </a:pPr>
            <a:r>
              <a:rPr lang="en-US" sz="1800" b="1" dirty="0">
                <a:solidFill>
                  <a:schemeClr val="tx1"/>
                </a:solidFill>
                <a:effectLst/>
                <a:latin typeface="Times New Roman" panose="02020603050405020304" pitchFamily="18" charset="0"/>
                <a:ea typeface="Times New Roman" panose="02020603050405020304" pitchFamily="18" charset="0"/>
              </a:rPr>
              <a:t>Dr. Saranya G</a:t>
            </a:r>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rPr>
              <a:t>Assistant Professor , Department of Networking and Communications </a:t>
            </a:r>
            <a:endParaRPr lang="en-US" dirty="0">
              <a:solidFill>
                <a:schemeClr val="tx1"/>
              </a:solidFill>
            </a:endParaRPr>
          </a:p>
        </p:txBody>
      </p:sp>
      <p:pic>
        <p:nvPicPr>
          <p:cNvPr id="8" name="image2.jpeg"/>
          <p:cNvPicPr/>
          <p:nvPr/>
        </p:nvPicPr>
        <p:blipFill>
          <a:blip r:embed="rId2"/>
          <a:srcRect/>
          <a:stretch>
            <a:fillRect/>
          </a:stretch>
        </p:blipFill>
        <p:spPr bwMode="auto">
          <a:xfrm>
            <a:off x="228600" y="304800"/>
            <a:ext cx="2237740" cy="755015"/>
          </a:xfrm>
          <a:prstGeom prst="rect">
            <a:avLst/>
          </a:prstGeom>
          <a:noFill/>
          <a:ln w="9525">
            <a:noFill/>
            <a:miter lim="800000"/>
            <a:headEnd/>
            <a:tailEnd/>
          </a:ln>
        </p:spPr>
      </p:pic>
      <p:sp>
        <p:nvSpPr>
          <p:cNvPr id="9" name="Rectangle 8"/>
          <p:cNvSpPr/>
          <p:nvPr/>
        </p:nvSpPr>
        <p:spPr>
          <a:xfrm>
            <a:off x="3124200" y="1524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COLLEGE OF ENGINEERING AND TECHNOLOGY</a:t>
            </a:r>
            <a:endParaRPr lang="en-US" dirty="0"/>
          </a:p>
          <a:p>
            <a:pPr algn="ctr"/>
            <a:r>
              <a:rPr lang="en-US" b="1" dirty="0"/>
              <a:t>DEPARTMENT OF NETWORKING AND COMMUNICATIONS</a:t>
            </a:r>
            <a:endParaRPr lang="en-US" dirty="0"/>
          </a:p>
          <a:p>
            <a:pPr algn="ctr"/>
            <a:r>
              <a:rPr lang="en-US" b="1" dirty="0"/>
              <a:t>21CSC202J-Operating Systems , Mini-Project Presentation</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a:xfrm>
            <a:off x="437423" y="1327307"/>
            <a:ext cx="8229600" cy="5257800"/>
          </a:xfrm>
        </p:spPr>
        <p:txBody>
          <a:bodyPr>
            <a:normAutofit fontScale="77500" lnSpcReduction="20000"/>
          </a:bodyPr>
          <a:lstStyle/>
          <a:p>
            <a:pPr marL="342900" lvl="0" indent="-342900">
              <a:spcBef>
                <a:spcPts val="975"/>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We studied about that how to apply Banker’s Algorithm to avoid deadlock and allocate resources safely to each process in the computer system. </a:t>
            </a:r>
          </a:p>
          <a:p>
            <a:pPr marL="114300" indent="0">
              <a:spcBef>
                <a:spcPts val="975"/>
              </a:spcBef>
              <a:spcAft>
                <a:spcPts val="0"/>
              </a:spcAft>
              <a:buNone/>
            </a:pPr>
            <a:r>
              <a:rPr lang="en-US" sz="2200" dirty="0">
                <a:effectLst/>
                <a:latin typeface="Times New Roman" panose="02020603050405020304" pitchFamily="18" charset="0"/>
                <a:ea typeface="Times New Roman" panose="02020603050405020304" pitchFamily="18" charset="0"/>
              </a:rPr>
              <a:t> </a:t>
            </a:r>
          </a:p>
          <a:p>
            <a:pPr marL="342900" lvl="0" indent="-342900">
              <a:spcBef>
                <a:spcPts val="975"/>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Through this algorithm we learnt how it is used in real world such as majorly in the banking system to avoid deadlock. </a:t>
            </a:r>
          </a:p>
          <a:p>
            <a:pPr>
              <a:spcBef>
                <a:spcPts val="975"/>
              </a:spcBef>
            </a:pPr>
            <a:endParaRPr lang="en-US" sz="2200" dirty="0">
              <a:effectLst/>
              <a:latin typeface="Times New Roman" panose="02020603050405020304" pitchFamily="18" charset="0"/>
              <a:ea typeface="Times New Roman" panose="02020603050405020304" pitchFamily="18" charset="0"/>
            </a:endParaRPr>
          </a:p>
          <a:p>
            <a:pPr marL="342900" lvl="0" indent="-342900">
              <a:spcBef>
                <a:spcPts val="975"/>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It helps you to identify whether a loan will be given or not. </a:t>
            </a:r>
          </a:p>
          <a:p>
            <a:pPr>
              <a:spcBef>
                <a:spcPts val="975"/>
              </a:spcBef>
            </a:pPr>
            <a:endParaRPr lang="en-US" sz="2200" dirty="0">
              <a:effectLst/>
              <a:latin typeface="Times New Roman" panose="02020603050405020304" pitchFamily="18" charset="0"/>
              <a:ea typeface="Times New Roman" panose="02020603050405020304" pitchFamily="18" charset="0"/>
            </a:endParaRPr>
          </a:p>
          <a:p>
            <a:pPr marL="342900" lvl="0" indent="-342900">
              <a:spcBef>
                <a:spcPts val="975"/>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This algorithm is used to test for safely simulating the allocation for determining the maximum amount available for all resources.</a:t>
            </a:r>
          </a:p>
          <a:p>
            <a:pPr marL="0" indent="0">
              <a:spcBef>
                <a:spcPts val="975"/>
              </a:spcBef>
              <a:buNone/>
            </a:pPr>
            <a:endParaRPr lang="en-US" sz="2200" dirty="0">
              <a:effectLst/>
              <a:latin typeface="Times New Roman" panose="02020603050405020304" pitchFamily="18" charset="0"/>
              <a:ea typeface="Times New Roman" panose="02020603050405020304" pitchFamily="18" charset="0"/>
            </a:endParaRPr>
          </a:p>
          <a:p>
            <a:pPr marL="0" indent="0">
              <a:spcBef>
                <a:spcPts val="975"/>
              </a:spcBef>
              <a:buNone/>
            </a:pPr>
            <a:r>
              <a:rPr lang="en-US" sz="2200" b="1" dirty="0">
                <a:effectLst/>
                <a:latin typeface="Times New Roman" panose="02020603050405020304" pitchFamily="18" charset="0"/>
                <a:ea typeface="Times New Roman" panose="02020603050405020304" pitchFamily="18" charset="0"/>
              </a:rPr>
              <a:t>The application of this mini project in real world is that </a:t>
            </a:r>
            <a:endParaRPr lang="en-US" sz="2200" dirty="0">
              <a:effectLst/>
              <a:latin typeface="Times New Roman" panose="02020603050405020304" pitchFamily="18" charset="0"/>
              <a:ea typeface="Times New Roman" panose="02020603050405020304" pitchFamily="18" charset="0"/>
            </a:endParaRPr>
          </a:p>
          <a:p>
            <a:pPr marL="342900" lvl="0" indent="-342900">
              <a:spcBef>
                <a:spcPts val="975"/>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Banker’s algorithm is named so because it is used in banking system to check whether loan can be sanctioned to a person or not. </a:t>
            </a:r>
          </a:p>
          <a:p>
            <a:pPr marL="342900" lvl="0" indent="-342900">
              <a:spcBef>
                <a:spcPts val="975"/>
              </a:spcBef>
              <a:spcAft>
                <a:spcPts val="0"/>
              </a:spcAft>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The banker algorithm is applied to the college scheduling system, which mainly allows the system to judge whether the existing classroom resources can meet the needs of the students in class, and find a reasonable solution, which is not a security sequence, and does not fall into a deadlock.</a:t>
            </a:r>
          </a:p>
          <a:p>
            <a:pPr marL="228600">
              <a:tabLst>
                <a:tab pos="172212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9608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8" name="Content Placeholder 3">
            <a:extLst>
              <a:ext uri="{FF2B5EF4-FFF2-40B4-BE49-F238E27FC236}">
                <a16:creationId xmlns:a16="http://schemas.microsoft.com/office/drawing/2014/main" id="{99325B29-394E-A40F-25E0-53010083541A}"/>
              </a:ext>
            </a:extLst>
          </p:cNvPr>
          <p:cNvPicPr>
            <a:picLocks noChangeAspect="1"/>
          </p:cNvPicPr>
          <p:nvPr/>
        </p:nvPicPr>
        <p:blipFill rotWithShape="1">
          <a:blip r:embed="rId2"/>
          <a:srcRect l="-2571" t="5159" r="2571" b="-5159"/>
          <a:stretch/>
        </p:blipFill>
        <p:spPr>
          <a:xfrm>
            <a:off x="2667000" y="1219200"/>
            <a:ext cx="2964219" cy="5907925"/>
          </a:xfrm>
          <a:prstGeom prst="rect">
            <a:avLst/>
          </a:prstGeom>
        </p:spPr>
      </p:pic>
    </p:spTree>
    <p:extLst>
      <p:ext uri="{BB962C8B-B14F-4D97-AF65-F5344CB8AC3E}">
        <p14:creationId xmlns:p14="http://schemas.microsoft.com/office/powerpoint/2010/main" val="320849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5" name="Picture 4">
            <a:extLst>
              <a:ext uri="{FF2B5EF4-FFF2-40B4-BE49-F238E27FC236}">
                <a16:creationId xmlns:a16="http://schemas.microsoft.com/office/drawing/2014/main" id="{2B4F17D2-D7CE-6D8A-A3AB-59F97D234779}"/>
              </a:ext>
            </a:extLst>
          </p:cNvPr>
          <p:cNvPicPr>
            <a:picLocks noChangeAspect="1"/>
          </p:cNvPicPr>
          <p:nvPr/>
        </p:nvPicPr>
        <p:blipFill>
          <a:blip r:embed="rId2"/>
          <a:stretch>
            <a:fillRect/>
          </a:stretch>
        </p:blipFill>
        <p:spPr>
          <a:xfrm>
            <a:off x="4648200" y="1752600"/>
            <a:ext cx="3873410" cy="3581400"/>
          </a:xfrm>
          <a:prstGeom prst="rect">
            <a:avLst/>
          </a:prstGeom>
        </p:spPr>
      </p:pic>
      <p:sp>
        <p:nvSpPr>
          <p:cNvPr id="7" name="Content Placeholder 6">
            <a:extLst>
              <a:ext uri="{FF2B5EF4-FFF2-40B4-BE49-F238E27FC236}">
                <a16:creationId xmlns:a16="http://schemas.microsoft.com/office/drawing/2014/main" id="{A1EB969B-4A5D-1850-E524-C664E9A68294}"/>
              </a:ext>
            </a:extLst>
          </p:cNvPr>
          <p:cNvSpPr>
            <a:spLocks noGrp="1"/>
          </p:cNvSpPr>
          <p:nvPr>
            <p:ph idx="1"/>
          </p:nvPr>
        </p:nvSpPr>
        <p:spPr/>
        <p:txBody>
          <a:bodyPr/>
          <a:lstStyle/>
          <a:p>
            <a:endParaRPr lang="en-US"/>
          </a:p>
        </p:txBody>
      </p:sp>
      <p:pic>
        <p:nvPicPr>
          <p:cNvPr id="8" name="Content Placeholder 6">
            <a:extLst>
              <a:ext uri="{FF2B5EF4-FFF2-40B4-BE49-F238E27FC236}">
                <a16:creationId xmlns:a16="http://schemas.microsoft.com/office/drawing/2014/main" id="{163DF89D-88A2-1F8E-3CBE-EC4D2A28624D}"/>
              </a:ext>
            </a:extLst>
          </p:cNvPr>
          <p:cNvPicPr>
            <a:picLocks noChangeAspect="1"/>
          </p:cNvPicPr>
          <p:nvPr/>
        </p:nvPicPr>
        <p:blipFill>
          <a:blip r:embed="rId3"/>
          <a:stretch>
            <a:fillRect/>
          </a:stretch>
        </p:blipFill>
        <p:spPr>
          <a:xfrm>
            <a:off x="892090" y="1576351"/>
            <a:ext cx="3321221" cy="4445228"/>
          </a:xfrm>
          <a:prstGeom prst="rect">
            <a:avLst/>
          </a:prstGeom>
        </p:spPr>
      </p:pic>
    </p:spTree>
    <p:extLst>
      <p:ext uri="{BB962C8B-B14F-4D97-AF65-F5344CB8AC3E}">
        <p14:creationId xmlns:p14="http://schemas.microsoft.com/office/powerpoint/2010/main" val="382395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TextBox 7"/>
          <p:cNvSpPr txBox="1"/>
          <p:nvPr/>
        </p:nvSpPr>
        <p:spPr>
          <a:xfrm>
            <a:off x="1371600" y="2133600"/>
            <a:ext cx="6248400" cy="3539430"/>
          </a:xfrm>
          <a:prstGeom prst="rect">
            <a:avLst/>
          </a:prstGeom>
          <a:noFill/>
        </p:spPr>
        <p:txBody>
          <a:bodyPr wrap="square" rtlCol="0">
            <a:spAutoFit/>
          </a:bodyPr>
          <a:lstStyle/>
          <a:p>
            <a:r>
              <a:rPr lang="en-US" sz="3200" dirty="0"/>
              <a:t>Objective</a:t>
            </a:r>
          </a:p>
          <a:p>
            <a:r>
              <a:rPr lang="en-US" sz="3200" dirty="0"/>
              <a:t>Problem Statement</a:t>
            </a:r>
          </a:p>
          <a:p>
            <a:r>
              <a:rPr lang="en-US" sz="3200" dirty="0"/>
              <a:t>Architecture/ Flow chart</a:t>
            </a:r>
          </a:p>
          <a:p>
            <a:r>
              <a:rPr lang="en-US" sz="3200" dirty="0"/>
              <a:t>Hardware/Software requirements</a:t>
            </a:r>
          </a:p>
          <a:p>
            <a:r>
              <a:rPr lang="en-US" sz="3200" dirty="0"/>
              <a:t>Implementation- Code snippet</a:t>
            </a:r>
          </a:p>
          <a:p>
            <a:r>
              <a:rPr lang="en-US" sz="3200" dirty="0"/>
              <a:t>Results- Screen Shots of Output</a:t>
            </a:r>
          </a:p>
          <a:p>
            <a:r>
              <a:rPr lang="en-US" sz="3200" dirty="0"/>
              <a:t>Conclusion</a:t>
            </a:r>
            <a:endParaRPr lang="en-IN" sz="3200" dirty="0"/>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B318-1335-FB3B-1C8B-A8CDA6E6C0AD}"/>
              </a:ext>
            </a:extLst>
          </p:cNvPr>
          <p:cNvSpPr>
            <a:spLocks noGrp="1"/>
          </p:cNvSpPr>
          <p:nvPr>
            <p:ph type="title"/>
          </p:nvPr>
        </p:nvSpPr>
        <p:spPr/>
        <p:txBody>
          <a:bodyPr/>
          <a:lstStyle/>
          <a:p>
            <a:r>
              <a:rPr lang="en-US" sz="4400" dirty="0"/>
              <a:t>Objective</a:t>
            </a:r>
            <a:endParaRPr lang="en-US" dirty="0"/>
          </a:p>
        </p:txBody>
      </p:sp>
      <p:sp>
        <p:nvSpPr>
          <p:cNvPr id="3" name="Content Placeholder 2">
            <a:extLst>
              <a:ext uri="{FF2B5EF4-FFF2-40B4-BE49-F238E27FC236}">
                <a16:creationId xmlns:a16="http://schemas.microsoft.com/office/drawing/2014/main" id="{137E63BB-F2F6-4154-150D-C1EE434F3B76}"/>
              </a:ext>
            </a:extLst>
          </p:cNvPr>
          <p:cNvSpPr>
            <a:spLocks noGrp="1"/>
          </p:cNvSpPr>
          <p:nvPr>
            <p:ph idx="1"/>
          </p:nvPr>
        </p:nvSpPr>
        <p:spPr>
          <a:xfrm>
            <a:off x="457200" y="1417638"/>
            <a:ext cx="8229600" cy="4708525"/>
          </a:xfrm>
        </p:spPr>
        <p:txBody>
          <a:bodyPr>
            <a:normAutofit lnSpcReduction="10000"/>
          </a:bodyPr>
          <a:lstStyle/>
          <a:p>
            <a:pPr marL="0" indent="0">
              <a:buNone/>
              <a:tabLst>
                <a:tab pos="1722120" algn="l"/>
              </a:tabLst>
            </a:pPr>
            <a:r>
              <a:rPr lang="en-US" sz="1800" b="1" dirty="0">
                <a:effectLst/>
                <a:latin typeface="Times New Roman" panose="02020603050405020304" pitchFamily="18" charset="0"/>
                <a:ea typeface="Times New Roman" panose="02020603050405020304" pitchFamily="18" charset="0"/>
              </a:rPr>
              <a:t>Main Goal and Objective of this Operating System Mini Project is :-</a:t>
            </a: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1722120" algn="l"/>
              </a:tabLst>
            </a:pPr>
            <a:r>
              <a:rPr lang="en-US" sz="1800" dirty="0">
                <a:effectLst/>
                <a:latin typeface="Times New Roman" panose="02020603050405020304" pitchFamily="18" charset="0"/>
                <a:ea typeface="Times New Roman" panose="02020603050405020304" pitchFamily="18" charset="0"/>
              </a:rPr>
              <a:t>To acquire knowledge of deadlock &amp; algorithms used to detect and avoid deadlock and how they are implemented in system and there calculations to detect and avoid deadlock with help of examples.</a:t>
            </a:r>
          </a:p>
          <a:p>
            <a:pPr marL="0" indent="0">
              <a:buNone/>
              <a:tabLst>
                <a:tab pos="1722120" algn="l"/>
              </a:tabLst>
            </a:pPr>
            <a:endParaRPr lang="en-US" sz="1800" dirty="0">
              <a:latin typeface="Times New Roman" panose="02020603050405020304" pitchFamily="18" charset="0"/>
              <a:ea typeface="Times New Roman" panose="02020603050405020304" pitchFamily="18" charset="0"/>
            </a:endParaRP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1722120" algn="l"/>
              </a:tabLst>
            </a:pPr>
            <a:r>
              <a:rPr lang="en-US" sz="1800" dirty="0">
                <a:effectLst/>
                <a:latin typeface="Times New Roman" panose="02020603050405020304" pitchFamily="18" charset="0"/>
                <a:ea typeface="Times New Roman" panose="02020603050405020304" pitchFamily="18" charset="0"/>
              </a:rPr>
              <a:t>Banker’s Algorithm is used majorly in the banking system to avoid deadlock. It helps you to identify whether a loan will be given or not.</a:t>
            </a:r>
          </a:p>
          <a:p>
            <a:pPr marL="0" indent="0">
              <a:buNone/>
              <a:tabLst>
                <a:tab pos="1722120" algn="l"/>
              </a:tabLst>
            </a:pPr>
            <a:endParaRPr lang="en-US" sz="1800" dirty="0">
              <a:latin typeface="Times New Roman" panose="02020603050405020304" pitchFamily="18" charset="0"/>
              <a:ea typeface="Times New Roman" panose="02020603050405020304" pitchFamily="18" charset="0"/>
            </a:endParaRP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1722120" algn="l"/>
              </a:tabLst>
            </a:pPr>
            <a:r>
              <a:rPr lang="en-US" sz="1800" dirty="0">
                <a:effectLst/>
                <a:latin typeface="Times New Roman" panose="02020603050405020304" pitchFamily="18" charset="0"/>
                <a:ea typeface="Times New Roman" panose="02020603050405020304" pitchFamily="18" charset="0"/>
              </a:rPr>
              <a:t>This algorithm is used to test for safely simulating the allocation for determining the maximum amount available for all resources.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It also checks for all the possible activities before determining whether allocation should be continued or not.</a:t>
            </a:r>
          </a:p>
          <a:p>
            <a:endParaRPr lang="en-US" dirty="0"/>
          </a:p>
        </p:txBody>
      </p:sp>
    </p:spTree>
    <p:extLst>
      <p:ext uri="{BB962C8B-B14F-4D97-AF65-F5344CB8AC3E}">
        <p14:creationId xmlns:p14="http://schemas.microsoft.com/office/powerpoint/2010/main" val="21093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fontScale="90000"/>
          </a:bodyPr>
          <a:lstStyle/>
          <a:p>
            <a:r>
              <a:rPr lang="en-US" sz="4400" dirty="0"/>
              <a:t>Problem Statement</a:t>
            </a:r>
            <a:br>
              <a:rPr lang="en-US" sz="4400" dirty="0"/>
            </a:br>
            <a:endParaRPr lang="en-US" dirty="0"/>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p:txBody>
          <a:bodyPr>
            <a:normAutofit/>
          </a:bodyPr>
          <a:lstStyle/>
          <a:p>
            <a:r>
              <a:rPr lang="en-US" sz="1800" b="0" i="0" dirty="0">
                <a:solidFill>
                  <a:srgbClr val="282828"/>
                </a:solidFill>
                <a:effectLst/>
                <a:latin typeface="Times New Roman" panose="02020603050405020304" pitchFamily="18" charset="0"/>
                <a:cs typeface="Times New Roman" panose="02020603050405020304" pitchFamily="18" charset="0"/>
              </a:rPr>
              <a:t>Assume there are ‘n’ account holders in a certain bank, and the total amount of their money is ‘x’. </a:t>
            </a:r>
          </a:p>
          <a:p>
            <a:endParaRPr lang="en-US" sz="1800" dirty="0">
              <a:solidFill>
                <a:srgbClr val="282828"/>
              </a:solidFill>
              <a:latin typeface="Times New Roman" panose="02020603050405020304" pitchFamily="18" charset="0"/>
              <a:cs typeface="Times New Roman" panose="02020603050405020304" pitchFamily="18" charset="0"/>
            </a:endParaRPr>
          </a:p>
          <a:p>
            <a:r>
              <a:rPr lang="en-US" sz="1800" b="0" i="0" dirty="0">
                <a:solidFill>
                  <a:srgbClr val="282828"/>
                </a:solidFill>
                <a:effectLst/>
                <a:latin typeface="Times New Roman" panose="02020603050405020304" pitchFamily="18" charset="0"/>
                <a:cs typeface="Times New Roman" panose="02020603050405020304" pitchFamily="18" charset="0"/>
              </a:rPr>
              <a:t>Now, if a person applies for a loan (say, to buy a house), the loan amount reduced from the total amount available in the bank gives us the residual amount, which must be more than ‘x’ in order for the loan to be sanctioned by the bank.</a:t>
            </a:r>
          </a:p>
          <a:p>
            <a:endParaRPr lang="en-US" sz="1800" dirty="0">
              <a:solidFill>
                <a:srgbClr val="282828"/>
              </a:solidFill>
              <a:latin typeface="Times New Roman" panose="02020603050405020304" pitchFamily="18" charset="0"/>
              <a:cs typeface="Times New Roman" panose="02020603050405020304" pitchFamily="18" charset="0"/>
            </a:endParaRPr>
          </a:p>
          <a:p>
            <a:r>
              <a:rPr lang="en-US" sz="1800" b="0" i="0" dirty="0">
                <a:solidFill>
                  <a:srgbClr val="282828"/>
                </a:solidFill>
                <a:effectLst/>
                <a:latin typeface="Times New Roman" panose="02020603050405020304" pitchFamily="18" charset="0"/>
                <a:cs typeface="Times New Roman" panose="02020603050405020304" pitchFamily="18" charset="0"/>
              </a:rPr>
              <a:t> It is done with the worst-case scenario in mind, in which all account holders arrive at the bank at the same moment to withdraw their money. </a:t>
            </a:r>
          </a:p>
          <a:p>
            <a:endParaRPr lang="en-US" sz="1800" dirty="0">
              <a:solidFill>
                <a:srgbClr val="282828"/>
              </a:solidFill>
              <a:latin typeface="Times New Roman" panose="02020603050405020304" pitchFamily="18" charset="0"/>
              <a:cs typeface="Times New Roman" panose="02020603050405020304" pitchFamily="18" charset="0"/>
            </a:endParaRPr>
          </a:p>
          <a:p>
            <a:r>
              <a:rPr lang="en-US" sz="1800" b="0" i="0" dirty="0">
                <a:solidFill>
                  <a:srgbClr val="282828"/>
                </a:solidFill>
                <a:effectLst/>
                <a:latin typeface="Times New Roman" panose="02020603050405020304" pitchFamily="18" charset="0"/>
                <a:cs typeface="Times New Roman" panose="02020603050405020304" pitchFamily="18" charset="0"/>
              </a:rPr>
              <a:t>So to solve this issue use We use Bankers Algorithm for Deadlock Avoidance.</a:t>
            </a:r>
          </a:p>
        </p:txBody>
      </p:sp>
    </p:spTree>
    <p:extLst>
      <p:ext uri="{BB962C8B-B14F-4D97-AF65-F5344CB8AC3E}">
        <p14:creationId xmlns:p14="http://schemas.microsoft.com/office/powerpoint/2010/main" val="82353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FB70-C29A-F6B2-BDD5-BC1D418D5E95}"/>
              </a:ext>
            </a:extLst>
          </p:cNvPr>
          <p:cNvSpPr>
            <a:spLocks noGrp="1"/>
          </p:cNvSpPr>
          <p:nvPr>
            <p:ph type="title"/>
          </p:nvPr>
        </p:nvSpPr>
        <p:spPr/>
        <p:txBody>
          <a:bodyPr>
            <a:normAutofit fontScale="90000"/>
          </a:bodyPr>
          <a:lstStyle/>
          <a:p>
            <a:r>
              <a:rPr lang="en-US" sz="4400" dirty="0"/>
              <a:t>Architecture/ Flow chart</a:t>
            </a:r>
            <a:br>
              <a:rPr lang="en-US" sz="4400" dirty="0"/>
            </a:br>
            <a:endParaRPr lang="en-US" dirty="0"/>
          </a:p>
        </p:txBody>
      </p:sp>
      <p:pic>
        <p:nvPicPr>
          <p:cNvPr id="4" name="Content Placeholder 3" descr="Deadlock System model - GeeksforGeeks">
            <a:extLst>
              <a:ext uri="{FF2B5EF4-FFF2-40B4-BE49-F238E27FC236}">
                <a16:creationId xmlns:a16="http://schemas.microsoft.com/office/drawing/2014/main" id="{486AEDEA-FE94-E250-9E73-50F79A9BAE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2185" y="1600200"/>
            <a:ext cx="5739629" cy="4525963"/>
          </a:xfrm>
          <a:prstGeom prst="rect">
            <a:avLst/>
          </a:prstGeom>
          <a:noFill/>
          <a:ln>
            <a:noFill/>
          </a:ln>
        </p:spPr>
      </p:pic>
    </p:spTree>
    <p:extLst>
      <p:ext uri="{BB962C8B-B14F-4D97-AF65-F5344CB8AC3E}">
        <p14:creationId xmlns:p14="http://schemas.microsoft.com/office/powerpoint/2010/main" val="363162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FB70-C29A-F6B2-BDD5-BC1D418D5E95}"/>
              </a:ext>
            </a:extLst>
          </p:cNvPr>
          <p:cNvSpPr>
            <a:spLocks noGrp="1"/>
          </p:cNvSpPr>
          <p:nvPr>
            <p:ph type="title"/>
          </p:nvPr>
        </p:nvSpPr>
        <p:spPr/>
        <p:txBody>
          <a:bodyPr>
            <a:normAutofit fontScale="90000"/>
          </a:bodyPr>
          <a:lstStyle/>
          <a:p>
            <a:r>
              <a:rPr lang="en-US" sz="4400" dirty="0"/>
              <a:t>Architecture/ Flow chart</a:t>
            </a:r>
            <a:br>
              <a:rPr lang="en-US" sz="4400" dirty="0"/>
            </a:br>
            <a:endParaRPr lang="en-US" dirty="0"/>
          </a:p>
        </p:txBody>
      </p:sp>
      <p:pic>
        <p:nvPicPr>
          <p:cNvPr id="4" name="Content Placeholder 3" descr="SQL Server deadlock definition and Overview">
            <a:extLst>
              <a:ext uri="{FF2B5EF4-FFF2-40B4-BE49-F238E27FC236}">
                <a16:creationId xmlns:a16="http://schemas.microsoft.com/office/drawing/2014/main" id="{ED690078-8F17-224E-C6F9-AB2954E1CF1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367756"/>
            <a:ext cx="5943600" cy="2990850"/>
          </a:xfrm>
          <a:prstGeom prst="rect">
            <a:avLst/>
          </a:prstGeom>
          <a:noFill/>
          <a:ln>
            <a:noFill/>
          </a:ln>
        </p:spPr>
      </p:pic>
    </p:spTree>
    <p:extLst>
      <p:ext uri="{BB962C8B-B14F-4D97-AF65-F5344CB8AC3E}">
        <p14:creationId xmlns:p14="http://schemas.microsoft.com/office/powerpoint/2010/main" val="306636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FB70-C29A-F6B2-BDD5-BC1D418D5E95}"/>
              </a:ext>
            </a:extLst>
          </p:cNvPr>
          <p:cNvSpPr>
            <a:spLocks noGrp="1"/>
          </p:cNvSpPr>
          <p:nvPr>
            <p:ph type="title"/>
          </p:nvPr>
        </p:nvSpPr>
        <p:spPr/>
        <p:txBody>
          <a:bodyPr>
            <a:normAutofit fontScale="90000"/>
          </a:bodyPr>
          <a:lstStyle/>
          <a:p>
            <a:r>
              <a:rPr lang="en-US" sz="4400" dirty="0"/>
              <a:t>Architecture/ Flow chart</a:t>
            </a:r>
            <a:br>
              <a:rPr lang="en-US" sz="4400" dirty="0"/>
            </a:br>
            <a:endParaRPr lang="en-US" dirty="0"/>
          </a:p>
        </p:txBody>
      </p:sp>
      <p:pic>
        <p:nvPicPr>
          <p:cNvPr id="6" name="Content Placeholder 5" descr="The Banker's Algorithm for System State Test | Download Scientific Diagram">
            <a:extLst>
              <a:ext uri="{FF2B5EF4-FFF2-40B4-BE49-F238E27FC236}">
                <a16:creationId xmlns:a16="http://schemas.microsoft.com/office/drawing/2014/main" id="{6CEE5029-6BCE-42A6-7417-775D80D17E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990600"/>
            <a:ext cx="4458397" cy="5512678"/>
          </a:xfrm>
          <a:prstGeom prst="rect">
            <a:avLst/>
          </a:prstGeom>
          <a:noFill/>
          <a:ln>
            <a:noFill/>
          </a:ln>
        </p:spPr>
      </p:pic>
    </p:spTree>
    <p:extLst>
      <p:ext uri="{BB962C8B-B14F-4D97-AF65-F5344CB8AC3E}">
        <p14:creationId xmlns:p14="http://schemas.microsoft.com/office/powerpoint/2010/main" val="413744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4F13-20C1-F558-9D39-3FEEF649F3CF}"/>
              </a:ext>
            </a:extLst>
          </p:cNvPr>
          <p:cNvSpPr>
            <a:spLocks noGrp="1"/>
          </p:cNvSpPr>
          <p:nvPr>
            <p:ph type="title"/>
          </p:nvPr>
        </p:nvSpPr>
        <p:spPr/>
        <p:txBody>
          <a:bodyPr>
            <a:normAutofit fontScale="90000"/>
          </a:bodyPr>
          <a:lstStyle/>
          <a:p>
            <a:r>
              <a:rPr lang="en-US" sz="4400" dirty="0"/>
              <a:t>Hardware/Software requirements</a:t>
            </a:r>
            <a:br>
              <a:rPr lang="en-US" sz="4400" dirty="0"/>
            </a:br>
            <a:endParaRPr lang="en-US" dirty="0"/>
          </a:p>
        </p:txBody>
      </p:sp>
      <p:sp>
        <p:nvSpPr>
          <p:cNvPr id="3" name="Content Placeholder 2">
            <a:extLst>
              <a:ext uri="{FF2B5EF4-FFF2-40B4-BE49-F238E27FC236}">
                <a16:creationId xmlns:a16="http://schemas.microsoft.com/office/drawing/2014/main" id="{7E195459-77F9-ABC7-8FE3-2806994DA94D}"/>
              </a:ext>
            </a:extLst>
          </p:cNvPr>
          <p:cNvSpPr>
            <a:spLocks noGrp="1"/>
          </p:cNvSpPr>
          <p:nvPr>
            <p:ph idx="1"/>
          </p:nvPr>
        </p:nvSpPr>
        <p:spPr>
          <a:xfrm>
            <a:off x="266700" y="1408331"/>
            <a:ext cx="8610600" cy="5287963"/>
          </a:xfrm>
        </p:spPr>
        <p:txBody>
          <a:bodyPr>
            <a:normAutofit fontScale="70000" lnSpcReduction="20000"/>
          </a:bodyPr>
          <a:lstStyle/>
          <a:p>
            <a:pPr marL="0" indent="0">
              <a:spcAft>
                <a:spcPts val="1500"/>
              </a:spcAft>
              <a:buNone/>
            </a:pPr>
            <a:r>
              <a:rPr lang="en-US" sz="2900" b="1" dirty="0">
                <a:solidFill>
                  <a:srgbClr val="282828"/>
                </a:solidFill>
                <a:effectLst/>
                <a:latin typeface="Times New Roman" panose="02020603050405020304" pitchFamily="18" charset="0"/>
                <a:ea typeface="Times New Roman" panose="02020603050405020304" pitchFamily="18" charset="0"/>
              </a:rPr>
              <a:t>The following data structures are needed to implement the Bankers Algorithm in OS:</a:t>
            </a:r>
            <a:endParaRPr lang="en-US" sz="2900" dirty="0">
              <a:effectLst/>
              <a:latin typeface="Times New Roman" panose="02020603050405020304" pitchFamily="18" charset="0"/>
              <a:ea typeface="Times New Roman" panose="02020603050405020304" pitchFamily="18" charset="0"/>
            </a:endParaRPr>
          </a:p>
          <a:p>
            <a:pPr marL="0" indent="0">
              <a:spcAft>
                <a:spcPts val="1500"/>
              </a:spcAft>
              <a:buNone/>
            </a:pPr>
            <a:endParaRPr lang="en-US" sz="2000" dirty="0">
              <a:effectLst/>
              <a:latin typeface="Times New Roman" panose="02020603050405020304" pitchFamily="18" charset="0"/>
              <a:ea typeface="Times New Roman" panose="02020603050405020304" pitchFamily="18" charset="0"/>
            </a:endParaRPr>
          </a:p>
          <a:p>
            <a:pPr marL="342900" lvl="0" indent="-342900">
              <a:spcAft>
                <a:spcPts val="1125"/>
              </a:spcAft>
              <a:buFont typeface="+mj-lt"/>
              <a:buAutoNum type="arabicPeriod"/>
              <a:tabLst>
                <a:tab pos="457200" algn="l"/>
              </a:tabLst>
            </a:pPr>
            <a:r>
              <a:rPr lang="en-US" sz="2200" b="1" dirty="0">
                <a:solidFill>
                  <a:srgbClr val="282828"/>
                </a:solidFill>
                <a:effectLst/>
                <a:latin typeface="Times New Roman" panose="02020603050405020304" pitchFamily="18" charset="0"/>
                <a:ea typeface="Times New Roman" panose="02020603050405020304" pitchFamily="18" charset="0"/>
              </a:rPr>
              <a:t>Available Resources Array:</a:t>
            </a:r>
            <a:r>
              <a:rPr lang="en-US" sz="2200" dirty="0">
                <a:solidFill>
                  <a:srgbClr val="282828"/>
                </a:solidFill>
                <a:effectLst/>
                <a:latin typeface="Times New Roman" panose="02020603050405020304" pitchFamily="18" charset="0"/>
                <a:ea typeface="Times New Roman" panose="02020603050405020304" pitchFamily="18" charset="0"/>
              </a:rPr>
              <a:t> An array that stores the current number of available resources of each type.</a:t>
            </a:r>
          </a:p>
          <a:p>
            <a:pPr marL="457200">
              <a:spcAft>
                <a:spcPts val="1125"/>
              </a:spcAft>
            </a:pPr>
            <a:endParaRPr lang="en-US" sz="2200" dirty="0">
              <a:effectLst/>
              <a:latin typeface="Times New Roman" panose="02020603050405020304" pitchFamily="18" charset="0"/>
              <a:ea typeface="Times New Roman" panose="02020603050405020304" pitchFamily="18" charset="0"/>
            </a:endParaRPr>
          </a:p>
          <a:p>
            <a:pPr marL="342900" lvl="0" indent="-342900">
              <a:spcAft>
                <a:spcPts val="1125"/>
              </a:spcAft>
              <a:buFont typeface="+mj-lt"/>
              <a:buAutoNum type="arabicPeriod" startAt="2"/>
              <a:tabLst>
                <a:tab pos="457200" algn="l"/>
              </a:tabLst>
            </a:pPr>
            <a:r>
              <a:rPr lang="en-US" sz="2200" b="1" dirty="0">
                <a:solidFill>
                  <a:srgbClr val="282828"/>
                </a:solidFill>
                <a:effectLst/>
                <a:latin typeface="Times New Roman" panose="02020603050405020304" pitchFamily="18" charset="0"/>
                <a:ea typeface="Times New Roman" panose="02020603050405020304" pitchFamily="18" charset="0"/>
              </a:rPr>
              <a:t>Maximum Need Matrix:</a:t>
            </a:r>
            <a:r>
              <a:rPr lang="en-US" sz="2200" dirty="0">
                <a:solidFill>
                  <a:srgbClr val="282828"/>
                </a:solidFill>
                <a:effectLst/>
                <a:latin typeface="Times New Roman" panose="02020603050405020304" pitchFamily="18" charset="0"/>
                <a:ea typeface="Times New Roman" panose="02020603050405020304" pitchFamily="18" charset="0"/>
              </a:rPr>
              <a:t> A matrix that stores the maximum number of resources of each type required by each process.</a:t>
            </a:r>
          </a:p>
          <a:p>
            <a:pPr>
              <a:spcAft>
                <a:spcPts val="1125"/>
              </a:spcAft>
            </a:pPr>
            <a:endParaRPr lang="en-US" sz="2200" dirty="0">
              <a:effectLst/>
              <a:latin typeface="Times New Roman" panose="02020603050405020304" pitchFamily="18" charset="0"/>
              <a:ea typeface="Times New Roman" panose="02020603050405020304" pitchFamily="18" charset="0"/>
            </a:endParaRPr>
          </a:p>
          <a:p>
            <a:pPr marL="342900" lvl="0" indent="-342900">
              <a:spcAft>
                <a:spcPts val="1125"/>
              </a:spcAft>
              <a:buFont typeface="+mj-lt"/>
              <a:buAutoNum type="arabicPeriod" startAt="3"/>
              <a:tabLst>
                <a:tab pos="457200" algn="l"/>
              </a:tabLst>
            </a:pPr>
            <a:r>
              <a:rPr lang="en-US" sz="2200" b="1" dirty="0">
                <a:solidFill>
                  <a:srgbClr val="282828"/>
                </a:solidFill>
                <a:effectLst/>
                <a:latin typeface="Times New Roman" panose="02020603050405020304" pitchFamily="18" charset="0"/>
                <a:ea typeface="Times New Roman" panose="02020603050405020304" pitchFamily="18" charset="0"/>
              </a:rPr>
              <a:t>Allocation Matrix:</a:t>
            </a:r>
            <a:r>
              <a:rPr lang="en-US" sz="2200" dirty="0">
                <a:solidFill>
                  <a:srgbClr val="282828"/>
                </a:solidFill>
                <a:effectLst/>
                <a:latin typeface="Times New Roman" panose="02020603050405020304" pitchFamily="18" charset="0"/>
                <a:ea typeface="Times New Roman" panose="02020603050405020304" pitchFamily="18" charset="0"/>
              </a:rPr>
              <a:t> A matrix that stores the number of resources of each type currently allocated to each process.</a:t>
            </a:r>
          </a:p>
          <a:p>
            <a:pPr marL="457200">
              <a:spcAft>
                <a:spcPts val="1125"/>
              </a:spcAft>
            </a:pPr>
            <a:endParaRPr lang="en-US" sz="2200" dirty="0">
              <a:effectLst/>
              <a:latin typeface="Times New Roman" panose="02020603050405020304" pitchFamily="18" charset="0"/>
              <a:ea typeface="Times New Roman" panose="02020603050405020304" pitchFamily="18" charset="0"/>
            </a:endParaRPr>
          </a:p>
          <a:p>
            <a:pPr marL="342900" lvl="0" indent="-342900">
              <a:spcAft>
                <a:spcPts val="1125"/>
              </a:spcAft>
              <a:buFont typeface="+mj-lt"/>
              <a:buAutoNum type="arabicPeriod" startAt="4"/>
              <a:tabLst>
                <a:tab pos="457200" algn="l"/>
              </a:tabLst>
            </a:pPr>
            <a:r>
              <a:rPr lang="en-US" sz="2200" b="1" dirty="0">
                <a:solidFill>
                  <a:srgbClr val="282828"/>
                </a:solidFill>
                <a:effectLst/>
                <a:latin typeface="Times New Roman" panose="02020603050405020304" pitchFamily="18" charset="0"/>
                <a:ea typeface="Times New Roman" panose="02020603050405020304" pitchFamily="18" charset="0"/>
              </a:rPr>
              <a:t>Need Matrix:</a:t>
            </a:r>
            <a:r>
              <a:rPr lang="en-US" sz="2200" dirty="0">
                <a:solidFill>
                  <a:srgbClr val="282828"/>
                </a:solidFill>
                <a:effectLst/>
                <a:latin typeface="Times New Roman" panose="02020603050405020304" pitchFamily="18" charset="0"/>
                <a:ea typeface="Times New Roman" panose="02020603050405020304" pitchFamily="18" charset="0"/>
              </a:rPr>
              <a:t> A matrix that stores the remaining resources of each type required by each process (calculated as the difference between the Maximum Need and Allocation matrices).</a:t>
            </a:r>
          </a:p>
          <a:p>
            <a:pPr>
              <a:spcAft>
                <a:spcPts val="1125"/>
              </a:spcAft>
            </a:pPr>
            <a:endParaRPr lang="en-US" sz="2200" dirty="0">
              <a:effectLst/>
              <a:latin typeface="Times New Roman" panose="02020603050405020304" pitchFamily="18" charset="0"/>
              <a:ea typeface="Times New Roman" panose="02020603050405020304" pitchFamily="18" charset="0"/>
            </a:endParaRPr>
          </a:p>
          <a:p>
            <a:pPr marL="342900" lvl="0" indent="-342900">
              <a:spcAft>
                <a:spcPts val="1125"/>
              </a:spcAft>
              <a:buFont typeface="+mj-lt"/>
              <a:buAutoNum type="arabicPeriod" startAt="5"/>
              <a:tabLst>
                <a:tab pos="457200" algn="l"/>
              </a:tabLst>
            </a:pPr>
            <a:r>
              <a:rPr lang="en-US" sz="2200" b="1" dirty="0">
                <a:solidFill>
                  <a:srgbClr val="282828"/>
                </a:solidFill>
                <a:effectLst/>
                <a:latin typeface="Times New Roman" panose="02020603050405020304" pitchFamily="18" charset="0"/>
                <a:ea typeface="Times New Roman" panose="02020603050405020304" pitchFamily="18" charset="0"/>
              </a:rPr>
              <a:t>Completed Processes Set:</a:t>
            </a:r>
            <a:r>
              <a:rPr lang="en-US" sz="2200" dirty="0">
                <a:solidFill>
                  <a:srgbClr val="282828"/>
                </a:solidFill>
                <a:effectLst/>
                <a:latin typeface="Times New Roman" panose="02020603050405020304" pitchFamily="18" charset="0"/>
                <a:ea typeface="Times New Roman" panose="02020603050405020304" pitchFamily="18" charset="0"/>
              </a:rPr>
              <a:t> A set that stores the IDs of processes that have completed and released their resources.</a:t>
            </a:r>
          </a:p>
          <a:p>
            <a:endParaRPr lang="en-US" dirty="0"/>
          </a:p>
        </p:txBody>
      </p:sp>
    </p:spTree>
    <p:extLst>
      <p:ext uri="{BB962C8B-B14F-4D97-AF65-F5344CB8AC3E}">
        <p14:creationId xmlns:p14="http://schemas.microsoft.com/office/powerpoint/2010/main" val="305020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Implementation- Code snippet</a:t>
            </a:r>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a:xfrm>
            <a:off x="304800" y="1428108"/>
            <a:ext cx="8534400" cy="5277492"/>
          </a:xfrm>
        </p:spPr>
        <p:txBody>
          <a:bodyPr>
            <a:normAutofit fontScale="77500" lnSpcReduction="20000"/>
          </a:bodyPr>
          <a:lstStyle/>
          <a:p>
            <a:pPr>
              <a:tabLst>
                <a:tab pos="1722120" algn="l"/>
              </a:tabLst>
            </a:pPr>
            <a:r>
              <a:rPr lang="en-US" sz="2300" b="1" dirty="0">
                <a:effectLst/>
                <a:latin typeface="Times New Roman" panose="02020603050405020304" pitchFamily="18" charset="0"/>
                <a:ea typeface="Times New Roman" panose="02020603050405020304" pitchFamily="18" charset="0"/>
              </a:rPr>
              <a:t>Algorithm :</a:t>
            </a:r>
            <a:endParaRPr lang="en-US" sz="2300" dirty="0">
              <a:effectLst/>
              <a:latin typeface="Times New Roman" panose="02020603050405020304" pitchFamily="18" charset="0"/>
              <a:ea typeface="Times New Roman" panose="02020603050405020304" pitchFamily="18" charset="0"/>
            </a:endParaRP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pPr>
              <a:tabLst>
                <a:tab pos="1722120" algn="l"/>
              </a:tabLst>
            </a:pPr>
            <a:r>
              <a:rPr lang="en-US" sz="1800" dirty="0">
                <a:effectLst/>
                <a:latin typeface="Times New Roman" panose="02020603050405020304" pitchFamily="18" charset="0"/>
                <a:ea typeface="Times New Roman" panose="02020603050405020304" pitchFamily="18" charset="0"/>
              </a:rPr>
              <a:t>Step 1: When a process requests for a resource, the OS allocates it on a trial basis. </a:t>
            </a:r>
          </a:p>
          <a:p>
            <a:pPr>
              <a:tabLst>
                <a:tab pos="1722120" algn="l"/>
              </a:tabLst>
            </a:pPr>
            <a:endParaRPr lang="en-US" sz="1800" dirty="0">
              <a:effectLst/>
              <a:latin typeface="Times New Roman" panose="02020603050405020304" pitchFamily="18" charset="0"/>
              <a:ea typeface="Times New Roman" panose="02020603050405020304" pitchFamily="18" charset="0"/>
            </a:endParaRPr>
          </a:p>
          <a:p>
            <a:pPr>
              <a:tabLst>
                <a:tab pos="1722120" algn="l"/>
              </a:tabLst>
            </a:pPr>
            <a:r>
              <a:rPr lang="en-US" sz="1800" dirty="0">
                <a:effectLst/>
                <a:latin typeface="Times New Roman" panose="02020603050405020304" pitchFamily="18" charset="0"/>
                <a:ea typeface="Times New Roman" panose="02020603050405020304" pitchFamily="18" charset="0"/>
              </a:rPr>
              <a:t>Step 2: After trial allocation, the OS updates all the matrices and vectors. This updating can be done by the OS in a separate work area in the memory. </a:t>
            </a:r>
          </a:p>
          <a:p>
            <a:pPr>
              <a:tabLst>
                <a:tab pos="1722120" algn="l"/>
              </a:tabLst>
            </a:pPr>
            <a:endParaRPr lang="en-US" sz="1800" dirty="0">
              <a:effectLst/>
              <a:latin typeface="Times New Roman" panose="02020603050405020304" pitchFamily="18" charset="0"/>
              <a:ea typeface="Times New Roman" panose="02020603050405020304" pitchFamily="18" charset="0"/>
            </a:endParaRPr>
          </a:p>
          <a:p>
            <a:pPr>
              <a:tabLst>
                <a:tab pos="1722120" algn="l"/>
              </a:tabLst>
            </a:pPr>
            <a:r>
              <a:rPr lang="en-US" sz="1800" dirty="0">
                <a:effectLst/>
                <a:latin typeface="Times New Roman" panose="02020603050405020304" pitchFamily="18" charset="0"/>
                <a:ea typeface="Times New Roman" panose="02020603050405020304" pitchFamily="18" charset="0"/>
              </a:rPr>
              <a:t>Step 3: It compares F vector with each row of matrix B on a vector to vector basis. </a:t>
            </a:r>
          </a:p>
          <a:p>
            <a:pPr>
              <a:tabLst>
                <a:tab pos="1722120" algn="l"/>
              </a:tabLst>
            </a:pPr>
            <a:endParaRPr lang="en-US" sz="1800" dirty="0">
              <a:effectLst/>
              <a:latin typeface="Times New Roman" panose="02020603050405020304" pitchFamily="18" charset="0"/>
              <a:ea typeface="Times New Roman" panose="02020603050405020304" pitchFamily="18" charset="0"/>
            </a:endParaRPr>
          </a:p>
          <a:p>
            <a:pPr>
              <a:tabLst>
                <a:tab pos="1722120" algn="l"/>
              </a:tabLst>
            </a:pPr>
            <a:r>
              <a:rPr lang="en-US" sz="1800" dirty="0">
                <a:effectLst/>
                <a:latin typeface="Times New Roman" panose="02020603050405020304" pitchFamily="18" charset="0"/>
                <a:ea typeface="Times New Roman" panose="02020603050405020304" pitchFamily="18" charset="0"/>
              </a:rPr>
              <a:t>Step 4: If F is smaller than each of the row in Matrix B i.e. even if all free resources are allocated to any process in Matrix B and not a single process can completes its task then OS concludes that the system is in unstable state. </a:t>
            </a:r>
          </a:p>
          <a:p>
            <a:pPr>
              <a:tabLst>
                <a:tab pos="1722120" algn="l"/>
              </a:tabLst>
            </a:pPr>
            <a:endParaRPr lang="en-US" sz="1800" dirty="0">
              <a:effectLst/>
              <a:latin typeface="Times New Roman" panose="02020603050405020304" pitchFamily="18" charset="0"/>
              <a:ea typeface="Times New Roman" panose="02020603050405020304" pitchFamily="18" charset="0"/>
            </a:endParaRPr>
          </a:p>
          <a:p>
            <a:pPr>
              <a:tabLst>
                <a:tab pos="1722120" algn="l"/>
              </a:tabLst>
            </a:pPr>
            <a:r>
              <a:rPr lang="en-US" sz="1800" dirty="0">
                <a:effectLst/>
                <a:latin typeface="Times New Roman" panose="02020603050405020304" pitchFamily="18" charset="0"/>
                <a:ea typeface="Times New Roman" panose="02020603050405020304" pitchFamily="18" charset="0"/>
              </a:rPr>
              <a:t>Step 5: If F is greater than any row for a process in Matrix B the OS allocates all required resources for that process on a trial basis. It assumes that after completion of process, it will release all the recourses allocated to it. These resources can be added to the free vector.</a:t>
            </a:r>
          </a:p>
          <a:p>
            <a:pPr>
              <a:tabLst>
                <a:tab pos="1722120" algn="l"/>
              </a:tabLst>
            </a:pPr>
            <a:endParaRPr lang="en-US" sz="1800" dirty="0">
              <a:effectLst/>
              <a:latin typeface="Times New Roman" panose="02020603050405020304" pitchFamily="18" charset="0"/>
              <a:ea typeface="Times New Roman" panose="02020603050405020304" pitchFamily="18" charset="0"/>
            </a:endParaRPr>
          </a:p>
          <a:p>
            <a:pPr>
              <a:tabLst>
                <a:tab pos="1722120" algn="l"/>
              </a:tabLst>
            </a:pPr>
            <a:r>
              <a:rPr lang="en-US" sz="1800" dirty="0">
                <a:effectLst/>
                <a:latin typeface="Times New Roman" panose="02020603050405020304" pitchFamily="18" charset="0"/>
                <a:ea typeface="Times New Roman" panose="02020603050405020304" pitchFamily="18" charset="0"/>
              </a:rPr>
              <a:t>Step 6: After execution of a process, it removes the row indicating executed process from both matrices. </a:t>
            </a:r>
          </a:p>
          <a:p>
            <a:pPr>
              <a:tabLst>
                <a:tab pos="1722120" algn="l"/>
              </a:tabLst>
            </a:pPr>
            <a:endParaRPr lang="en-US" sz="1800" dirty="0">
              <a:effectLst/>
              <a:latin typeface="Times New Roman" panose="02020603050405020304" pitchFamily="18" charset="0"/>
              <a:ea typeface="Times New Roman" panose="02020603050405020304" pitchFamily="18" charset="0"/>
            </a:endParaRPr>
          </a:p>
          <a:p>
            <a:pPr>
              <a:tabLst>
                <a:tab pos="1722120" algn="l"/>
              </a:tabLst>
            </a:pPr>
            <a:r>
              <a:rPr lang="en-US" sz="1800" dirty="0">
                <a:effectLst/>
                <a:latin typeface="Times New Roman" panose="02020603050405020304" pitchFamily="18" charset="0"/>
                <a:ea typeface="Times New Roman" panose="02020603050405020304" pitchFamily="18" charset="0"/>
              </a:rPr>
              <a:t>Step 7: This algorithm will repeat the procedure step 3 for each process from the matrices and finds that all processes can complete execution without entering unsafe state. </a:t>
            </a:r>
          </a:p>
          <a:p>
            <a:pPr>
              <a:tabLst>
                <a:tab pos="1722120" algn="l"/>
              </a:tabLst>
            </a:pPr>
            <a:endParaRPr lang="en-US" sz="1800" dirty="0">
              <a:effectLst/>
              <a:latin typeface="Times New Roman" panose="02020603050405020304" pitchFamily="18" charset="0"/>
              <a:ea typeface="Times New Roman" panose="02020603050405020304" pitchFamily="18" charset="0"/>
            </a:endParaRPr>
          </a:p>
          <a:p>
            <a:pPr>
              <a:tabLst>
                <a:tab pos="1722120" algn="l"/>
              </a:tabLst>
            </a:pPr>
            <a:r>
              <a:rPr lang="en-US" sz="1800" dirty="0">
                <a:effectLst/>
                <a:latin typeface="Times New Roman" panose="02020603050405020304" pitchFamily="18" charset="0"/>
                <a:ea typeface="Times New Roman" panose="02020603050405020304" pitchFamily="18" charset="0"/>
              </a:rPr>
              <a:t>For each request for any resource by a process OS goes through all these trials of imaginary allocation and </a:t>
            </a:r>
            <a:r>
              <a:rPr lang="en-US" sz="1800" dirty="0" err="1">
                <a:effectLst/>
                <a:latin typeface="Times New Roman" panose="02020603050405020304" pitchFamily="18" charset="0"/>
                <a:ea typeface="Times New Roman" panose="02020603050405020304" pitchFamily="18" charset="0"/>
              </a:rPr>
              <a:t>updation</a:t>
            </a:r>
            <a:r>
              <a:rPr lang="en-US" sz="1800" dirty="0">
                <a:effectLst/>
                <a:latin typeface="Times New Roman" panose="02020603050405020304" pitchFamily="18" charset="0"/>
                <a:ea typeface="Times New Roman" panose="02020603050405020304" pitchFamily="18" charset="0"/>
              </a:rPr>
              <a:t>. After this if the system remains in the safe state, and then changes can be made in actual matrices.</a:t>
            </a:r>
          </a:p>
          <a:p>
            <a:endParaRPr lang="en-US" dirty="0"/>
          </a:p>
        </p:txBody>
      </p:sp>
    </p:spTree>
    <p:extLst>
      <p:ext uri="{BB962C8B-B14F-4D97-AF65-F5344CB8AC3E}">
        <p14:creationId xmlns:p14="http://schemas.microsoft.com/office/powerpoint/2010/main" val="14657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932</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Symbol</vt:lpstr>
      <vt:lpstr>Times New Roman</vt:lpstr>
      <vt:lpstr>Office Theme</vt:lpstr>
      <vt:lpstr>Banker's Algorithm For Deadlock Detection And Avoidance</vt:lpstr>
      <vt:lpstr>      Table of contents</vt:lpstr>
      <vt:lpstr>Objective</vt:lpstr>
      <vt:lpstr>Problem Statement </vt:lpstr>
      <vt:lpstr>Architecture/ Flow chart </vt:lpstr>
      <vt:lpstr>Architecture/ Flow chart </vt:lpstr>
      <vt:lpstr>Architecture/ Flow chart </vt:lpstr>
      <vt:lpstr>Hardware/Software requirements </vt:lpstr>
      <vt:lpstr>Implementation- Code snippet</vt:lpstr>
      <vt:lpstr>Conclusion</vt:lpstr>
      <vt:lpstr>Results- Screen Shots of Output</vt:lpstr>
      <vt:lpstr>Results- Screen Shots of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Sanyog Dani</cp:lastModifiedBy>
  <cp:revision>13</cp:revision>
  <dcterms:created xsi:type="dcterms:W3CDTF">2020-05-13T07:00:09Z</dcterms:created>
  <dcterms:modified xsi:type="dcterms:W3CDTF">2023-10-27T12:12:52Z</dcterms:modified>
</cp:coreProperties>
</file>