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25" r:id="rId5"/>
    <p:sldId id="340" r:id="rId6"/>
    <p:sldId id="342" r:id="rId7"/>
    <p:sldId id="341" r:id="rId8"/>
    <p:sldId id="343" r:id="rId9"/>
    <p:sldId id="344" r:id="rId10"/>
    <p:sldId id="345" r:id="rId11"/>
    <p:sldId id="346" r:id="rId12"/>
    <p:sldId id="33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205" autoAdjust="0"/>
  </p:normalViewPr>
  <p:slideViewPr>
    <p:cSldViewPr snapToGrid="0">
      <p:cViewPr varScale="1">
        <p:scale>
          <a:sx n="90" d="100"/>
          <a:sy n="90" d="100"/>
        </p:scale>
        <p:origin x="376" y="6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5/4/2024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909083" y="1379398"/>
            <a:ext cx="10515600" cy="640080"/>
          </a:xfrm>
        </p:spPr>
        <p:txBody>
          <a:bodyPr/>
          <a:lstStyle/>
          <a:p>
            <a:r>
              <a:rPr lang="en-US" dirty="0"/>
              <a:t>DATABASE MANAGEMENT SYSTEM COURSE 2(C)</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5103628" y="3962400"/>
            <a:ext cx="9359164" cy="1986268"/>
          </a:xfrm>
        </p:spPr>
        <p:txBody>
          <a:bodyPr/>
          <a:lstStyle/>
          <a:p>
            <a:r>
              <a:rPr lang="en-US" sz="3600" b="1" dirty="0"/>
              <a:t>Sanyog </a:t>
            </a:r>
            <a:r>
              <a:rPr lang="en-US" sz="3600" b="1" dirty="0" err="1"/>
              <a:t>dani</a:t>
            </a:r>
            <a:r>
              <a:rPr lang="en-US" sz="3600" b="1" dirty="0"/>
              <a:t>  </a:t>
            </a:r>
          </a:p>
          <a:p>
            <a:r>
              <a:rPr lang="en-US" sz="3600" b="1" dirty="0"/>
              <a:t>Ra221103110087</a:t>
            </a:r>
          </a:p>
          <a:p>
            <a:r>
              <a:rPr lang="en-US" sz="3600" b="1" dirty="0"/>
              <a:t>V1 section​</a:t>
            </a:r>
          </a:p>
        </p:txBody>
      </p:sp>
      <p:pic>
        <p:nvPicPr>
          <p:cNvPr id="1028" name="Picture 4" descr="What is the Difference between DBMS and RDBMS - InterviewBit">
            <a:extLst>
              <a:ext uri="{FF2B5EF4-FFF2-40B4-BE49-F238E27FC236}">
                <a16:creationId xmlns:a16="http://schemas.microsoft.com/office/drawing/2014/main" id="{043A4B5F-7E0E-D327-DBA2-42C9A9A7C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608" y="2622945"/>
            <a:ext cx="4322136" cy="3752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21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0E46-1420-79A8-F2CC-5D28547A3201}"/>
              </a:ext>
            </a:extLst>
          </p:cNvPr>
          <p:cNvSpPr>
            <a:spLocks noGrp="1"/>
          </p:cNvSpPr>
          <p:nvPr>
            <p:ph type="title"/>
          </p:nvPr>
        </p:nvSpPr>
        <p:spPr>
          <a:xfrm>
            <a:off x="4390572" y="140585"/>
            <a:ext cx="2981335" cy="914400"/>
          </a:xfrm>
        </p:spPr>
        <p:txBody>
          <a:bodyPr/>
          <a:lstStyle/>
          <a:p>
            <a:r>
              <a:rPr lang="en-US" dirty="0"/>
              <a:t>Topics</a:t>
            </a:r>
          </a:p>
        </p:txBody>
      </p:sp>
      <p:sp>
        <p:nvSpPr>
          <p:cNvPr id="4" name="Slide Number Placeholder 3">
            <a:extLst>
              <a:ext uri="{FF2B5EF4-FFF2-40B4-BE49-F238E27FC236}">
                <a16:creationId xmlns:a16="http://schemas.microsoft.com/office/drawing/2014/main" id="{A141FE67-EE5B-4208-0376-6B248A3B463E}"/>
              </a:ext>
            </a:extLst>
          </p:cNvPr>
          <p:cNvSpPr>
            <a:spLocks noGrp="1"/>
          </p:cNvSpPr>
          <p:nvPr>
            <p:ph type="sldNum" sz="quarter" idx="11"/>
          </p:nvPr>
        </p:nvSpPr>
        <p:spPr/>
        <p:txBody>
          <a:bodyPr/>
          <a:lstStyle/>
          <a:p>
            <a:fld id="{75DF2D63-3FF5-D547-96B9-BE9CCD1ABA58}" type="slidenum">
              <a:rPr lang="en-US" smtClean="0"/>
              <a:t>2</a:t>
            </a:fld>
            <a:endParaRPr lang="en-US" dirty="0"/>
          </a:p>
        </p:txBody>
      </p:sp>
      <p:sp>
        <p:nvSpPr>
          <p:cNvPr id="8" name="Content Placeholder 2">
            <a:extLst>
              <a:ext uri="{FF2B5EF4-FFF2-40B4-BE49-F238E27FC236}">
                <a16:creationId xmlns:a16="http://schemas.microsoft.com/office/drawing/2014/main" id="{166E0ECE-FD79-A0A6-D638-B534C73287A9}"/>
              </a:ext>
            </a:extLst>
          </p:cNvPr>
          <p:cNvSpPr txBox="1">
            <a:spLocks/>
          </p:cNvSpPr>
          <p:nvPr/>
        </p:nvSpPr>
        <p:spPr>
          <a:xfrm>
            <a:off x="1210340" y="1584711"/>
            <a:ext cx="4885660" cy="4269824"/>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INTRODUCTION</a:t>
            </a:r>
          </a:p>
          <a:p>
            <a:pPr marL="457200" indent="-457200">
              <a:buFont typeface="+mj-lt"/>
              <a:buAutoNum type="arabicPeriod"/>
            </a:pPr>
            <a:endParaRPr lang="en-US" dirty="0"/>
          </a:p>
          <a:p>
            <a:pPr marL="457200" indent="-457200">
              <a:buFont typeface="+mj-lt"/>
              <a:buAutoNum type="arabicPeriod"/>
            </a:pPr>
            <a:r>
              <a:rPr lang="en-US" dirty="0"/>
              <a:t>ER MODELS AND DIAGRAMS</a:t>
            </a:r>
          </a:p>
          <a:p>
            <a:pPr marL="457200" indent="-457200">
              <a:buFont typeface="+mj-lt"/>
              <a:buAutoNum type="arabicPeriod"/>
            </a:pPr>
            <a:endParaRPr lang="en-US" dirty="0"/>
          </a:p>
          <a:p>
            <a:pPr marL="457200" indent="-457200">
              <a:buFont typeface="+mj-lt"/>
              <a:buAutoNum type="arabicPeriod"/>
            </a:pPr>
            <a:r>
              <a:rPr lang="en-US" dirty="0"/>
              <a:t>RELATIONAL ALGEBRA AND CALCULUS</a:t>
            </a:r>
          </a:p>
          <a:p>
            <a:pPr marL="457200" indent="-457200">
              <a:buFont typeface="+mj-lt"/>
              <a:buAutoNum type="arabicPeriod"/>
            </a:pPr>
            <a:endParaRPr lang="en-US" dirty="0"/>
          </a:p>
          <a:p>
            <a:pPr marL="457200" indent="-457200">
              <a:buFont typeface="+mj-lt"/>
              <a:buAutoNum type="arabicPeriod"/>
            </a:pPr>
            <a:r>
              <a:rPr lang="en-US" dirty="0"/>
              <a:t>SQL</a:t>
            </a:r>
          </a:p>
          <a:p>
            <a:pPr marL="457200" indent="-457200">
              <a:buFont typeface="+mj-lt"/>
              <a:buAutoNum type="arabicPeriod"/>
            </a:pPr>
            <a:endParaRPr lang="en-US" dirty="0"/>
          </a:p>
          <a:p>
            <a:pPr marL="457200" indent="-457200">
              <a:buFont typeface="+mj-lt"/>
              <a:buAutoNum type="arabicPeriod"/>
            </a:pPr>
            <a:r>
              <a:rPr lang="en-US" dirty="0"/>
              <a:t>FUNCTIONAL DEPENDENCIES AND NORMALIZATION</a:t>
            </a:r>
          </a:p>
          <a:p>
            <a:pPr marL="0" indent="0">
              <a:buNone/>
            </a:pPr>
            <a:endParaRPr lang="en-US" sz="2200" dirty="0">
              <a:highlight>
                <a:srgbClr val="FFFFFF"/>
              </a:highlight>
            </a:endParaRPr>
          </a:p>
          <a:p>
            <a:endParaRPr lang="en-US" dirty="0"/>
          </a:p>
          <a:p>
            <a:endParaRPr lang="en-US" dirty="0"/>
          </a:p>
        </p:txBody>
      </p:sp>
    </p:spTree>
    <p:extLst>
      <p:ext uri="{BB962C8B-B14F-4D97-AF65-F5344CB8AC3E}">
        <p14:creationId xmlns:p14="http://schemas.microsoft.com/office/powerpoint/2010/main" val="326823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1763-2E48-5432-BB9E-8C37DC81E9C1}"/>
              </a:ext>
            </a:extLst>
          </p:cNvPr>
          <p:cNvSpPr>
            <a:spLocks noGrp="1"/>
          </p:cNvSpPr>
          <p:nvPr>
            <p:ph type="title"/>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D41975EF-9153-0D4C-3CEA-9B7F96734537}"/>
              </a:ext>
            </a:extLst>
          </p:cNvPr>
          <p:cNvSpPr>
            <a:spLocks noGrp="1"/>
          </p:cNvSpPr>
          <p:nvPr>
            <p:ph type="sldNum" sz="quarter" idx="11"/>
          </p:nvPr>
        </p:nvSpPr>
        <p:spPr/>
        <p:txBody>
          <a:bodyPr/>
          <a:lstStyle/>
          <a:p>
            <a:fld id="{75DF2D63-3FF5-D547-96B9-BE9CCD1ABA58}" type="slidenum">
              <a:rPr lang="en-US" smtClean="0"/>
              <a:t>3</a:t>
            </a:fld>
            <a:endParaRPr lang="en-US" dirty="0"/>
          </a:p>
        </p:txBody>
      </p:sp>
      <p:sp>
        <p:nvSpPr>
          <p:cNvPr id="11" name="Rectangle 5">
            <a:extLst>
              <a:ext uri="{FF2B5EF4-FFF2-40B4-BE49-F238E27FC236}">
                <a16:creationId xmlns:a16="http://schemas.microsoft.com/office/drawing/2014/main" id="{4E47098C-0ED9-122D-616D-9BAC2B40D2E1}"/>
              </a:ext>
            </a:extLst>
          </p:cNvPr>
          <p:cNvSpPr>
            <a:spLocks noChangeArrowheads="1"/>
          </p:cNvSpPr>
          <p:nvPr/>
        </p:nvSpPr>
        <p:spPr bwMode="auto">
          <a:xfrm>
            <a:off x="1011780" y="1771267"/>
            <a:ext cx="10168439"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kumimoji="0" lang="en-US" altLang="en-US" sz="2000" b="0" i="0" u="none" strike="noStrike" cap="none" normalizeH="0" baseline="0" dirty="0">
                <a:ln>
                  <a:noFill/>
                </a:ln>
                <a:solidFill>
                  <a:schemeClr val="tx1"/>
                </a:solidFill>
                <a:effectLst/>
              </a:rPr>
              <a:t>A </a:t>
            </a:r>
            <a:r>
              <a:rPr kumimoji="0" lang="en-US" altLang="en-US" sz="2000" b="1" i="0" u="none" strike="noStrike" cap="none" normalizeH="0" baseline="0" dirty="0">
                <a:ln>
                  <a:noFill/>
                </a:ln>
                <a:solidFill>
                  <a:schemeClr val="tx1"/>
                </a:solidFill>
                <a:effectLst/>
              </a:rPr>
              <a:t>Database Management System (DBMS) </a:t>
            </a:r>
            <a:r>
              <a:rPr kumimoji="0" lang="en-US" altLang="en-US" sz="2000" b="0" i="0" u="none" strike="noStrike" cap="none" normalizeH="0" baseline="0" dirty="0">
                <a:ln>
                  <a:noFill/>
                </a:ln>
                <a:solidFill>
                  <a:schemeClr val="tx1"/>
                </a:solidFill>
                <a:effectLst/>
              </a:rPr>
              <a:t>is software that allows users to create, manage, and manipulate databases. It provides an interface for users to interact with databases, storing and retrieving data efficiently. DBMS ensures data integrity, security, and facilitates data organization through various structures like tables, schemas, and indexes. </a:t>
            </a:r>
          </a:p>
          <a:p>
            <a:pPr marL="0" indent="0">
              <a:buNone/>
            </a:pPr>
            <a:endParaRPr lang="en-US" altLang="en-US" sz="2000" dirty="0"/>
          </a:p>
          <a:p>
            <a:pPr marL="0" indent="0">
              <a:buNone/>
            </a:pPr>
            <a:r>
              <a:rPr kumimoji="0" lang="en-US" altLang="en-US" sz="2000" b="0" i="0" u="none" strike="noStrike" cap="none" normalizeH="0" baseline="0" dirty="0">
                <a:ln>
                  <a:noFill/>
                </a:ln>
                <a:solidFill>
                  <a:schemeClr val="tx1"/>
                </a:solidFill>
                <a:effectLst/>
              </a:rPr>
              <a:t>It allows concurrent access to data by multiple users and supports transactions for maintaining consistency. Overall, DBMS simplifies data management tasks and enhances data reliability and accessibility.</a:t>
            </a:r>
          </a:p>
          <a:p>
            <a:pPr marL="0" indent="0">
              <a:buNone/>
            </a:pPr>
            <a:endParaRPr lang="en-US" sz="2000" dirty="0"/>
          </a:p>
          <a:p>
            <a:pPr marL="0" indent="0">
              <a:buNone/>
            </a:pPr>
            <a:r>
              <a:rPr lang="en-US" sz="2000" b="1" dirty="0"/>
              <a:t>Tables and Keys</a:t>
            </a:r>
            <a:r>
              <a:rPr lang="en-US" sz="2000" dirty="0"/>
              <a:t>: Table are intersection of rows and columns, which have different types of keys in it, some of them are primary key, foreign key, candidate key etc.</a:t>
            </a:r>
          </a:p>
          <a:p>
            <a:pPr marL="0" indent="0">
              <a:buNone/>
            </a:pPr>
            <a:endParaRPr lang="en-US" sz="2000" dirty="0"/>
          </a:p>
          <a:p>
            <a:pPr marL="0" indent="0">
              <a:buNone/>
            </a:pPr>
            <a:r>
              <a:rPr lang="en-US" sz="2000" b="1" dirty="0"/>
              <a:t>Constraints</a:t>
            </a:r>
            <a:r>
              <a:rPr lang="en-US" sz="2000" dirty="0"/>
              <a:t>: These are conditions which applied on the columns to enforce date integrity, some of the constraints are NOT NULL, </a:t>
            </a:r>
            <a:r>
              <a:rPr lang="en-IN" sz="2000" dirty="0"/>
              <a:t>Check, Unique etc</a:t>
            </a:r>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75D1FBFA-85C2-DB46-FB82-B2CD8C22D06D}"/>
              </a:ext>
            </a:extLst>
          </p:cNvPr>
          <p:cNvSpPr>
            <a:spLocks noChangeArrowheads="1"/>
          </p:cNvSpPr>
          <p:nvPr/>
        </p:nvSpPr>
        <p:spPr bwMode="auto">
          <a:xfrm>
            <a:off x="1364343" y="2413865"/>
            <a:ext cx="31908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448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0E46-1420-79A8-F2CC-5D28547A3201}"/>
              </a:ext>
            </a:extLst>
          </p:cNvPr>
          <p:cNvSpPr>
            <a:spLocks noGrp="1"/>
          </p:cNvSpPr>
          <p:nvPr>
            <p:ph type="title"/>
          </p:nvPr>
        </p:nvSpPr>
        <p:spPr>
          <a:xfrm>
            <a:off x="1259957" y="404037"/>
            <a:ext cx="10058400" cy="914400"/>
          </a:xfrm>
        </p:spPr>
        <p:txBody>
          <a:bodyPr/>
          <a:lstStyle/>
          <a:p>
            <a:r>
              <a:rPr lang="en-US" sz="4800" dirty="0"/>
              <a:t>ER MODELS AND DIAGRAMS</a:t>
            </a:r>
            <a:br>
              <a:rPr lang="en-US" sz="4800" dirty="0"/>
            </a:br>
            <a:endParaRPr lang="en-US" dirty="0"/>
          </a:p>
        </p:txBody>
      </p:sp>
      <p:sp>
        <p:nvSpPr>
          <p:cNvPr id="3" name="Content Placeholder 2">
            <a:extLst>
              <a:ext uri="{FF2B5EF4-FFF2-40B4-BE49-F238E27FC236}">
                <a16:creationId xmlns:a16="http://schemas.microsoft.com/office/drawing/2014/main" id="{66BB482C-A3BB-686A-2412-E488487EDC08}"/>
              </a:ext>
            </a:extLst>
          </p:cNvPr>
          <p:cNvSpPr>
            <a:spLocks noGrp="1"/>
          </p:cNvSpPr>
          <p:nvPr>
            <p:ph idx="1"/>
          </p:nvPr>
        </p:nvSpPr>
        <p:spPr>
          <a:xfrm>
            <a:off x="877824" y="1567021"/>
            <a:ext cx="10659309" cy="4544855"/>
          </a:xfrm>
        </p:spPr>
        <p:txBody>
          <a:bodyPr/>
          <a:lstStyle/>
          <a:p>
            <a:pPr marL="0" indent="0">
              <a:buNone/>
            </a:pPr>
            <a:r>
              <a:rPr lang="en-US" dirty="0"/>
              <a:t>Cardinalities: These refers to relationship between two tables. There are 4 types of cardinalities 1) One to One</a:t>
            </a:r>
          </a:p>
          <a:p>
            <a:pPr marL="0" indent="0">
              <a:buNone/>
            </a:pPr>
            <a:r>
              <a:rPr lang="en-US" dirty="0"/>
              <a:t>2) One to Many</a:t>
            </a:r>
          </a:p>
          <a:p>
            <a:pPr marL="0" indent="0">
              <a:buNone/>
            </a:pPr>
            <a:r>
              <a:rPr lang="en-US" dirty="0"/>
              <a:t>3) Many to One</a:t>
            </a:r>
          </a:p>
          <a:p>
            <a:pPr marL="0" indent="0">
              <a:buNone/>
            </a:pPr>
            <a:r>
              <a:rPr lang="en-US" dirty="0"/>
              <a:t>4) Many to Many</a:t>
            </a:r>
          </a:p>
          <a:p>
            <a:pPr marL="0" indent="0">
              <a:buNone/>
            </a:pPr>
            <a:endParaRPr lang="en-US" dirty="0"/>
          </a:p>
          <a:p>
            <a:pPr marL="0" indent="0">
              <a:buNone/>
            </a:pPr>
            <a:r>
              <a:rPr lang="en-US" dirty="0"/>
              <a:t>Construction of ER diagrams: They are made using special structures to showcase different relationships.</a:t>
            </a:r>
          </a:p>
          <a:p>
            <a:pPr marL="0" indent="0">
              <a:buNone/>
            </a:pPr>
            <a:endParaRPr lang="en-US" dirty="0"/>
          </a:p>
          <a:p>
            <a:pPr marL="0" indent="0">
              <a:buNone/>
            </a:pPr>
            <a:r>
              <a:rPr lang="en-US" dirty="0"/>
              <a:t>Weak, Strong and Self Referential Entities: Entities which are dependent on other attributes are weak entities. Strong Entities are independent tables which have one primary key. Entities which have relationship with itself they are Self Referential Entities</a:t>
            </a:r>
            <a:endParaRPr lang="en-IN" dirty="0"/>
          </a:p>
          <a:p>
            <a:pPr marL="0" indent="0">
              <a:buNone/>
            </a:pPr>
            <a:endParaRPr lang="en-US" dirty="0"/>
          </a:p>
        </p:txBody>
      </p:sp>
      <p:sp>
        <p:nvSpPr>
          <p:cNvPr id="4" name="Slide Number Placeholder 3">
            <a:extLst>
              <a:ext uri="{FF2B5EF4-FFF2-40B4-BE49-F238E27FC236}">
                <a16:creationId xmlns:a16="http://schemas.microsoft.com/office/drawing/2014/main" id="{A141FE67-EE5B-4208-0376-6B248A3B463E}"/>
              </a:ext>
            </a:extLst>
          </p:cNvPr>
          <p:cNvSpPr>
            <a:spLocks noGrp="1"/>
          </p:cNvSpPr>
          <p:nvPr>
            <p:ph type="sldNum" sz="quarter" idx="11"/>
          </p:nvPr>
        </p:nvSpPr>
        <p:spPr/>
        <p:txBody>
          <a:bodyPr/>
          <a:lstStyle/>
          <a:p>
            <a:fld id="{75DF2D63-3FF5-D547-96B9-BE9CCD1ABA58}" type="slidenum">
              <a:rPr lang="en-US" smtClean="0"/>
              <a:t>4</a:t>
            </a:fld>
            <a:endParaRPr lang="en-US" dirty="0"/>
          </a:p>
        </p:txBody>
      </p:sp>
    </p:spTree>
    <p:extLst>
      <p:ext uri="{BB962C8B-B14F-4D97-AF65-F5344CB8AC3E}">
        <p14:creationId xmlns:p14="http://schemas.microsoft.com/office/powerpoint/2010/main" val="89541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2C55-619C-6B6F-FCCA-5F6125587372}"/>
              </a:ext>
            </a:extLst>
          </p:cNvPr>
          <p:cNvSpPr>
            <a:spLocks noGrp="1"/>
          </p:cNvSpPr>
          <p:nvPr>
            <p:ph type="title"/>
          </p:nvPr>
        </p:nvSpPr>
        <p:spPr>
          <a:xfrm>
            <a:off x="1176528" y="439479"/>
            <a:ext cx="10058400" cy="914400"/>
          </a:xfrm>
        </p:spPr>
        <p:txBody>
          <a:bodyPr/>
          <a:lstStyle/>
          <a:p>
            <a:r>
              <a:rPr lang="en-US" dirty="0"/>
              <a:t>RELATIONAL ALGEBRA AND CALCULUS</a:t>
            </a:r>
            <a:br>
              <a:rPr lang="en-US" dirty="0"/>
            </a:br>
            <a:endParaRPr lang="en-US" dirty="0"/>
          </a:p>
        </p:txBody>
      </p:sp>
      <p:sp>
        <p:nvSpPr>
          <p:cNvPr id="4" name="Slide Number Placeholder 3">
            <a:extLst>
              <a:ext uri="{FF2B5EF4-FFF2-40B4-BE49-F238E27FC236}">
                <a16:creationId xmlns:a16="http://schemas.microsoft.com/office/drawing/2014/main" id="{A43B7668-C8A5-A2C4-1403-ACCB0F577842}"/>
              </a:ext>
            </a:extLst>
          </p:cNvPr>
          <p:cNvSpPr>
            <a:spLocks noGrp="1"/>
          </p:cNvSpPr>
          <p:nvPr>
            <p:ph type="sldNum" sz="quarter" idx="11"/>
          </p:nvPr>
        </p:nvSpPr>
        <p:spPr/>
        <p:txBody>
          <a:bodyPr/>
          <a:lstStyle/>
          <a:p>
            <a:fld id="{75DF2D63-3FF5-D547-96B9-BE9CCD1ABA58}" type="slidenum">
              <a:rPr lang="en-US" smtClean="0"/>
              <a:t>5</a:t>
            </a:fld>
            <a:endParaRPr lang="en-US" dirty="0"/>
          </a:p>
        </p:txBody>
      </p:sp>
      <p:sp>
        <p:nvSpPr>
          <p:cNvPr id="6" name="Rectangle 1">
            <a:extLst>
              <a:ext uri="{FF2B5EF4-FFF2-40B4-BE49-F238E27FC236}">
                <a16:creationId xmlns:a16="http://schemas.microsoft.com/office/drawing/2014/main" id="{EDB0B0BD-2CE3-29A3-39E7-6279EA093B38}"/>
              </a:ext>
            </a:extLst>
          </p:cNvPr>
          <p:cNvSpPr>
            <a:spLocks noChangeArrowheads="1"/>
          </p:cNvSpPr>
          <p:nvPr/>
        </p:nvSpPr>
        <p:spPr bwMode="auto">
          <a:xfrm>
            <a:off x="959829" y="2078872"/>
            <a:ext cx="10637085"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rPr>
              <a:t>Relational algebra and calculus are core query languages in database management systems (DBMS). </a:t>
            </a:r>
            <a:r>
              <a:rPr kumimoji="0" lang="en-US" altLang="en-US" sz="2200" b="0" i="0" u="none" strike="noStrike" cap="none" normalizeH="0" baseline="0" dirty="0">
                <a:ln>
                  <a:noFill/>
                </a:ln>
                <a:solidFill>
                  <a:schemeClr val="tx1"/>
                </a:solidFill>
                <a:effectLst/>
              </a:rPr>
              <a:t>Relational algebra offers a procedural framework, defining operations like selection, projection, and join to manipulate relations. On the other hand, relational calculus adopts a declarative approach, specifying desired results without specifying the sequence of operations. While algebra is more complete, calculus is more expressive, allowing for complex queries. Understanding both is crucial for optimizing SQL queries, as algebra focuses on operations while calculus deals with logical expressions. Together, they form the theoretical foundation for querying relational databases and are essential for database professionals and developers alike.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a:p>
            <a:pPr marL="0" indent="0">
              <a:buNone/>
            </a:pPr>
            <a:r>
              <a:rPr lang="en-US" sz="2200" b="1" dirty="0"/>
              <a:t>Relational Algebra and </a:t>
            </a:r>
            <a:r>
              <a:rPr lang="en-IN" sz="2200" b="1" dirty="0"/>
              <a:t>Operators: </a:t>
            </a:r>
            <a:r>
              <a:rPr lang="en-IN" sz="2200" dirty="0"/>
              <a:t>It is query language which use certain operators to manipulate data in relational tables. Operators used in this are Selection, Projection, Union, Intersection, Set Difference, Join.</a:t>
            </a:r>
          </a:p>
          <a:p>
            <a:pPr marL="0" indent="0">
              <a:buNone/>
            </a:pPr>
            <a:endParaRPr lang="en-IN"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0BB64BC1-BCE2-695F-EC59-52C3790E83A9}"/>
              </a:ext>
            </a:extLst>
          </p:cNvPr>
          <p:cNvSpPr>
            <a:spLocks noChangeArrowheads="1"/>
          </p:cNvSpPr>
          <p:nvPr/>
        </p:nvSpPr>
        <p:spPr bwMode="auto">
          <a:xfrm>
            <a:off x="1075944" y="1991863"/>
            <a:ext cx="99914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0570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FD43-5A54-299E-9515-FB314A7C2877}"/>
              </a:ext>
            </a:extLst>
          </p:cNvPr>
          <p:cNvSpPr>
            <a:spLocks noGrp="1"/>
          </p:cNvSpPr>
          <p:nvPr>
            <p:ph type="title"/>
          </p:nvPr>
        </p:nvSpPr>
        <p:spPr/>
        <p:txBody>
          <a:bodyPr/>
          <a:lstStyle/>
          <a:p>
            <a:r>
              <a:rPr lang="en-US" dirty="0"/>
              <a:t>SQL</a:t>
            </a:r>
          </a:p>
        </p:txBody>
      </p:sp>
      <p:sp>
        <p:nvSpPr>
          <p:cNvPr id="3" name="Content Placeholder 2">
            <a:extLst>
              <a:ext uri="{FF2B5EF4-FFF2-40B4-BE49-F238E27FC236}">
                <a16:creationId xmlns:a16="http://schemas.microsoft.com/office/drawing/2014/main" id="{BC154217-ABD8-2954-2E4F-CC48F004C13D}"/>
              </a:ext>
            </a:extLst>
          </p:cNvPr>
          <p:cNvSpPr>
            <a:spLocks noGrp="1"/>
          </p:cNvSpPr>
          <p:nvPr>
            <p:ph idx="1"/>
          </p:nvPr>
        </p:nvSpPr>
        <p:spPr>
          <a:xfrm>
            <a:off x="1034902" y="1857153"/>
            <a:ext cx="9971426" cy="4585251"/>
          </a:xfrm>
        </p:spPr>
        <p:txBody>
          <a:bodyPr/>
          <a:lstStyle/>
          <a:p>
            <a:pPr marL="0" indent="0">
              <a:buNone/>
            </a:pPr>
            <a:r>
              <a:rPr lang="en-US" sz="2200" b="1" dirty="0"/>
              <a:t>Introduction to SQL</a:t>
            </a:r>
            <a:r>
              <a:rPr lang="en-US" sz="2200" dirty="0"/>
              <a:t>: Structured Query Language used in </a:t>
            </a:r>
            <a:r>
              <a:rPr lang="en-US" sz="2200" b="0" i="0" dirty="0">
                <a:effectLst/>
              </a:rPr>
              <a:t>querying data, manipulating data, defining schema, and managing access control.</a:t>
            </a:r>
            <a:endParaRPr lang="en-US" sz="2200" dirty="0"/>
          </a:p>
          <a:p>
            <a:pPr marL="0" indent="0">
              <a:buNone/>
            </a:pPr>
            <a:r>
              <a:rPr lang="en-US" sz="2200" b="1" dirty="0"/>
              <a:t>Commands used in SQL</a:t>
            </a:r>
            <a:r>
              <a:rPr lang="en-US" sz="2200" dirty="0"/>
              <a:t>: There are large no of commands used in SQL. Like Order by, Aggregate Commands, etc.</a:t>
            </a:r>
          </a:p>
          <a:p>
            <a:pPr marL="0" indent="0">
              <a:buNone/>
            </a:pPr>
            <a:r>
              <a:rPr lang="en-US" sz="2200" b="1" dirty="0"/>
              <a:t>SQL Joins</a:t>
            </a:r>
            <a:r>
              <a:rPr lang="en-US" sz="2200" dirty="0"/>
              <a:t>: Joins are used in SQL to show combination of table attributes. Some of them are Inner Join, Left Join, Right Join, Full Join</a:t>
            </a:r>
          </a:p>
          <a:p>
            <a:pPr marL="0" indent="0">
              <a:buNone/>
            </a:pPr>
            <a:r>
              <a:rPr lang="en-US" sz="2200" b="1" dirty="0"/>
              <a:t>Advanced Queries</a:t>
            </a:r>
            <a:r>
              <a:rPr lang="en-US" sz="2200" dirty="0"/>
              <a:t>: </a:t>
            </a:r>
            <a:r>
              <a:rPr lang="en-US" sz="2200" b="0" i="0" dirty="0">
                <a:effectLst/>
              </a:rPr>
              <a:t>Subqueries, also known as nested queries or inner queries, are queries nested within another SQL query. They allow you to retrieve data from one or more tables based on the results of another query. </a:t>
            </a:r>
            <a:endParaRPr lang="en-US" sz="2200" dirty="0"/>
          </a:p>
          <a:p>
            <a:pPr marL="0" indent="0">
              <a:buNone/>
            </a:pPr>
            <a:r>
              <a:rPr lang="en-IN" sz="2200" b="1" dirty="0"/>
              <a:t>DML,DDL,TCL</a:t>
            </a:r>
            <a:r>
              <a:rPr lang="en-IN" sz="2200" dirty="0"/>
              <a:t>: Certain basic statements are under Data Manipulation Language (Update, Select, Insert, Delete), under Data Definition Language (Create, Drop, Alter) and Transaction Control Language contain( Commit, Rollback, Save point)</a:t>
            </a:r>
          </a:p>
          <a:p>
            <a:pPr marL="0" indent="0">
              <a:buNone/>
            </a:pPr>
            <a:endParaRPr lang="en-US" dirty="0"/>
          </a:p>
        </p:txBody>
      </p:sp>
      <p:sp>
        <p:nvSpPr>
          <p:cNvPr id="4" name="Slide Number Placeholder 3">
            <a:extLst>
              <a:ext uri="{FF2B5EF4-FFF2-40B4-BE49-F238E27FC236}">
                <a16:creationId xmlns:a16="http://schemas.microsoft.com/office/drawing/2014/main" id="{86B44513-07EE-9EF0-0607-5E1A63FBB1CF}"/>
              </a:ext>
            </a:extLst>
          </p:cNvPr>
          <p:cNvSpPr>
            <a:spLocks noGrp="1"/>
          </p:cNvSpPr>
          <p:nvPr>
            <p:ph type="sldNum" sz="quarter" idx="11"/>
          </p:nvPr>
        </p:nvSpPr>
        <p:spPr/>
        <p:txBody>
          <a:bodyPr/>
          <a:lstStyle/>
          <a:p>
            <a:fld id="{75DF2D63-3FF5-D547-96B9-BE9CCD1ABA58}" type="slidenum">
              <a:rPr lang="en-US" smtClean="0"/>
              <a:t>6</a:t>
            </a:fld>
            <a:endParaRPr lang="en-US" dirty="0"/>
          </a:p>
        </p:txBody>
      </p:sp>
    </p:spTree>
    <p:extLst>
      <p:ext uri="{BB962C8B-B14F-4D97-AF65-F5344CB8AC3E}">
        <p14:creationId xmlns:p14="http://schemas.microsoft.com/office/powerpoint/2010/main" val="202739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6FE0-9DBA-8F87-0115-1573A468CECC}"/>
              </a:ext>
            </a:extLst>
          </p:cNvPr>
          <p:cNvSpPr>
            <a:spLocks noGrp="1"/>
          </p:cNvSpPr>
          <p:nvPr>
            <p:ph type="title"/>
          </p:nvPr>
        </p:nvSpPr>
        <p:spPr>
          <a:xfrm>
            <a:off x="1295400" y="418214"/>
            <a:ext cx="10058400" cy="914400"/>
          </a:xfrm>
        </p:spPr>
        <p:txBody>
          <a:bodyPr/>
          <a:lstStyle/>
          <a:p>
            <a:r>
              <a:rPr lang="en-US" dirty="0"/>
              <a:t>FUNCTIONAL DEPENDENCIES AND NORMALIZATION</a:t>
            </a:r>
            <a:br>
              <a:rPr lang="en-US" dirty="0"/>
            </a:br>
            <a:endParaRPr lang="en-US" dirty="0"/>
          </a:p>
        </p:txBody>
      </p:sp>
      <p:sp>
        <p:nvSpPr>
          <p:cNvPr id="3" name="Content Placeholder 2">
            <a:extLst>
              <a:ext uri="{FF2B5EF4-FFF2-40B4-BE49-F238E27FC236}">
                <a16:creationId xmlns:a16="http://schemas.microsoft.com/office/drawing/2014/main" id="{C4C5E48D-1CA9-6C3B-FF91-01E1783F6A4E}"/>
              </a:ext>
            </a:extLst>
          </p:cNvPr>
          <p:cNvSpPr>
            <a:spLocks noGrp="1"/>
          </p:cNvSpPr>
          <p:nvPr>
            <p:ph idx="1"/>
          </p:nvPr>
        </p:nvSpPr>
        <p:spPr>
          <a:xfrm>
            <a:off x="1295400" y="2121759"/>
            <a:ext cx="10623060" cy="4835478"/>
          </a:xfrm>
        </p:spPr>
        <p:txBody>
          <a:bodyPr/>
          <a:lstStyle/>
          <a:p>
            <a:pPr marL="0" indent="0">
              <a:buNone/>
            </a:pPr>
            <a:r>
              <a:rPr lang="en-US" sz="2200" b="1" dirty="0"/>
              <a:t>Types of Functional Dependencies:</a:t>
            </a:r>
          </a:p>
          <a:p>
            <a:pPr marL="0" indent="0">
              <a:buNone/>
            </a:pPr>
            <a:endParaRPr lang="en-US" sz="2200" b="1" dirty="0"/>
          </a:p>
          <a:p>
            <a:pPr marL="0" indent="0">
              <a:buNone/>
            </a:pPr>
            <a:r>
              <a:rPr lang="en-US" sz="2200" dirty="0"/>
              <a:t>1) Fully Dependency </a:t>
            </a:r>
          </a:p>
          <a:p>
            <a:pPr marL="0" indent="0">
              <a:buNone/>
            </a:pPr>
            <a:r>
              <a:rPr lang="en-US" sz="2200" dirty="0"/>
              <a:t>2) Partially Dependency</a:t>
            </a:r>
          </a:p>
          <a:p>
            <a:pPr marL="0" indent="0">
              <a:buNone/>
            </a:pPr>
            <a:r>
              <a:rPr lang="en-US" sz="2200" dirty="0"/>
              <a:t>3) Trivial Dependency </a:t>
            </a:r>
          </a:p>
          <a:p>
            <a:pPr marL="0" indent="0">
              <a:buNone/>
            </a:pPr>
            <a:r>
              <a:rPr lang="en-US" sz="2200" dirty="0"/>
              <a:t>4) Non-Trivial Dependency </a:t>
            </a:r>
          </a:p>
          <a:p>
            <a:pPr marL="0" indent="0">
              <a:buNone/>
            </a:pPr>
            <a:r>
              <a:rPr lang="en-US" sz="2200" dirty="0"/>
              <a:t>5) Transitivity Dependency </a:t>
            </a:r>
          </a:p>
          <a:p>
            <a:pPr marL="0" indent="0">
              <a:buNone/>
            </a:pPr>
            <a:r>
              <a:rPr lang="en-US" sz="2200" dirty="0"/>
              <a:t>6) Multi-Valued Dependency</a:t>
            </a:r>
          </a:p>
        </p:txBody>
      </p:sp>
      <p:sp>
        <p:nvSpPr>
          <p:cNvPr id="4" name="Slide Number Placeholder 3">
            <a:extLst>
              <a:ext uri="{FF2B5EF4-FFF2-40B4-BE49-F238E27FC236}">
                <a16:creationId xmlns:a16="http://schemas.microsoft.com/office/drawing/2014/main" id="{A6E6E7C2-BB23-D9AD-9DA4-9C4A1833FA83}"/>
              </a:ext>
            </a:extLst>
          </p:cNvPr>
          <p:cNvSpPr>
            <a:spLocks noGrp="1"/>
          </p:cNvSpPr>
          <p:nvPr>
            <p:ph type="sldNum" sz="quarter" idx="11"/>
          </p:nvPr>
        </p:nvSpPr>
        <p:spPr/>
        <p:txBody>
          <a:bodyPr/>
          <a:lstStyle/>
          <a:p>
            <a:fld id="{75DF2D63-3FF5-D547-96B9-BE9CCD1ABA58}" type="slidenum">
              <a:rPr lang="en-US" smtClean="0"/>
              <a:t>7</a:t>
            </a:fld>
            <a:endParaRPr lang="en-US" dirty="0"/>
          </a:p>
        </p:txBody>
      </p:sp>
    </p:spTree>
    <p:extLst>
      <p:ext uri="{BB962C8B-B14F-4D97-AF65-F5344CB8AC3E}">
        <p14:creationId xmlns:p14="http://schemas.microsoft.com/office/powerpoint/2010/main" val="2259457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6FE0-9DBA-8F87-0115-1573A468CECC}"/>
              </a:ext>
            </a:extLst>
          </p:cNvPr>
          <p:cNvSpPr>
            <a:spLocks noGrp="1"/>
          </p:cNvSpPr>
          <p:nvPr>
            <p:ph type="title"/>
          </p:nvPr>
        </p:nvSpPr>
        <p:spPr>
          <a:xfrm>
            <a:off x="1295400" y="418214"/>
            <a:ext cx="10058400" cy="914400"/>
          </a:xfrm>
        </p:spPr>
        <p:txBody>
          <a:bodyPr/>
          <a:lstStyle/>
          <a:p>
            <a:r>
              <a:rPr lang="en-US" dirty="0"/>
              <a:t>FUNCTIONAL DEPENDENCIES AND NORMALIZATION</a:t>
            </a:r>
            <a:br>
              <a:rPr lang="en-US" dirty="0"/>
            </a:br>
            <a:endParaRPr lang="en-US" dirty="0"/>
          </a:p>
        </p:txBody>
      </p:sp>
      <p:sp>
        <p:nvSpPr>
          <p:cNvPr id="3" name="Content Placeholder 2">
            <a:extLst>
              <a:ext uri="{FF2B5EF4-FFF2-40B4-BE49-F238E27FC236}">
                <a16:creationId xmlns:a16="http://schemas.microsoft.com/office/drawing/2014/main" id="{C4C5E48D-1CA9-6C3B-FF91-01E1783F6A4E}"/>
              </a:ext>
            </a:extLst>
          </p:cNvPr>
          <p:cNvSpPr>
            <a:spLocks noGrp="1"/>
          </p:cNvSpPr>
          <p:nvPr>
            <p:ph idx="1"/>
          </p:nvPr>
        </p:nvSpPr>
        <p:spPr>
          <a:xfrm>
            <a:off x="1148316" y="2252894"/>
            <a:ext cx="10313582" cy="4835478"/>
          </a:xfrm>
        </p:spPr>
        <p:txBody>
          <a:bodyPr/>
          <a:lstStyle/>
          <a:p>
            <a:pPr marL="0" indent="0">
              <a:buNone/>
            </a:pPr>
            <a:endParaRPr lang="en-US" sz="2200" dirty="0"/>
          </a:p>
          <a:p>
            <a:pPr marL="0" indent="0">
              <a:buNone/>
            </a:pPr>
            <a:r>
              <a:rPr lang="en-US" sz="2200" dirty="0"/>
              <a:t>Introduction to Normalization: </a:t>
            </a:r>
            <a:r>
              <a:rPr lang="en-US" sz="2200" b="0" i="0" dirty="0">
                <a:effectLst/>
              </a:rPr>
              <a:t>Normalization is a process used in database design to organize tables and their relationships in such a way that data redundancy and dependency are reduced. This ensures data integrity and improves the efficiency of the database. </a:t>
            </a:r>
          </a:p>
          <a:p>
            <a:pPr marL="0" indent="0">
              <a:buNone/>
            </a:pPr>
            <a:endParaRPr lang="en-US" sz="2200" dirty="0"/>
          </a:p>
          <a:p>
            <a:pPr marL="0" indent="0">
              <a:buNone/>
            </a:pPr>
            <a:r>
              <a:rPr lang="en-US" sz="2200" dirty="0"/>
              <a:t>1NF,2NF,3NF,4NF and BCNF: </a:t>
            </a:r>
            <a:r>
              <a:rPr lang="en-US" sz="2200" b="0" i="0" dirty="0">
                <a:effectLst/>
              </a:rPr>
              <a:t>The goal of normalization is to reduce data redundancy and anomalies such as insertion, update, and deletion anomalies, thereby improving data integrity and making the database structure more flexible and efficient</a:t>
            </a:r>
            <a:endParaRPr lang="en-IN" sz="2200" dirty="0"/>
          </a:p>
          <a:p>
            <a:pPr marL="0" indent="0">
              <a:buNone/>
            </a:pPr>
            <a:endParaRPr lang="en-US" dirty="0"/>
          </a:p>
        </p:txBody>
      </p:sp>
      <p:sp>
        <p:nvSpPr>
          <p:cNvPr id="4" name="Slide Number Placeholder 3">
            <a:extLst>
              <a:ext uri="{FF2B5EF4-FFF2-40B4-BE49-F238E27FC236}">
                <a16:creationId xmlns:a16="http://schemas.microsoft.com/office/drawing/2014/main" id="{A6E6E7C2-BB23-D9AD-9DA4-9C4A1833FA83}"/>
              </a:ext>
            </a:extLst>
          </p:cNvPr>
          <p:cNvSpPr>
            <a:spLocks noGrp="1"/>
          </p:cNvSpPr>
          <p:nvPr>
            <p:ph type="sldNum" sz="quarter" idx="11"/>
          </p:nvPr>
        </p:nvSpPr>
        <p:spPr/>
        <p:txBody>
          <a:bodyPr/>
          <a:lstStyle/>
          <a:p>
            <a:fld id="{75DF2D63-3FF5-D547-96B9-BE9CCD1ABA58}" type="slidenum">
              <a:rPr lang="en-US" smtClean="0"/>
              <a:t>8</a:t>
            </a:fld>
            <a:endParaRPr lang="en-US" dirty="0"/>
          </a:p>
        </p:txBody>
      </p:sp>
    </p:spTree>
    <p:extLst>
      <p:ext uri="{BB962C8B-B14F-4D97-AF65-F5344CB8AC3E}">
        <p14:creationId xmlns:p14="http://schemas.microsoft.com/office/powerpoint/2010/main" val="221023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34127647"/>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{A5037893-F886-4DE4-B0ED-568319BF1965}tf67061901_win32</Template>
  <TotalTime>49</TotalTime>
  <Words>740</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Daytona Condensed Light</vt:lpstr>
      <vt:lpstr>Posterama</vt:lpstr>
      <vt:lpstr>Söhne</vt:lpstr>
      <vt:lpstr>Office Theme</vt:lpstr>
      <vt:lpstr>DATABASE MANAGEMENT SYSTEM COURSE 2(C)</vt:lpstr>
      <vt:lpstr>Topics</vt:lpstr>
      <vt:lpstr>INTRODUCTION</vt:lpstr>
      <vt:lpstr>ER MODELS AND DIAGRAMS </vt:lpstr>
      <vt:lpstr>RELATIONAL ALGEBRA AND CALCULUS </vt:lpstr>
      <vt:lpstr>SQL</vt:lpstr>
      <vt:lpstr>FUNCTIONAL DEPENDENCIES AND NORMALIZATION </vt:lpstr>
      <vt:lpstr>FUNCTIONAL DEPENDENCIES AND NORMALIZATION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 COURSE</dc:title>
  <dc:creator>Sanyog Dani</dc:creator>
  <cp:lastModifiedBy>Sanyog Dani</cp:lastModifiedBy>
  <cp:revision>6</cp:revision>
  <dcterms:created xsi:type="dcterms:W3CDTF">2024-04-16T15:38:47Z</dcterms:created>
  <dcterms:modified xsi:type="dcterms:W3CDTF">2024-05-04T05:40:37Z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