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40" r:id="rId6"/>
    <p:sldId id="342" r:id="rId7"/>
    <p:sldId id="341" r:id="rId8"/>
    <p:sldId id="343" r:id="rId9"/>
    <p:sldId id="344" r:id="rId10"/>
    <p:sldId id="347" r:id="rId11"/>
    <p:sldId id="345" r:id="rId12"/>
    <p:sldId id="346" r:id="rId13"/>
    <p:sldId id="348" r:id="rId14"/>
    <p:sldId id="349" r:id="rId15"/>
    <p:sldId id="350" r:id="rId16"/>
    <p:sldId id="351" r:id="rId17"/>
    <p:sldId id="33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205" autoAdjust="0"/>
  </p:normalViewPr>
  <p:slideViewPr>
    <p:cSldViewPr snapToGrid="0">
      <p:cViewPr varScale="1">
        <p:scale>
          <a:sx n="90" d="100"/>
          <a:sy n="90" d="100"/>
        </p:scale>
        <p:origin x="376" y="6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09083" y="1379398"/>
            <a:ext cx="10515600" cy="640080"/>
          </a:xfrm>
        </p:spPr>
        <p:txBody>
          <a:bodyPr/>
          <a:lstStyle/>
          <a:p>
            <a:r>
              <a:rPr lang="en-US" dirty="0"/>
              <a:t>DATABASE MANAGEMENT SYSTEM COURSE 3(C)</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5103628" y="3962400"/>
            <a:ext cx="9359164" cy="1986268"/>
          </a:xfrm>
        </p:spPr>
        <p:txBody>
          <a:bodyPr/>
          <a:lstStyle/>
          <a:p>
            <a:r>
              <a:rPr lang="en-US" sz="3600" b="1" dirty="0"/>
              <a:t>Sanyog </a:t>
            </a:r>
            <a:r>
              <a:rPr lang="en-US" sz="3600" b="1" dirty="0" err="1"/>
              <a:t>dani</a:t>
            </a:r>
            <a:r>
              <a:rPr lang="en-US" sz="3600" b="1" dirty="0"/>
              <a:t>  </a:t>
            </a:r>
          </a:p>
          <a:p>
            <a:r>
              <a:rPr lang="en-US" sz="3600" b="1" dirty="0"/>
              <a:t>Ra221103110087</a:t>
            </a:r>
          </a:p>
          <a:p>
            <a:r>
              <a:rPr lang="en-US" sz="3600" b="1" dirty="0"/>
              <a:t>V1 section​</a:t>
            </a:r>
          </a:p>
        </p:txBody>
      </p:sp>
      <p:pic>
        <p:nvPicPr>
          <p:cNvPr id="1028" name="Picture 4" descr="What is the Difference between DBMS and RDBMS - InterviewBit">
            <a:extLst>
              <a:ext uri="{FF2B5EF4-FFF2-40B4-BE49-F238E27FC236}">
                <a16:creationId xmlns:a16="http://schemas.microsoft.com/office/drawing/2014/main" id="{043A4B5F-7E0E-D327-DBA2-42C9A9A7C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08" y="2622945"/>
            <a:ext cx="4322136" cy="37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4669465" y="232708"/>
            <a:ext cx="10058400" cy="914400"/>
          </a:xfrm>
        </p:spPr>
        <p:txBody>
          <a:bodyPr/>
          <a:lstStyle/>
          <a:p>
            <a:r>
              <a:rPr lang="en-IN" sz="4800" dirty="0" err="1"/>
              <a:t>JoinS</a:t>
            </a:r>
            <a:br>
              <a:rPr lang="en-US" dirty="0"/>
            </a:br>
            <a:endParaRPr lang="en-US" dirty="0"/>
          </a:p>
        </p:txBody>
      </p:sp>
      <p:sp>
        <p:nvSpPr>
          <p:cNvPr id="3" name="Content Placeholder 2">
            <a:extLst>
              <a:ext uri="{FF2B5EF4-FFF2-40B4-BE49-F238E27FC236}">
                <a16:creationId xmlns:a16="http://schemas.microsoft.com/office/drawing/2014/main" id="{C4C5E48D-1CA9-6C3B-FF91-01E1783F6A4E}"/>
              </a:ext>
            </a:extLst>
          </p:cNvPr>
          <p:cNvSpPr>
            <a:spLocks noGrp="1"/>
          </p:cNvSpPr>
          <p:nvPr>
            <p:ph idx="1"/>
          </p:nvPr>
        </p:nvSpPr>
        <p:spPr>
          <a:xfrm>
            <a:off x="6204386" y="889928"/>
            <a:ext cx="5987614" cy="4835478"/>
          </a:xfrm>
        </p:spPr>
        <p:txBody>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Cross or Cartesian Join </a:t>
            </a:r>
          </a:p>
          <a:p>
            <a:pPr marL="0" indent="0">
              <a:buNone/>
            </a:pPr>
            <a:r>
              <a:rPr lang="en-GB" sz="2000" dirty="0">
                <a:latin typeface="Times New Roman" panose="02020603050405020304" pitchFamily="18" charset="0"/>
                <a:cs typeface="Times New Roman" panose="02020603050405020304" pitchFamily="18" charset="0"/>
              </a:rPr>
              <a:t>The CARTESIAN JOIN is also known as CROSS JOIN. In a CARTESIAN JOIN there is a join for each row of one table to every row of another table. This usually happens when the matching column or WHERE condition is not specified.</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10</a:t>
            </a:fld>
            <a:endParaRPr lang="en-US" dirty="0"/>
          </a:p>
        </p:txBody>
      </p:sp>
      <p:pic>
        <p:nvPicPr>
          <p:cNvPr id="5" name="Picture 4" descr="Lightbox">
            <a:extLst>
              <a:ext uri="{FF2B5EF4-FFF2-40B4-BE49-F238E27FC236}">
                <a16:creationId xmlns:a16="http://schemas.microsoft.com/office/drawing/2014/main" id="{B86EB613-2110-24EE-1956-D1005AFB2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209" y="4076771"/>
            <a:ext cx="3390303" cy="22219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6D3BE2-58F1-52E9-A490-DE0F6549E378}"/>
              </a:ext>
            </a:extLst>
          </p:cNvPr>
          <p:cNvSpPr txBox="1"/>
          <p:nvPr/>
        </p:nvSpPr>
        <p:spPr>
          <a:xfrm>
            <a:off x="711200" y="1430899"/>
            <a:ext cx="4812812" cy="3046988"/>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Full Join </a:t>
            </a:r>
          </a:p>
          <a:p>
            <a:r>
              <a:rPr lang="en-GB" sz="2000" dirty="0">
                <a:latin typeface="Times New Roman" panose="02020603050405020304" pitchFamily="18" charset="0"/>
                <a:cs typeface="Times New Roman" panose="02020603050405020304" pitchFamily="18" charset="0"/>
              </a:rPr>
              <a:t>FULL JOIN creates the result-set by combining results of both LEFT JOIN and RIGHT JOIN. The result-set will contain all the rows from both tables. For the rows for which there is no matching, the result-set will contain NULL values.</a:t>
            </a:r>
            <a:endParaRPr lang="en-IN" sz="2000" dirty="0">
              <a:latin typeface="Times New Roman" panose="02020603050405020304" pitchFamily="18" charset="0"/>
              <a:cs typeface="Times New Roman" panose="02020603050405020304" pitchFamily="18" charset="0"/>
            </a:endParaRPr>
          </a:p>
          <a:p>
            <a:r>
              <a:rPr lang="en-IN"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3F383746-1302-DFF0-3A57-EF64363E9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24" y="4086681"/>
            <a:ext cx="3205934" cy="210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5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a:xfrm>
            <a:off x="1238693" y="347331"/>
            <a:ext cx="10058400" cy="914400"/>
          </a:xfrm>
        </p:spPr>
        <p:txBody>
          <a:bodyPr/>
          <a:lstStyle/>
          <a:p>
            <a:r>
              <a:rPr lang="en-IN" dirty="0"/>
              <a:t>Views</a:t>
            </a:r>
            <a:endParaRPr lang="en-US" dirty="0"/>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1034902" y="1663149"/>
            <a:ext cx="9971426" cy="4585251"/>
          </a:xfrm>
        </p:spPr>
        <p:txBody>
          <a:bodyPr/>
          <a:lstStyle/>
          <a:p>
            <a:r>
              <a:rPr lang="en-GB" sz="2000" dirty="0">
                <a:latin typeface="Times New Roman" panose="02020603050405020304" pitchFamily="18" charset="0"/>
                <a:cs typeface="Times New Roman" panose="02020603050405020304" pitchFamily="18" charset="0"/>
              </a:rPr>
              <a:t>Views in SQL are kind of virtual tables. </a:t>
            </a:r>
          </a:p>
          <a:p>
            <a:r>
              <a:rPr lang="en-GB" sz="2000" dirty="0">
                <a:latin typeface="Times New Roman" panose="02020603050405020304" pitchFamily="18" charset="0"/>
                <a:cs typeface="Times New Roman" panose="02020603050405020304" pitchFamily="18" charset="0"/>
              </a:rPr>
              <a:t>A view also has rows and columns as they are in a real table in the database. </a:t>
            </a:r>
          </a:p>
          <a:p>
            <a:r>
              <a:rPr lang="en-GB" sz="2000" dirty="0">
                <a:latin typeface="Times New Roman" panose="02020603050405020304" pitchFamily="18" charset="0"/>
                <a:cs typeface="Times New Roman" panose="02020603050405020304" pitchFamily="18" charset="0"/>
              </a:rPr>
              <a:t>We can create a view by selecting fields from one or more tables present in the database. </a:t>
            </a:r>
          </a:p>
          <a:p>
            <a:r>
              <a:rPr lang="en-GB" sz="2000" dirty="0">
                <a:latin typeface="Times New Roman" panose="02020603050405020304" pitchFamily="18" charset="0"/>
                <a:cs typeface="Times New Roman" panose="02020603050405020304" pitchFamily="18" charset="0"/>
              </a:rPr>
              <a:t>A View can either have all the rows of a table or specific rows based on certain condition.</a:t>
            </a:r>
          </a:p>
          <a:p>
            <a:r>
              <a:rPr lang="en-GB" sz="2000" dirty="0">
                <a:latin typeface="Times New Roman" panose="02020603050405020304" pitchFamily="18" charset="0"/>
                <a:cs typeface="Times New Roman" panose="02020603050405020304" pitchFamily="18" charset="0"/>
              </a:rPr>
              <a:t>Syntax:</a:t>
            </a:r>
          </a:p>
          <a:p>
            <a:pPr marL="36900" indent="0">
              <a:buNone/>
            </a:pPr>
            <a:r>
              <a:rPr lang="en-GB" sz="2000" dirty="0">
                <a:latin typeface="Times New Roman" panose="02020603050405020304" pitchFamily="18" charset="0"/>
                <a:cs typeface="Times New Roman" panose="02020603050405020304" pitchFamily="18" charset="0"/>
              </a:rPr>
              <a:t>CREATE VIEW </a:t>
            </a:r>
            <a:r>
              <a:rPr lang="en-GB" sz="2000" dirty="0" err="1">
                <a:latin typeface="Times New Roman" panose="02020603050405020304" pitchFamily="18" charset="0"/>
                <a:cs typeface="Times New Roman" panose="02020603050405020304" pitchFamily="18" charset="0"/>
              </a:rPr>
              <a:t>view_name</a:t>
            </a:r>
            <a:r>
              <a:rPr lang="en-GB" sz="2000" dirty="0">
                <a:latin typeface="Times New Roman" panose="02020603050405020304" pitchFamily="18" charset="0"/>
                <a:cs typeface="Times New Roman" panose="02020603050405020304" pitchFamily="18" charset="0"/>
              </a:rPr>
              <a:t> AS SELECT column1, column2..... FROM </a:t>
            </a:r>
            <a:r>
              <a:rPr lang="en-GB" sz="2000" dirty="0" err="1">
                <a:latin typeface="Times New Roman" panose="02020603050405020304" pitchFamily="18" charset="0"/>
                <a:cs typeface="Times New Roman" panose="02020603050405020304" pitchFamily="18" charset="0"/>
              </a:rPr>
              <a:t>table_name</a:t>
            </a:r>
            <a:r>
              <a:rPr lang="en-GB" sz="2000" dirty="0">
                <a:latin typeface="Times New Roman" panose="02020603050405020304" pitchFamily="18" charset="0"/>
                <a:cs typeface="Times New Roman" panose="02020603050405020304" pitchFamily="18" charset="0"/>
              </a:rPr>
              <a:t> WHERE condition; </a:t>
            </a:r>
          </a:p>
          <a:p>
            <a:pPr marL="36900" indent="0">
              <a:buNone/>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view_name</a:t>
            </a:r>
            <a:r>
              <a:rPr lang="en-GB" sz="2000" dirty="0">
                <a:latin typeface="Times New Roman" panose="02020603050405020304" pitchFamily="18" charset="0"/>
                <a:cs typeface="Times New Roman" panose="02020603050405020304" pitchFamily="18" charset="0"/>
              </a:rPr>
              <a:t>: Name for the View </a:t>
            </a:r>
          </a:p>
          <a:p>
            <a:pPr marL="36900" indent="0">
              <a:buNone/>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table_name</a:t>
            </a:r>
            <a:r>
              <a:rPr lang="en-GB" sz="2000" dirty="0">
                <a:latin typeface="Times New Roman" panose="02020603050405020304" pitchFamily="18" charset="0"/>
                <a:cs typeface="Times New Roman" panose="02020603050405020304" pitchFamily="18" charset="0"/>
              </a:rPr>
              <a:t>: Name of the table </a:t>
            </a:r>
          </a:p>
          <a:p>
            <a:pPr marL="36900" indent="0">
              <a:buNone/>
            </a:pPr>
            <a:r>
              <a:rPr lang="en-GB" sz="2000" dirty="0">
                <a:latin typeface="Times New Roman" panose="02020603050405020304" pitchFamily="18" charset="0"/>
                <a:cs typeface="Times New Roman" panose="02020603050405020304" pitchFamily="18" charset="0"/>
              </a:rPr>
              <a:t>	condition: Condition to select rows </a:t>
            </a:r>
          </a:p>
          <a:p>
            <a:pPr marL="0" indent="0">
              <a:buNone/>
            </a:pPr>
            <a:endParaRPr lang="en-US" dirty="0"/>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11</a:t>
            </a:fld>
            <a:endParaRPr lang="en-US" dirty="0"/>
          </a:p>
        </p:txBody>
      </p:sp>
    </p:spTree>
    <p:extLst>
      <p:ext uri="{BB962C8B-B14F-4D97-AF65-F5344CB8AC3E}">
        <p14:creationId xmlns:p14="http://schemas.microsoft.com/office/powerpoint/2010/main" val="181625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a:xfrm>
            <a:off x="1238693" y="347331"/>
            <a:ext cx="10058400" cy="914400"/>
          </a:xfrm>
        </p:spPr>
        <p:txBody>
          <a:bodyPr/>
          <a:lstStyle/>
          <a:p>
            <a:r>
              <a:rPr lang="en-IN" dirty="0"/>
              <a:t>Triggers</a:t>
            </a:r>
            <a:endParaRPr lang="en-US" dirty="0"/>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1034902" y="1663149"/>
            <a:ext cx="9971426" cy="4585251"/>
          </a:xfrm>
        </p:spPr>
        <p:txBody>
          <a:bodyPr/>
          <a:lstStyle/>
          <a:p>
            <a:r>
              <a:rPr lang="en-GB" sz="2000" dirty="0">
                <a:latin typeface="Times New Roman" panose="02020603050405020304" pitchFamily="18" charset="0"/>
                <a:cs typeface="Times New Roman" panose="02020603050405020304" pitchFamily="18" charset="0"/>
              </a:rPr>
              <a:t>A trigger is a stored procedure in database which automatically invokes whenever a special event in the database occurs. For example, a trigger can be invoked when a row is inserted into a specified table or when certain table columns are being updated.</a:t>
            </a:r>
          </a:p>
          <a:p>
            <a:r>
              <a:rPr lang="en-GB" sz="2000" dirty="0">
                <a:latin typeface="Times New Roman" panose="02020603050405020304" pitchFamily="18" charset="0"/>
                <a:cs typeface="Times New Roman" panose="02020603050405020304" pitchFamily="18" charset="0"/>
              </a:rPr>
              <a:t>Triggers are composed to be executed in light of any of the accompanying occasions.</a:t>
            </a:r>
          </a:p>
          <a:p>
            <a:r>
              <a:rPr lang="en-GB" sz="2000" dirty="0">
                <a:latin typeface="Times New Roman" panose="02020603050405020304" pitchFamily="18" charset="0"/>
                <a:cs typeface="Times New Roman" panose="02020603050405020304" pitchFamily="18" charset="0"/>
              </a:rPr>
              <a:t>A database control (DML) statement (DELETE, INSERT, or UPDATE).</a:t>
            </a:r>
          </a:p>
          <a:p>
            <a:r>
              <a:rPr lang="en-GB" sz="2000" dirty="0">
                <a:latin typeface="Times New Roman" panose="02020603050405020304" pitchFamily="18" charset="0"/>
                <a:cs typeface="Times New Roman" panose="02020603050405020304" pitchFamily="18" charset="0"/>
              </a:rPr>
              <a:t>A database definition (DDL) statement (CREATE, ALTER, or DROP).</a:t>
            </a:r>
          </a:p>
          <a:p>
            <a:r>
              <a:rPr lang="en-GB" sz="2000" dirty="0">
                <a:latin typeface="Times New Roman" panose="02020603050405020304" pitchFamily="18" charset="0"/>
                <a:cs typeface="Times New Roman" panose="02020603050405020304" pitchFamily="18" charset="0"/>
              </a:rPr>
              <a:t>A database operation (SERVERERROR, LOGON, LOGOFF, STARTUP, or SHUTDOWN).</a:t>
            </a:r>
          </a:p>
          <a:p>
            <a:pPr marL="0" indent="0">
              <a:buNone/>
            </a:pPr>
            <a:endParaRPr lang="en-US" dirty="0"/>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12</a:t>
            </a:fld>
            <a:endParaRPr lang="en-US" dirty="0"/>
          </a:p>
        </p:txBody>
      </p:sp>
    </p:spTree>
    <p:extLst>
      <p:ext uri="{BB962C8B-B14F-4D97-AF65-F5344CB8AC3E}">
        <p14:creationId xmlns:p14="http://schemas.microsoft.com/office/powerpoint/2010/main" val="295273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a:xfrm>
            <a:off x="1238693" y="347331"/>
            <a:ext cx="10058400" cy="914400"/>
          </a:xfrm>
        </p:spPr>
        <p:txBody>
          <a:bodyPr/>
          <a:lstStyle/>
          <a:p>
            <a:r>
              <a:rPr lang="en-IN" dirty="0"/>
              <a:t>Cursors</a:t>
            </a:r>
            <a:endParaRPr lang="en-US" dirty="0"/>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1034902" y="1663149"/>
            <a:ext cx="9971426" cy="4585251"/>
          </a:xfrm>
        </p:spPr>
        <p:txBody>
          <a:bodyPr/>
          <a:lstStyle/>
          <a:p>
            <a:r>
              <a:rPr lang="en-GB" sz="2000" dirty="0">
                <a:latin typeface="Times New Roman" panose="02020603050405020304" pitchFamily="18" charset="0"/>
                <a:cs typeface="Times New Roman" panose="02020603050405020304" pitchFamily="18" charset="0"/>
              </a:rPr>
              <a:t>A cursor is a pointer to this context area. PL/SQL controls the context area through a cursor. A cursor holds the rows (one or more) returned by a SQL statement. The set of rows the cursor holds is referred to as the active set.</a:t>
            </a:r>
          </a:p>
          <a:p>
            <a:r>
              <a:rPr lang="en-GB" sz="2000" dirty="0">
                <a:latin typeface="Times New Roman" panose="02020603050405020304" pitchFamily="18" charset="0"/>
                <a:cs typeface="Times New Roman" panose="02020603050405020304" pitchFamily="18" charset="0"/>
              </a:rPr>
              <a:t>There are two types of cursors:</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Implicit cursors: Implicit cursors are automatically created by Oracle whenever an SQL statement is executed, when there is no explicit cursor for the statement. </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Explicit cursors: Explicit cursors are programmer-defined cursors for gaining more control over the context area. An explicit cursor should be defined in the declaration section of the PL/SQL Block. It is created on a SELECT Statement which returns more than one row.</a:t>
            </a:r>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13</a:t>
            </a:fld>
            <a:endParaRPr lang="en-US" dirty="0"/>
          </a:p>
        </p:txBody>
      </p:sp>
    </p:spTree>
    <p:extLst>
      <p:ext uri="{BB962C8B-B14F-4D97-AF65-F5344CB8AC3E}">
        <p14:creationId xmlns:p14="http://schemas.microsoft.com/office/powerpoint/2010/main" val="184279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4376395" y="225645"/>
            <a:ext cx="2981335" cy="914400"/>
          </a:xfrm>
        </p:spPr>
        <p:txBody>
          <a:bodyPr/>
          <a:lstStyle/>
          <a:p>
            <a:r>
              <a:rPr lang="en-US" dirty="0"/>
              <a:t>Topics</a:t>
            </a:r>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8" name="Content Placeholder 2">
            <a:extLst>
              <a:ext uri="{FF2B5EF4-FFF2-40B4-BE49-F238E27FC236}">
                <a16:creationId xmlns:a16="http://schemas.microsoft.com/office/drawing/2014/main" id="{166E0ECE-FD79-A0A6-D638-B534C73287A9}"/>
              </a:ext>
            </a:extLst>
          </p:cNvPr>
          <p:cNvSpPr txBox="1">
            <a:spLocks/>
          </p:cNvSpPr>
          <p:nvPr/>
        </p:nvSpPr>
        <p:spPr>
          <a:xfrm>
            <a:off x="1096926" y="1577623"/>
            <a:ext cx="4885660" cy="426982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4100" indent="-457200">
              <a:buAutoNum type="arabicPeriod"/>
            </a:pPr>
            <a:r>
              <a:rPr lang="en-US" sz="2400" dirty="0"/>
              <a:t>CONSTRAINTS</a:t>
            </a:r>
          </a:p>
          <a:p>
            <a:pPr marL="494100" indent="-457200">
              <a:buAutoNum type="arabicPeriod"/>
            </a:pPr>
            <a:endParaRPr lang="en-US" sz="2400" dirty="0"/>
          </a:p>
          <a:p>
            <a:pPr marL="494100" indent="-457200">
              <a:buAutoNum type="arabicPeriod"/>
            </a:pPr>
            <a:r>
              <a:rPr lang="en-US" sz="2400" dirty="0"/>
              <a:t>SET OPERATIONS</a:t>
            </a:r>
          </a:p>
          <a:p>
            <a:pPr marL="494100" indent="-457200">
              <a:buAutoNum type="arabicPeriod"/>
            </a:pPr>
            <a:endParaRPr lang="en-US" sz="2400" dirty="0"/>
          </a:p>
          <a:p>
            <a:pPr marL="494100" indent="-457200">
              <a:buAutoNum type="arabicPeriod"/>
            </a:pPr>
            <a:r>
              <a:rPr lang="en-US" sz="2400" dirty="0"/>
              <a:t>JOINS</a:t>
            </a:r>
          </a:p>
          <a:p>
            <a:pPr marL="494100" indent="-457200">
              <a:buAutoNum type="arabicPeriod"/>
            </a:pPr>
            <a:endParaRPr lang="en-US" sz="2400" dirty="0"/>
          </a:p>
          <a:p>
            <a:pPr marL="494100" indent="-457200">
              <a:buAutoNum type="arabicPeriod"/>
            </a:pPr>
            <a:r>
              <a:rPr lang="en-US" sz="2400" dirty="0"/>
              <a:t>VIEWS</a:t>
            </a:r>
          </a:p>
          <a:p>
            <a:pPr marL="494100" indent="-457200">
              <a:buAutoNum type="arabicPeriod"/>
            </a:pPr>
            <a:endParaRPr lang="en-US" sz="2400" dirty="0"/>
          </a:p>
          <a:p>
            <a:pPr marL="494100" indent="-457200">
              <a:buAutoNum type="arabicPeriod"/>
            </a:pPr>
            <a:r>
              <a:rPr lang="en-US" sz="2400" dirty="0"/>
              <a:t>TRIGGERS</a:t>
            </a:r>
          </a:p>
          <a:p>
            <a:pPr marL="494100" indent="-457200">
              <a:buAutoNum type="arabicPeriod"/>
            </a:pPr>
            <a:endParaRPr lang="en-US" sz="2400" dirty="0"/>
          </a:p>
          <a:p>
            <a:pPr marL="494100" indent="-457200">
              <a:buAutoNum type="arabicPeriod"/>
            </a:pPr>
            <a:r>
              <a:rPr lang="en-US" sz="2400" dirty="0"/>
              <a:t>CURSORS</a:t>
            </a:r>
          </a:p>
          <a:p>
            <a:pPr marL="0" indent="0">
              <a:buNone/>
            </a:pPr>
            <a:endParaRPr lang="en-US" sz="2200" dirty="0">
              <a:highlight>
                <a:srgbClr val="FFFFFF"/>
              </a:highlight>
            </a:endParaRPr>
          </a:p>
          <a:p>
            <a:endParaRPr lang="en-US" dirty="0"/>
          </a:p>
          <a:p>
            <a:endParaRPr lang="en-US" dirty="0"/>
          </a:p>
        </p:txBody>
      </p:sp>
    </p:spTree>
    <p:extLst>
      <p:ext uri="{BB962C8B-B14F-4D97-AF65-F5344CB8AC3E}">
        <p14:creationId xmlns:p14="http://schemas.microsoft.com/office/powerpoint/2010/main" val="32682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GB" dirty="0"/>
              <a:t>CONSTRAINTS</a:t>
            </a:r>
            <a:endParaRPr lang="en-US" dirty="0"/>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1011780" y="2386820"/>
            <a:ext cx="1016843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b="0" i="0" dirty="0">
                <a:latin typeface="Times New Roman" panose="02020603050405020304" pitchFamily="18" charset="0"/>
                <a:ea typeface="Times New Roman"/>
                <a:cs typeface="Times New Roman" panose="02020603050405020304" pitchFamily="18" charset="0"/>
                <a:sym typeface="Times New Roman"/>
              </a:rPr>
              <a:t>SQL constraints are used to specify rules for the data in a table. Constraints are used to limit the type of data that can go into a table. This ensures the accuracy and reliability of the data in the table. If there is any violation between the constraint and the data action, the action is aborted.</a:t>
            </a:r>
          </a:p>
          <a:p>
            <a:r>
              <a:rPr lang="en-GB" sz="2000" dirty="0">
                <a:latin typeface="Times New Roman" panose="02020603050405020304" pitchFamily="18" charset="0"/>
                <a:cs typeface="Times New Roman" panose="02020603050405020304" pitchFamily="18" charset="0"/>
                <a:sym typeface="Times New Roman"/>
              </a:rPr>
              <a:t>There are a total of 6 constraints in SQL:</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Primary key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Foreign key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Unique key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Not Null</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Check</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Default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4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1259957" y="404037"/>
            <a:ext cx="10058400" cy="914400"/>
          </a:xfrm>
        </p:spPr>
        <p:txBody>
          <a:bodyPr/>
          <a:lstStyle/>
          <a:p>
            <a:r>
              <a:rPr lang="en-GB" dirty="0"/>
              <a:t>CONSTRAINTS</a:t>
            </a:r>
            <a:endParaRPr lang="en-US" dirty="0"/>
          </a:p>
        </p:txBody>
      </p:sp>
      <p:sp>
        <p:nvSpPr>
          <p:cNvPr id="3" name="Content Placeholder 2">
            <a:extLst>
              <a:ext uri="{FF2B5EF4-FFF2-40B4-BE49-F238E27FC236}">
                <a16:creationId xmlns:a16="http://schemas.microsoft.com/office/drawing/2014/main" id="{66BB482C-A3BB-686A-2412-E488487EDC08}"/>
              </a:ext>
            </a:extLst>
          </p:cNvPr>
          <p:cNvSpPr>
            <a:spLocks noGrp="1"/>
          </p:cNvSpPr>
          <p:nvPr>
            <p:ph idx="1"/>
          </p:nvPr>
        </p:nvSpPr>
        <p:spPr>
          <a:xfrm>
            <a:off x="877824" y="1588287"/>
            <a:ext cx="10659309" cy="4544855"/>
          </a:xfrm>
        </p:spPr>
        <p:txBody>
          <a:bodyPr/>
          <a:lstStyle/>
          <a:p>
            <a:r>
              <a:rPr lang="en-GB" sz="1800" b="0" i="0" dirty="0">
                <a:latin typeface="Times New Roman" panose="02020603050405020304" pitchFamily="18" charset="0"/>
                <a:ea typeface="Times New Roman"/>
                <a:cs typeface="Times New Roman" panose="02020603050405020304" pitchFamily="18" charset="0"/>
                <a:sym typeface="Times New Roman"/>
              </a:rPr>
              <a:t>Primary Key is a field which uniquely identifies each row in the table. </a:t>
            </a:r>
            <a:r>
              <a:rPr lang="en-GB" sz="1800" dirty="0">
                <a:latin typeface="Times New Roman" panose="02020603050405020304" pitchFamily="18" charset="0"/>
                <a:cs typeface="Times New Roman" panose="02020603050405020304" pitchFamily="18" charset="0"/>
              </a:rPr>
              <a:t>A combination of a NOT NULL and UNIQUE. Uniquely identifies each row in a table.</a:t>
            </a:r>
          </a:p>
          <a:p>
            <a:r>
              <a:rPr lang="en-GB" sz="1800" dirty="0">
                <a:latin typeface="Times New Roman" panose="02020603050405020304" pitchFamily="18" charset="0"/>
                <a:cs typeface="Times New Roman" panose="02020603050405020304" pitchFamily="18" charset="0"/>
              </a:rPr>
              <a:t>The FOREIGN KEY constraint is used to prevent actions that would destroy links between tables.</a:t>
            </a:r>
          </a:p>
          <a:p>
            <a:r>
              <a:rPr lang="en-GB" sz="1800" dirty="0">
                <a:latin typeface="Times New Roman" panose="02020603050405020304" pitchFamily="18" charset="0"/>
                <a:cs typeface="Times New Roman" panose="02020603050405020304" pitchFamily="18" charset="0"/>
              </a:rPr>
              <a:t>A unique key in SQL is the set of fields or columns of a table that helps us uniquely identify records. The unique key guarantees the uniqueness of the columns in the database. A primary key constraint automatically defines a unique key constraint. More than one unique key can exist in a table, unlike the primary key, which can exist only once.</a:t>
            </a:r>
          </a:p>
          <a:p>
            <a:r>
              <a:rPr lang="en-GB" sz="1800" dirty="0">
                <a:latin typeface="Times New Roman" panose="02020603050405020304" pitchFamily="18" charset="0"/>
                <a:cs typeface="Times New Roman" panose="02020603050405020304" pitchFamily="18" charset="0"/>
              </a:rPr>
              <a:t>A NOT NULL constraint in SQL is used to prevent inserting NULL values into the specified column, considering it as a not accepted value for that column. This means that we should provide a valid SQL NOT NULL value to that column in the INSERT or UPDATE statements, as the column will always contain data.</a:t>
            </a:r>
          </a:p>
          <a:p>
            <a:r>
              <a:rPr lang="en-GB" sz="1800" dirty="0">
                <a:latin typeface="Times New Roman" panose="02020603050405020304" pitchFamily="18" charset="0"/>
                <a:cs typeface="Times New Roman" panose="02020603050405020304" pitchFamily="18" charset="0"/>
              </a:rPr>
              <a:t>The Check constraint is used to impose conditions on what type of data to be inserted into our table. It helps in maintaining the accuracy and consistency of the data. It helps in avoiding the entry of data that does not follow our specified conditions.</a:t>
            </a:r>
          </a:p>
          <a:p>
            <a:r>
              <a:rPr lang="en-GB" sz="1800" dirty="0">
                <a:latin typeface="Times New Roman" panose="02020603050405020304" pitchFamily="18" charset="0"/>
                <a:cs typeface="Times New Roman" panose="02020603050405020304" pitchFamily="18" charset="0"/>
              </a:rPr>
              <a:t>The MySQL DEFAULT constraint returns the default value for a table column. The DEFAULT value of a column is a value used in the case, when there is no value specified by the user.</a:t>
            </a:r>
          </a:p>
          <a:p>
            <a:endParaRPr lang="en-GB"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4</a:t>
            </a:fld>
            <a:endParaRPr lang="en-US" dirty="0"/>
          </a:p>
        </p:txBody>
      </p:sp>
    </p:spTree>
    <p:extLst>
      <p:ext uri="{BB962C8B-B14F-4D97-AF65-F5344CB8AC3E}">
        <p14:creationId xmlns:p14="http://schemas.microsoft.com/office/powerpoint/2010/main" val="89541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2C55-619C-6B6F-FCCA-5F6125587372}"/>
              </a:ext>
            </a:extLst>
          </p:cNvPr>
          <p:cNvSpPr>
            <a:spLocks noGrp="1"/>
          </p:cNvSpPr>
          <p:nvPr>
            <p:ph type="title"/>
          </p:nvPr>
        </p:nvSpPr>
        <p:spPr>
          <a:xfrm>
            <a:off x="1176528" y="439479"/>
            <a:ext cx="10058400" cy="914400"/>
          </a:xfrm>
        </p:spPr>
        <p:txBody>
          <a:bodyPr/>
          <a:lstStyle/>
          <a:p>
            <a:r>
              <a:rPr lang="en-IN" dirty="0"/>
              <a:t>Set Operations</a:t>
            </a:r>
            <a:br>
              <a:rPr lang="en-US" dirty="0"/>
            </a:br>
            <a:endParaRPr lang="en-US" dirty="0"/>
          </a:p>
        </p:txBody>
      </p:sp>
      <p:sp>
        <p:nvSpPr>
          <p:cNvPr id="4" name="Slide Number Placeholder 3">
            <a:extLst>
              <a:ext uri="{FF2B5EF4-FFF2-40B4-BE49-F238E27FC236}">
                <a16:creationId xmlns:a16="http://schemas.microsoft.com/office/drawing/2014/main" id="{A43B7668-C8A5-A2C4-1403-ACCB0F577842}"/>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6" name="Rectangle 1">
            <a:extLst>
              <a:ext uri="{FF2B5EF4-FFF2-40B4-BE49-F238E27FC236}">
                <a16:creationId xmlns:a16="http://schemas.microsoft.com/office/drawing/2014/main" id="{EDB0B0BD-2CE3-29A3-39E7-6279EA093B38}"/>
              </a:ext>
            </a:extLst>
          </p:cNvPr>
          <p:cNvSpPr>
            <a:spLocks noChangeArrowheads="1"/>
          </p:cNvSpPr>
          <p:nvPr/>
        </p:nvSpPr>
        <p:spPr bwMode="auto">
          <a:xfrm>
            <a:off x="777457" y="2510389"/>
            <a:ext cx="106370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400" dirty="0">
                <a:latin typeface="Times New Roman" panose="02020603050405020304" pitchFamily="18" charset="0"/>
                <a:cs typeface="Times New Roman" panose="02020603050405020304" pitchFamily="18" charset="0"/>
              </a:rPr>
              <a:t>The SQL Set operation is used to combine the two or more SQL SELECT statements.</a:t>
            </a:r>
          </a:p>
          <a:p>
            <a:r>
              <a:rPr lang="en-IN" sz="2400" dirty="0">
                <a:latin typeface="Times New Roman" panose="02020603050405020304" pitchFamily="18" charset="0"/>
                <a:cs typeface="Times New Roman" panose="02020603050405020304" pitchFamily="18" charset="0"/>
              </a:rPr>
              <a:t>There are 4 types of set operations available in MYSQL:</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All</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Intersect</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Minus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BB64BC1-BCE2-695F-EC59-52C3790E83A9}"/>
              </a:ext>
            </a:extLst>
          </p:cNvPr>
          <p:cNvSpPr>
            <a:spLocks noChangeArrowheads="1"/>
          </p:cNvSpPr>
          <p:nvPr/>
        </p:nvSpPr>
        <p:spPr bwMode="auto">
          <a:xfrm>
            <a:off x="1075944" y="1991863"/>
            <a:ext cx="99914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Google Shape;344;p44" descr="DBMS SQL Set Operation">
            <a:extLst>
              <a:ext uri="{FF2B5EF4-FFF2-40B4-BE49-F238E27FC236}">
                <a16:creationId xmlns:a16="http://schemas.microsoft.com/office/drawing/2014/main" id="{95E8E89E-66AD-D2D0-C630-06741CFF1522}"/>
              </a:ext>
            </a:extLst>
          </p:cNvPr>
          <p:cNvPicPr preferRelativeResize="0"/>
          <p:nvPr/>
        </p:nvPicPr>
        <p:blipFill rotWithShape="1">
          <a:blip r:embed="rId2">
            <a:alphaModFix/>
          </a:blip>
          <a:srcRect l="14257" t="4237" r="14403" b="5045"/>
          <a:stretch/>
        </p:blipFill>
        <p:spPr>
          <a:xfrm>
            <a:off x="7401721" y="3664551"/>
            <a:ext cx="4012821" cy="2729828"/>
          </a:xfrm>
          <a:prstGeom prst="rect">
            <a:avLst/>
          </a:prstGeom>
          <a:noFill/>
          <a:ln>
            <a:noFill/>
          </a:ln>
        </p:spPr>
      </p:pic>
    </p:spTree>
    <p:extLst>
      <p:ext uri="{BB962C8B-B14F-4D97-AF65-F5344CB8AC3E}">
        <p14:creationId xmlns:p14="http://schemas.microsoft.com/office/powerpoint/2010/main" val="153057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a:xfrm>
            <a:off x="1245781" y="212652"/>
            <a:ext cx="10058400" cy="914400"/>
          </a:xfrm>
        </p:spPr>
        <p:txBody>
          <a:bodyPr/>
          <a:lstStyle/>
          <a:p>
            <a:r>
              <a:rPr lang="en-IN" dirty="0"/>
              <a:t>Set Operations</a:t>
            </a:r>
            <a:br>
              <a:rPr lang="en-US" dirty="0"/>
            </a:br>
            <a:endParaRPr lang="en-US" dirty="0"/>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1034902" y="1663149"/>
            <a:ext cx="9971426" cy="4585251"/>
          </a:xfrm>
        </p:spPr>
        <p:txBody>
          <a:bodyPr/>
          <a:lstStyle/>
          <a:p>
            <a:pPr marL="0" indent="0">
              <a:buNone/>
            </a:pPr>
            <a:r>
              <a:rPr lang="en-IN" sz="2800" dirty="0">
                <a:latin typeface="Times New Roman" panose="02020603050405020304" pitchFamily="18" charset="0"/>
                <a:cs typeface="Times New Roman" panose="02020603050405020304" pitchFamily="18" charset="0"/>
              </a:rPr>
              <a:t>Union Operation:</a:t>
            </a:r>
          </a:p>
          <a:p>
            <a:r>
              <a:rPr lang="en-GB" sz="2000" dirty="0">
                <a:latin typeface="Times New Roman" panose="02020603050405020304" pitchFamily="18" charset="0"/>
                <a:cs typeface="Times New Roman" panose="02020603050405020304" pitchFamily="18" charset="0"/>
              </a:rPr>
              <a:t>UNION is used to combine the results of two or more SELECT statements. </a:t>
            </a:r>
          </a:p>
          <a:p>
            <a:r>
              <a:rPr lang="en-GB" sz="2000" dirty="0">
                <a:latin typeface="Times New Roman" panose="02020603050405020304" pitchFamily="18" charset="0"/>
                <a:cs typeface="Times New Roman" panose="02020603050405020304" pitchFamily="18" charset="0"/>
              </a:rPr>
              <a:t>The main advantage of UNION operation is that it will eliminate duplicate rows from its result set. </a:t>
            </a:r>
          </a:p>
          <a:p>
            <a:r>
              <a:rPr lang="en-GB" sz="2000" dirty="0">
                <a:latin typeface="Times New Roman" panose="02020603050405020304" pitchFamily="18" charset="0"/>
                <a:cs typeface="Times New Roman" panose="02020603050405020304" pitchFamily="18" charset="0"/>
              </a:rPr>
              <a:t>In case of union, number of columns and datatype must be same in both the tables, on which UNION operation is being applied. </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Union All operation:</a:t>
            </a:r>
          </a:p>
          <a:p>
            <a:r>
              <a:rPr lang="en-GB" sz="2000" dirty="0">
                <a:latin typeface="Times New Roman" panose="02020603050405020304" pitchFamily="18" charset="0"/>
                <a:cs typeface="Times New Roman" panose="02020603050405020304" pitchFamily="18" charset="0"/>
              </a:rPr>
              <a:t>The UNION ALL operator combines two or more results from multiple SELECT queries and returns all records into a single result set. It does not remove the duplicate rows from the output of the SELECT statements.</a:t>
            </a:r>
          </a:p>
          <a:p>
            <a:r>
              <a:rPr lang="en-GB" sz="2000" dirty="0">
                <a:latin typeface="Times New Roman" panose="02020603050405020304" pitchFamily="18" charset="0"/>
                <a:cs typeface="Times New Roman" panose="02020603050405020304" pitchFamily="18" charset="0"/>
              </a:rPr>
              <a:t>It has no feature to eliminate the duplicate rows from the output.</a:t>
            </a:r>
          </a:p>
          <a:p>
            <a:r>
              <a:rPr lang="en-GB" sz="2000" dirty="0">
                <a:latin typeface="Times New Roman" panose="02020603050405020304" pitchFamily="18" charset="0"/>
                <a:cs typeface="Times New Roman" panose="02020603050405020304" pitchFamily="18" charset="0"/>
              </a:rPr>
              <a:t>Its performance is fast because it does not eliminate the duplicate rows</a:t>
            </a:r>
          </a:p>
          <a:p>
            <a:pPr marL="0" indent="0">
              <a:buNone/>
            </a:pPr>
            <a:endParaRPr lang="en-US" dirty="0"/>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6</a:t>
            </a:fld>
            <a:endParaRPr lang="en-US" dirty="0"/>
          </a:p>
        </p:txBody>
      </p:sp>
    </p:spTree>
    <p:extLst>
      <p:ext uri="{BB962C8B-B14F-4D97-AF65-F5344CB8AC3E}">
        <p14:creationId xmlns:p14="http://schemas.microsoft.com/office/powerpoint/2010/main" val="20273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a:xfrm>
            <a:off x="1238693" y="347331"/>
            <a:ext cx="10058400" cy="914400"/>
          </a:xfrm>
        </p:spPr>
        <p:txBody>
          <a:bodyPr/>
          <a:lstStyle/>
          <a:p>
            <a:r>
              <a:rPr lang="en-IN" dirty="0"/>
              <a:t>Set Operations</a:t>
            </a:r>
            <a:br>
              <a:rPr lang="en-US" dirty="0"/>
            </a:br>
            <a:endParaRPr lang="en-US" dirty="0"/>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1034902" y="1663149"/>
            <a:ext cx="9971426" cy="4585251"/>
          </a:xfrm>
        </p:spPr>
        <p:txBody>
          <a:bodyPr/>
          <a:lstStyle/>
          <a:p>
            <a:pPr marL="0" indent="0">
              <a:buNone/>
            </a:pPr>
            <a:r>
              <a:rPr lang="en-IN" sz="2800" dirty="0">
                <a:latin typeface="Times New Roman" panose="02020603050405020304" pitchFamily="18" charset="0"/>
                <a:cs typeface="Times New Roman" panose="02020603050405020304" pitchFamily="18" charset="0"/>
              </a:rPr>
              <a:t>Intersect Operator :</a:t>
            </a:r>
          </a:p>
          <a:p>
            <a:r>
              <a:rPr lang="en-GB" sz="2000" dirty="0">
                <a:latin typeface="Times New Roman" panose="02020603050405020304" pitchFamily="18" charset="0"/>
                <a:cs typeface="Times New Roman" panose="02020603050405020304" pitchFamily="18" charset="0"/>
              </a:rPr>
              <a:t>The INTERSECT is an operator in Structured Query Language that combines the rows of two SELECT statements and returns only those rows from the first SELECT statement, which are the same as the rows of the second SELECT statement.</a:t>
            </a:r>
          </a:p>
          <a:p>
            <a:r>
              <a:rPr lang="en-GB" sz="2000" dirty="0">
                <a:latin typeface="Times New Roman" panose="02020603050405020304" pitchFamily="18" charset="0"/>
                <a:cs typeface="Times New Roman" panose="02020603050405020304" pitchFamily="18" charset="0"/>
              </a:rPr>
              <a:t>In simple words, we can say that this operator shows common rows from both the SELECT statement.</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Minus Operator :</a:t>
            </a:r>
          </a:p>
          <a:p>
            <a:r>
              <a:rPr lang="en-GB" sz="2000" dirty="0">
                <a:latin typeface="Times New Roman" panose="02020603050405020304" pitchFamily="18" charset="0"/>
                <a:cs typeface="Times New Roman" panose="02020603050405020304" pitchFamily="18" charset="0"/>
              </a:rPr>
              <a:t>The Minus is an operator in Structured Query Language, which is used with two SELECT queries.</a:t>
            </a:r>
          </a:p>
          <a:p>
            <a:r>
              <a:rPr lang="en-GB" sz="2000" dirty="0">
                <a:latin typeface="Times New Roman" panose="02020603050405020304" pitchFamily="18" charset="0"/>
                <a:cs typeface="Times New Roman" panose="02020603050405020304" pitchFamily="18" charset="0"/>
              </a:rPr>
              <a:t>This operator returns only unique records of the first table, not the common records of both tables.</a:t>
            </a:r>
          </a:p>
          <a:p>
            <a:pPr marL="0" indent="0">
              <a:buNone/>
            </a:pPr>
            <a:endParaRPr lang="en-US" dirty="0"/>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52183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1066800" y="177210"/>
            <a:ext cx="10058400" cy="914400"/>
          </a:xfrm>
        </p:spPr>
        <p:txBody>
          <a:bodyPr/>
          <a:lstStyle/>
          <a:p>
            <a:r>
              <a:rPr lang="en-IN" dirty="0"/>
              <a:t>Joins</a:t>
            </a:r>
            <a:endParaRPr lang="en-US" dirty="0"/>
          </a:p>
        </p:txBody>
      </p:sp>
      <p:sp>
        <p:nvSpPr>
          <p:cNvPr id="3" name="Content Placeholder 2">
            <a:extLst>
              <a:ext uri="{FF2B5EF4-FFF2-40B4-BE49-F238E27FC236}">
                <a16:creationId xmlns:a16="http://schemas.microsoft.com/office/drawing/2014/main" id="{C4C5E48D-1CA9-6C3B-FF91-01E1783F6A4E}"/>
              </a:ext>
            </a:extLst>
          </p:cNvPr>
          <p:cNvSpPr>
            <a:spLocks noGrp="1"/>
          </p:cNvSpPr>
          <p:nvPr>
            <p:ph idx="1"/>
          </p:nvPr>
        </p:nvSpPr>
        <p:spPr>
          <a:xfrm>
            <a:off x="879596" y="1602463"/>
            <a:ext cx="2496241" cy="4835478"/>
          </a:xfrm>
        </p:spPr>
        <p:txBody>
          <a:bodyPr/>
          <a:lstStyle/>
          <a:p>
            <a:pPr marL="0" indent="0">
              <a:buNone/>
            </a:pPr>
            <a:r>
              <a:rPr lang="en-US" sz="2200" b="1" dirty="0"/>
              <a:t>Types of Joins:</a:t>
            </a:r>
          </a:p>
          <a:p>
            <a:pPr marL="0" indent="0">
              <a:buNone/>
            </a:pPr>
            <a:endParaRPr lang="en-US" sz="2200" b="1" dirty="0"/>
          </a:p>
          <a:p>
            <a:pPr marL="457200" indent="-457200">
              <a:buAutoNum type="arabicParenR"/>
            </a:pPr>
            <a:r>
              <a:rPr lang="en-US" sz="2200" dirty="0"/>
              <a:t>INNER JOIN</a:t>
            </a:r>
          </a:p>
          <a:p>
            <a:pPr marL="457200" indent="-457200">
              <a:buAutoNum type="arabicParenR"/>
            </a:pPr>
            <a:endParaRPr lang="en-US" sz="2200" dirty="0"/>
          </a:p>
          <a:p>
            <a:pPr marL="457200" indent="-457200">
              <a:buAutoNum type="arabicParenR"/>
            </a:pPr>
            <a:r>
              <a:rPr lang="en-US" sz="2200" dirty="0"/>
              <a:t>LEFT JOIN</a:t>
            </a:r>
          </a:p>
          <a:p>
            <a:pPr marL="457200" indent="-457200">
              <a:buAutoNum type="arabicParenR"/>
            </a:pPr>
            <a:endParaRPr lang="en-US" sz="2200" dirty="0"/>
          </a:p>
          <a:p>
            <a:pPr marL="457200" indent="-457200">
              <a:buAutoNum type="arabicParenR"/>
            </a:pPr>
            <a:r>
              <a:rPr lang="en-US" sz="2200" dirty="0"/>
              <a:t>RIGHT JOIN</a:t>
            </a:r>
          </a:p>
          <a:p>
            <a:pPr marL="457200" indent="-457200">
              <a:buAutoNum type="arabicParenR"/>
            </a:pPr>
            <a:endParaRPr lang="en-US" sz="2200" dirty="0"/>
          </a:p>
          <a:p>
            <a:pPr marL="457200" indent="-457200">
              <a:buAutoNum type="arabicParenR"/>
            </a:pPr>
            <a:r>
              <a:rPr lang="en-US" sz="2200" dirty="0"/>
              <a:t>FULL JOIN </a:t>
            </a:r>
          </a:p>
          <a:p>
            <a:pPr marL="457200" indent="-457200">
              <a:buAutoNum type="arabicParenR"/>
            </a:pPr>
            <a:endParaRPr lang="en-US" sz="2200" dirty="0"/>
          </a:p>
          <a:p>
            <a:pPr marL="457200" indent="-457200">
              <a:buAutoNum type="arabicParenR"/>
            </a:pPr>
            <a:r>
              <a:rPr lang="en-US" sz="2200" dirty="0"/>
              <a:t>CROSS JOIN</a:t>
            </a:r>
          </a:p>
          <a:p>
            <a:pPr marL="457200" indent="-457200">
              <a:buAutoNum type="arabicParenR"/>
            </a:pPr>
            <a:endParaRPr lang="en-US" sz="2200" dirty="0"/>
          </a:p>
          <a:p>
            <a:pPr marL="457200" indent="-457200">
              <a:buAutoNum type="arabicParenR"/>
            </a:pPr>
            <a:endParaRPr lang="en-US" sz="2200" dirty="0"/>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TextBox 4">
            <a:extLst>
              <a:ext uri="{FF2B5EF4-FFF2-40B4-BE49-F238E27FC236}">
                <a16:creationId xmlns:a16="http://schemas.microsoft.com/office/drawing/2014/main" id="{0D0831F9-EC57-2A5E-684C-DD229A2D2FF8}"/>
              </a:ext>
            </a:extLst>
          </p:cNvPr>
          <p:cNvSpPr txBox="1"/>
          <p:nvPr/>
        </p:nvSpPr>
        <p:spPr>
          <a:xfrm>
            <a:off x="5684875" y="726968"/>
            <a:ext cx="5798289" cy="3693319"/>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Inner Join</a:t>
            </a:r>
          </a:p>
          <a:p>
            <a:endParaRPr lang="en-IN" sz="32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INNER JOIN keyword selects all rows from both the tables as long as the condition is satisfied. This keyword will create the result-set by combining all rows from both the tables where the condition satisfies </a:t>
            </a:r>
            <a:r>
              <a:rPr lang="en-GB" sz="2000" dirty="0" err="1">
                <a:latin typeface="Times New Roman" panose="02020603050405020304" pitchFamily="18" charset="0"/>
                <a:cs typeface="Times New Roman" panose="02020603050405020304" pitchFamily="18" charset="0"/>
              </a:rPr>
              <a:t>i.e</a:t>
            </a:r>
            <a:r>
              <a:rPr lang="en-GB" sz="2000" dirty="0">
                <a:latin typeface="Times New Roman" panose="02020603050405020304" pitchFamily="18" charset="0"/>
                <a:cs typeface="Times New Roman" panose="02020603050405020304" pitchFamily="18" charset="0"/>
              </a:rPr>
              <a:t> value of the common field will be the same. </a:t>
            </a:r>
          </a:p>
          <a:p>
            <a:endParaRPr lang="en-IN" sz="20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US" dirty="0"/>
          </a:p>
        </p:txBody>
      </p:sp>
      <p:pic>
        <p:nvPicPr>
          <p:cNvPr id="6" name="Picture 4" descr="Lightbox">
            <a:extLst>
              <a:ext uri="{FF2B5EF4-FFF2-40B4-BE49-F238E27FC236}">
                <a16:creationId xmlns:a16="http://schemas.microsoft.com/office/drawing/2014/main" id="{656FF6BA-AFDB-C915-2C97-38E6028D4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72579"/>
            <a:ext cx="4512676" cy="295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5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4669465" y="232708"/>
            <a:ext cx="10058400" cy="914400"/>
          </a:xfrm>
        </p:spPr>
        <p:txBody>
          <a:bodyPr/>
          <a:lstStyle/>
          <a:p>
            <a:r>
              <a:rPr lang="en-IN" sz="4800" dirty="0" err="1"/>
              <a:t>JoinS</a:t>
            </a:r>
            <a:br>
              <a:rPr lang="en-US" dirty="0"/>
            </a:br>
            <a:endParaRPr lang="en-US" dirty="0"/>
          </a:p>
        </p:txBody>
      </p:sp>
      <p:sp>
        <p:nvSpPr>
          <p:cNvPr id="3" name="Content Placeholder 2">
            <a:extLst>
              <a:ext uri="{FF2B5EF4-FFF2-40B4-BE49-F238E27FC236}">
                <a16:creationId xmlns:a16="http://schemas.microsoft.com/office/drawing/2014/main" id="{C4C5E48D-1CA9-6C3B-FF91-01E1783F6A4E}"/>
              </a:ext>
            </a:extLst>
          </p:cNvPr>
          <p:cNvSpPr>
            <a:spLocks noGrp="1"/>
          </p:cNvSpPr>
          <p:nvPr>
            <p:ph idx="1"/>
          </p:nvPr>
        </p:nvSpPr>
        <p:spPr>
          <a:xfrm>
            <a:off x="6204386" y="889928"/>
            <a:ext cx="5987614" cy="4835478"/>
          </a:xfrm>
        </p:spPr>
        <p:txBody>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Right or Right Outer Join</a:t>
            </a:r>
          </a:p>
          <a:p>
            <a:pPr marL="0" indent="0">
              <a:buNone/>
            </a:pPr>
            <a:r>
              <a:rPr lang="en-GB" sz="2000" dirty="0">
                <a:latin typeface="Times New Roman" panose="02020603050405020304" pitchFamily="18" charset="0"/>
                <a:cs typeface="Times New Roman" panose="02020603050405020304" pitchFamily="18" charset="0"/>
              </a:rPr>
              <a:t>RIGHT JOIN is similar to LEFT JOIN. This join returns all the rows of the table on the right side of the join and matching rows for the table on the left side of the join. For the rows for which there is no matching row on the left side, the result-set will contain null. RIGHT JOIN is also known as RIGHT OUTER JOIN. </a:t>
            </a:r>
            <a:endParaRPr lang="en-IN" sz="20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6" name="TextBox 5">
            <a:extLst>
              <a:ext uri="{FF2B5EF4-FFF2-40B4-BE49-F238E27FC236}">
                <a16:creationId xmlns:a16="http://schemas.microsoft.com/office/drawing/2014/main" id="{576D3BE2-58F1-52E9-A490-DE0F6549E378}"/>
              </a:ext>
            </a:extLst>
          </p:cNvPr>
          <p:cNvSpPr txBox="1"/>
          <p:nvPr/>
        </p:nvSpPr>
        <p:spPr>
          <a:xfrm>
            <a:off x="711200" y="1430899"/>
            <a:ext cx="4812812" cy="3354765"/>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Left or Left Outer Join</a:t>
            </a:r>
          </a:p>
          <a:p>
            <a:r>
              <a:rPr lang="en-GB" sz="2000" dirty="0">
                <a:latin typeface="Times New Roman" panose="02020603050405020304" pitchFamily="18" charset="0"/>
                <a:cs typeface="Times New Roman" panose="02020603050405020304" pitchFamily="18" charset="0"/>
              </a:rPr>
              <a:t>This join returns all the rows of the table on the left side of the join and matches rows for the table on the right side of the join. For the rows for which there is no matching row on the right side, the result-set will contain null. LEFT JOIN is also known as LEFT OUTER JOIN.</a:t>
            </a:r>
            <a:endParaRPr lang="en-IN" sz="2000" dirty="0">
              <a:latin typeface="Times New Roman" panose="02020603050405020304" pitchFamily="18" charset="0"/>
              <a:cs typeface="Times New Roman" panose="02020603050405020304" pitchFamily="18" charset="0"/>
            </a:endParaRPr>
          </a:p>
          <a:p>
            <a:r>
              <a:rPr lang="en-IN"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pic>
        <p:nvPicPr>
          <p:cNvPr id="7" name="Picture 2" descr="Lightbox">
            <a:extLst>
              <a:ext uri="{FF2B5EF4-FFF2-40B4-BE49-F238E27FC236}">
                <a16:creationId xmlns:a16="http://schemas.microsoft.com/office/drawing/2014/main" id="{5F1D9D32-3A2B-DF3A-6600-9539FA337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88" y="4277284"/>
            <a:ext cx="3508863" cy="22996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Lightbox">
            <a:extLst>
              <a:ext uri="{FF2B5EF4-FFF2-40B4-BE49-F238E27FC236}">
                <a16:creationId xmlns:a16="http://schemas.microsoft.com/office/drawing/2014/main" id="{6E734077-9B11-01B7-594A-DE7C14C2A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371" y="4184418"/>
            <a:ext cx="3667002" cy="232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23382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{A5037893-F886-4DE4-B0ED-568319BF1965}tf67061901_win32</Template>
  <TotalTime>65</TotalTime>
  <Words>1315</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Daytona Condensed Light</vt:lpstr>
      <vt:lpstr>Posterama</vt:lpstr>
      <vt:lpstr>Söhne</vt:lpstr>
      <vt:lpstr>Times New Roman</vt:lpstr>
      <vt:lpstr>Office Theme</vt:lpstr>
      <vt:lpstr>DATABASE MANAGEMENT SYSTEM COURSE 3(C)</vt:lpstr>
      <vt:lpstr>Topics</vt:lpstr>
      <vt:lpstr>CONSTRAINTS</vt:lpstr>
      <vt:lpstr>CONSTRAINTS</vt:lpstr>
      <vt:lpstr>Set Operations </vt:lpstr>
      <vt:lpstr>Set Operations </vt:lpstr>
      <vt:lpstr>Set Operations </vt:lpstr>
      <vt:lpstr>Joins</vt:lpstr>
      <vt:lpstr>JoinS </vt:lpstr>
      <vt:lpstr>JoinS </vt:lpstr>
      <vt:lpstr>Views</vt:lpstr>
      <vt:lpstr>Triggers</vt:lpstr>
      <vt:lpstr>Cursors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COURSE</dc:title>
  <dc:creator>Sanyog Dani</dc:creator>
  <cp:lastModifiedBy>Sanyog Dani</cp:lastModifiedBy>
  <cp:revision>7</cp:revision>
  <dcterms:created xsi:type="dcterms:W3CDTF">2024-04-16T15:38:47Z</dcterms:created>
  <dcterms:modified xsi:type="dcterms:W3CDTF">2024-05-04T06:31:05Z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