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325" r:id="rId5"/>
    <p:sldId id="340" r:id="rId6"/>
    <p:sldId id="342" r:id="rId7"/>
    <p:sldId id="343" r:id="rId8"/>
    <p:sldId id="346" r:id="rId9"/>
    <p:sldId id="344" r:id="rId10"/>
    <p:sldId id="345" r:id="rId11"/>
    <p:sldId id="33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205" autoAdjust="0"/>
  </p:normalViewPr>
  <p:slideViewPr>
    <p:cSldViewPr snapToGrid="0">
      <p:cViewPr varScale="1">
        <p:scale>
          <a:sx n="90" d="100"/>
          <a:sy n="90" d="100"/>
        </p:scale>
        <p:origin x="376" y="64"/>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5/4/2024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5/4/2024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909083" y="1379398"/>
            <a:ext cx="10515600" cy="640080"/>
          </a:xfrm>
        </p:spPr>
        <p:txBody>
          <a:bodyPr/>
          <a:lstStyle/>
          <a:p>
            <a:r>
              <a:rPr lang="en-US" dirty="0"/>
              <a:t>DATABASE MANAGEMENT SYSTEM COURSE 4(C)</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5103628" y="3962400"/>
            <a:ext cx="9359164" cy="1986268"/>
          </a:xfrm>
        </p:spPr>
        <p:txBody>
          <a:bodyPr/>
          <a:lstStyle/>
          <a:p>
            <a:r>
              <a:rPr lang="en-US" sz="3600" b="1" dirty="0"/>
              <a:t>Sanyog </a:t>
            </a:r>
            <a:r>
              <a:rPr lang="en-US" sz="3600" b="1" dirty="0" err="1"/>
              <a:t>dani</a:t>
            </a:r>
            <a:r>
              <a:rPr lang="en-US" sz="3600" b="1" dirty="0"/>
              <a:t>  </a:t>
            </a:r>
          </a:p>
          <a:p>
            <a:r>
              <a:rPr lang="en-US" sz="3600" b="1" dirty="0"/>
              <a:t>Ra221103110087</a:t>
            </a:r>
          </a:p>
          <a:p>
            <a:r>
              <a:rPr lang="en-US" sz="3600" b="1" dirty="0"/>
              <a:t>V1 section​</a:t>
            </a:r>
          </a:p>
        </p:txBody>
      </p:sp>
      <p:pic>
        <p:nvPicPr>
          <p:cNvPr id="1028" name="Picture 4" descr="What is the Difference between DBMS and RDBMS - InterviewBit">
            <a:extLst>
              <a:ext uri="{FF2B5EF4-FFF2-40B4-BE49-F238E27FC236}">
                <a16:creationId xmlns:a16="http://schemas.microsoft.com/office/drawing/2014/main" id="{043A4B5F-7E0E-D327-DBA2-42C9A9A7C8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608" y="2622945"/>
            <a:ext cx="4322136" cy="3752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21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0E46-1420-79A8-F2CC-5D28547A3201}"/>
              </a:ext>
            </a:extLst>
          </p:cNvPr>
          <p:cNvSpPr>
            <a:spLocks noGrp="1"/>
          </p:cNvSpPr>
          <p:nvPr>
            <p:ph type="title"/>
          </p:nvPr>
        </p:nvSpPr>
        <p:spPr>
          <a:xfrm>
            <a:off x="4454367" y="429307"/>
            <a:ext cx="2981335" cy="914400"/>
          </a:xfrm>
        </p:spPr>
        <p:txBody>
          <a:bodyPr/>
          <a:lstStyle/>
          <a:p>
            <a:r>
              <a:rPr lang="en-US" dirty="0"/>
              <a:t>Topics</a:t>
            </a:r>
          </a:p>
        </p:txBody>
      </p:sp>
      <p:sp>
        <p:nvSpPr>
          <p:cNvPr id="4" name="Slide Number Placeholder 3">
            <a:extLst>
              <a:ext uri="{FF2B5EF4-FFF2-40B4-BE49-F238E27FC236}">
                <a16:creationId xmlns:a16="http://schemas.microsoft.com/office/drawing/2014/main" id="{A141FE67-EE5B-4208-0376-6B248A3B463E}"/>
              </a:ext>
            </a:extLst>
          </p:cNvPr>
          <p:cNvSpPr>
            <a:spLocks noGrp="1"/>
          </p:cNvSpPr>
          <p:nvPr>
            <p:ph type="sldNum" sz="quarter" idx="11"/>
          </p:nvPr>
        </p:nvSpPr>
        <p:spPr/>
        <p:txBody>
          <a:bodyPr/>
          <a:lstStyle/>
          <a:p>
            <a:fld id="{75DF2D63-3FF5-D547-96B9-BE9CCD1ABA58}" type="slidenum">
              <a:rPr lang="en-US" smtClean="0"/>
              <a:t>2</a:t>
            </a:fld>
            <a:endParaRPr lang="en-US" dirty="0"/>
          </a:p>
        </p:txBody>
      </p:sp>
      <p:sp>
        <p:nvSpPr>
          <p:cNvPr id="8" name="Content Placeholder 2">
            <a:extLst>
              <a:ext uri="{FF2B5EF4-FFF2-40B4-BE49-F238E27FC236}">
                <a16:creationId xmlns:a16="http://schemas.microsoft.com/office/drawing/2014/main" id="{166E0ECE-FD79-A0A6-D638-B534C73287A9}"/>
              </a:ext>
            </a:extLst>
          </p:cNvPr>
          <p:cNvSpPr txBox="1">
            <a:spLocks/>
          </p:cNvSpPr>
          <p:nvPr/>
        </p:nvSpPr>
        <p:spPr>
          <a:xfrm>
            <a:off x="1210340" y="2158869"/>
            <a:ext cx="4885660" cy="4269824"/>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endParaRPr lang="en-US" dirty="0"/>
          </a:p>
          <a:p>
            <a:pPr marL="457200" indent="-457200">
              <a:buFont typeface="+mj-lt"/>
              <a:buAutoNum type="arabicPeriod"/>
            </a:pPr>
            <a:r>
              <a:rPr lang="en-US" dirty="0"/>
              <a:t>FUNCTIONAL DEPENDENCIES </a:t>
            </a:r>
          </a:p>
          <a:p>
            <a:pPr marL="457200" indent="-457200">
              <a:buFont typeface="+mj-lt"/>
              <a:buAutoNum type="arabicPeriod"/>
            </a:pPr>
            <a:endParaRPr lang="en-US" dirty="0"/>
          </a:p>
          <a:p>
            <a:pPr marL="457200" indent="-457200">
              <a:buFont typeface="+mj-lt"/>
              <a:buAutoNum type="arabicPeriod"/>
            </a:pPr>
            <a:r>
              <a:rPr lang="en-US" dirty="0"/>
              <a:t> NORMALIZATION</a:t>
            </a:r>
          </a:p>
          <a:p>
            <a:pPr marL="0" indent="0">
              <a:buNone/>
            </a:pPr>
            <a:endParaRPr lang="en-US" sz="2200" dirty="0">
              <a:highlight>
                <a:srgbClr val="FFFFFF"/>
              </a:highlight>
            </a:endParaRPr>
          </a:p>
          <a:p>
            <a:endParaRPr lang="en-US" dirty="0"/>
          </a:p>
          <a:p>
            <a:endParaRPr lang="en-US" dirty="0"/>
          </a:p>
        </p:txBody>
      </p:sp>
    </p:spTree>
    <p:extLst>
      <p:ext uri="{BB962C8B-B14F-4D97-AF65-F5344CB8AC3E}">
        <p14:creationId xmlns:p14="http://schemas.microsoft.com/office/powerpoint/2010/main" val="3268233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1763-2E48-5432-BB9E-8C37DC81E9C1}"/>
              </a:ext>
            </a:extLst>
          </p:cNvPr>
          <p:cNvSpPr>
            <a:spLocks noGrp="1"/>
          </p:cNvSpPr>
          <p:nvPr>
            <p:ph type="title"/>
          </p:nvPr>
        </p:nvSpPr>
        <p:spPr/>
        <p:txBody>
          <a:bodyPr/>
          <a:lstStyle/>
          <a:p>
            <a:r>
              <a:rPr lang="en-GB" dirty="0"/>
              <a:t>Normalization</a:t>
            </a:r>
            <a:endParaRPr lang="en-US" dirty="0"/>
          </a:p>
        </p:txBody>
      </p:sp>
      <p:sp>
        <p:nvSpPr>
          <p:cNvPr id="4" name="Slide Number Placeholder 3">
            <a:extLst>
              <a:ext uri="{FF2B5EF4-FFF2-40B4-BE49-F238E27FC236}">
                <a16:creationId xmlns:a16="http://schemas.microsoft.com/office/drawing/2014/main" id="{D41975EF-9153-0D4C-3CEA-9B7F96734537}"/>
              </a:ext>
            </a:extLst>
          </p:cNvPr>
          <p:cNvSpPr>
            <a:spLocks noGrp="1"/>
          </p:cNvSpPr>
          <p:nvPr>
            <p:ph type="sldNum" sz="quarter" idx="11"/>
          </p:nvPr>
        </p:nvSpPr>
        <p:spPr/>
        <p:txBody>
          <a:bodyPr/>
          <a:lstStyle/>
          <a:p>
            <a:fld id="{75DF2D63-3FF5-D547-96B9-BE9CCD1ABA58}" type="slidenum">
              <a:rPr lang="en-US" smtClean="0"/>
              <a:t>3</a:t>
            </a:fld>
            <a:endParaRPr lang="en-US" dirty="0"/>
          </a:p>
        </p:txBody>
      </p:sp>
      <p:sp>
        <p:nvSpPr>
          <p:cNvPr id="11" name="Rectangle 5">
            <a:extLst>
              <a:ext uri="{FF2B5EF4-FFF2-40B4-BE49-F238E27FC236}">
                <a16:creationId xmlns:a16="http://schemas.microsoft.com/office/drawing/2014/main" id="{4E47098C-0ED9-122D-616D-9BAC2B40D2E1}"/>
              </a:ext>
            </a:extLst>
          </p:cNvPr>
          <p:cNvSpPr>
            <a:spLocks noChangeArrowheads="1"/>
          </p:cNvSpPr>
          <p:nvPr/>
        </p:nvSpPr>
        <p:spPr bwMode="auto">
          <a:xfrm>
            <a:off x="877824" y="2125946"/>
            <a:ext cx="1016843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2000" dirty="0">
                <a:latin typeface="Times New Roman" panose="02020603050405020304" pitchFamily="18" charset="0"/>
                <a:cs typeface="Times New Roman" panose="02020603050405020304" pitchFamily="18" charset="0"/>
              </a:rPr>
              <a:t>Normalization is the process of organizing data in a database efficiently. This includes creating tables and establishing relationships between those tables according to rules designed both to protect the data and to make the database more flexible by eliminating redundancy and inconsistent dependency.</a:t>
            </a:r>
          </a:p>
          <a:p>
            <a:r>
              <a:rPr lang="en-GB" sz="2000" dirty="0">
                <a:latin typeface="Times New Roman" panose="02020603050405020304" pitchFamily="18" charset="0"/>
                <a:cs typeface="Times New Roman" panose="02020603050405020304" pitchFamily="18" charset="0"/>
              </a:rPr>
              <a:t>First Normal Form (1NF):</a:t>
            </a: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Eliminate duplicate columns from the same table.</a:t>
            </a: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Create separate tables for each group of related data and identify each row with a unique column or set of columns (the primary key).</a:t>
            </a: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Example:</a:t>
            </a:r>
          </a:p>
          <a:p>
            <a:pP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	CREATE TABLE employees (</a:t>
            </a:r>
            <a:r>
              <a:rPr lang="en-GB" sz="2000" dirty="0" err="1">
                <a:latin typeface="Times New Roman" panose="02020603050405020304" pitchFamily="18" charset="0"/>
                <a:cs typeface="Times New Roman" panose="02020603050405020304" pitchFamily="18" charset="0"/>
              </a:rPr>
              <a:t>employee_id</a:t>
            </a:r>
            <a:r>
              <a:rPr lang="en-GB" sz="2000" dirty="0">
                <a:latin typeface="Times New Roman" panose="02020603050405020304" pitchFamily="18" charset="0"/>
                <a:cs typeface="Times New Roman" panose="02020603050405020304" pitchFamily="18" charset="0"/>
              </a:rPr>
              <a:t> INT PRIMARY KEY, </a:t>
            </a:r>
            <a:r>
              <a:rPr lang="en-GB" sz="2000" dirty="0" err="1">
                <a:latin typeface="Times New Roman" panose="02020603050405020304" pitchFamily="18" charset="0"/>
                <a:cs typeface="Times New Roman" panose="02020603050405020304" pitchFamily="18" charset="0"/>
              </a:rPr>
              <a:t>employee_name</a:t>
            </a:r>
            <a:r>
              <a:rPr lang="en-GB" sz="2000" dirty="0">
                <a:latin typeface="Times New Roman" panose="02020603050405020304" pitchFamily="18" charset="0"/>
                <a:cs typeface="Times New Roman" panose="02020603050405020304" pitchFamily="18" charset="0"/>
              </a:rPr>
              <a:t> VARCHAR(50), </a:t>
            </a:r>
            <a:r>
              <a:rPr lang="en-GB" sz="2000" dirty="0" err="1">
                <a:latin typeface="Times New Roman" panose="02020603050405020304" pitchFamily="18" charset="0"/>
                <a:cs typeface="Times New Roman" panose="02020603050405020304" pitchFamily="18" charset="0"/>
              </a:rPr>
              <a:t>department_id</a:t>
            </a:r>
            <a:r>
              <a:rPr lang="en-GB" sz="2000" dirty="0">
                <a:latin typeface="Times New Roman" panose="02020603050405020304" pitchFamily="18" charset="0"/>
                <a:cs typeface="Times New Roman" panose="02020603050405020304" pitchFamily="18" charset="0"/>
              </a:rPr>
              <a:t> INT, </a:t>
            </a:r>
            <a:r>
              <a:rPr lang="en-GB" sz="2000" dirty="0" err="1">
                <a:latin typeface="Times New Roman" panose="02020603050405020304" pitchFamily="18" charset="0"/>
                <a:cs typeface="Times New Roman" panose="02020603050405020304" pitchFamily="18" charset="0"/>
              </a:rPr>
              <a:t>department_name</a:t>
            </a:r>
            <a:r>
              <a:rPr lang="en-GB" sz="2000" dirty="0">
                <a:latin typeface="Times New Roman" panose="02020603050405020304" pitchFamily="18" charset="0"/>
                <a:cs typeface="Times New Roman" panose="02020603050405020304" pitchFamily="18" charset="0"/>
              </a:rPr>
              <a:t> VARCHAR(50), </a:t>
            </a:r>
            <a:r>
              <a:rPr lang="en-GB" sz="2000" dirty="0" err="1">
                <a:latin typeface="Times New Roman" panose="02020603050405020304" pitchFamily="18" charset="0"/>
                <a:cs typeface="Times New Roman" panose="02020603050405020304" pitchFamily="18" charset="0"/>
              </a:rPr>
              <a:t>bdepartment_location</a:t>
            </a:r>
            <a:r>
              <a:rPr lang="en-GB" sz="2000" dirty="0">
                <a:latin typeface="Times New Roman" panose="02020603050405020304" pitchFamily="18" charset="0"/>
                <a:cs typeface="Times New Roman" panose="02020603050405020304" pitchFamily="18" charset="0"/>
              </a:rPr>
              <a:t> VARCHAR(50));</a:t>
            </a:r>
          </a:p>
        </p:txBody>
      </p:sp>
      <p:sp>
        <p:nvSpPr>
          <p:cNvPr id="12" name="Rectangle 6">
            <a:extLst>
              <a:ext uri="{FF2B5EF4-FFF2-40B4-BE49-F238E27FC236}">
                <a16:creationId xmlns:a16="http://schemas.microsoft.com/office/drawing/2014/main" id="{75D1FBFA-85C2-DB46-FB82-B2CD8C22D06D}"/>
              </a:ext>
            </a:extLst>
          </p:cNvPr>
          <p:cNvSpPr>
            <a:spLocks noChangeArrowheads="1"/>
          </p:cNvSpPr>
          <p:nvPr/>
        </p:nvSpPr>
        <p:spPr bwMode="auto">
          <a:xfrm>
            <a:off x="1364343" y="2413865"/>
            <a:ext cx="31908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448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1763-2E48-5432-BB9E-8C37DC81E9C1}"/>
              </a:ext>
            </a:extLst>
          </p:cNvPr>
          <p:cNvSpPr>
            <a:spLocks noGrp="1"/>
          </p:cNvSpPr>
          <p:nvPr>
            <p:ph type="title"/>
          </p:nvPr>
        </p:nvSpPr>
        <p:spPr/>
        <p:txBody>
          <a:bodyPr/>
          <a:lstStyle/>
          <a:p>
            <a:r>
              <a:rPr lang="en-GB" dirty="0"/>
              <a:t>Normalization</a:t>
            </a:r>
            <a:endParaRPr lang="en-US" dirty="0"/>
          </a:p>
        </p:txBody>
      </p:sp>
      <p:sp>
        <p:nvSpPr>
          <p:cNvPr id="4" name="Slide Number Placeholder 3">
            <a:extLst>
              <a:ext uri="{FF2B5EF4-FFF2-40B4-BE49-F238E27FC236}">
                <a16:creationId xmlns:a16="http://schemas.microsoft.com/office/drawing/2014/main" id="{D41975EF-9153-0D4C-3CEA-9B7F96734537}"/>
              </a:ext>
            </a:extLst>
          </p:cNvPr>
          <p:cNvSpPr>
            <a:spLocks noGrp="1"/>
          </p:cNvSpPr>
          <p:nvPr>
            <p:ph type="sldNum" sz="quarter" idx="11"/>
          </p:nvPr>
        </p:nvSpPr>
        <p:spPr/>
        <p:txBody>
          <a:bodyPr/>
          <a:lstStyle/>
          <a:p>
            <a:fld id="{75DF2D63-3FF5-D547-96B9-BE9CCD1ABA58}" type="slidenum">
              <a:rPr lang="en-US" smtClean="0"/>
              <a:t>4</a:t>
            </a:fld>
            <a:endParaRPr lang="en-US" dirty="0"/>
          </a:p>
        </p:txBody>
      </p:sp>
      <p:sp>
        <p:nvSpPr>
          <p:cNvPr id="11" name="Rectangle 5">
            <a:extLst>
              <a:ext uri="{FF2B5EF4-FFF2-40B4-BE49-F238E27FC236}">
                <a16:creationId xmlns:a16="http://schemas.microsoft.com/office/drawing/2014/main" id="{4E47098C-0ED9-122D-616D-9BAC2B40D2E1}"/>
              </a:ext>
            </a:extLst>
          </p:cNvPr>
          <p:cNvSpPr>
            <a:spLocks noChangeArrowheads="1"/>
          </p:cNvSpPr>
          <p:nvPr/>
        </p:nvSpPr>
        <p:spPr bwMode="auto">
          <a:xfrm>
            <a:off x="877824" y="2279834"/>
            <a:ext cx="10168439"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2000" dirty="0">
                <a:latin typeface="Times New Roman" panose="02020603050405020304" pitchFamily="18" charset="0"/>
                <a:cs typeface="Times New Roman" panose="02020603050405020304" pitchFamily="18" charset="0"/>
              </a:rPr>
              <a:t>Second Normal Form (2NF):</a:t>
            </a: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Meet the requirements of 1NF.</a:t>
            </a: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Remove subsets of data that apply to multiple rows of a table and place them in separate tables.</a:t>
            </a: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Create relationships between these new tables and their predecessors through the use of foreign keys.</a:t>
            </a: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Example:</a:t>
            </a:r>
          </a:p>
          <a:p>
            <a:pP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	CREATE TABLE departments (</a:t>
            </a:r>
            <a:r>
              <a:rPr lang="en-GB" sz="2000" dirty="0" err="1">
                <a:latin typeface="Times New Roman" panose="02020603050405020304" pitchFamily="18" charset="0"/>
                <a:cs typeface="Times New Roman" panose="02020603050405020304" pitchFamily="18" charset="0"/>
              </a:rPr>
              <a:t>department_id</a:t>
            </a:r>
            <a:r>
              <a:rPr lang="en-GB" sz="2000" dirty="0">
                <a:latin typeface="Times New Roman" panose="02020603050405020304" pitchFamily="18" charset="0"/>
                <a:cs typeface="Times New Roman" panose="02020603050405020304" pitchFamily="18" charset="0"/>
              </a:rPr>
              <a:t> INT PRIMARY KEY, </a:t>
            </a:r>
            <a:r>
              <a:rPr lang="en-GB" sz="2000" dirty="0" err="1">
                <a:latin typeface="Times New Roman" panose="02020603050405020304" pitchFamily="18" charset="0"/>
                <a:cs typeface="Times New Roman" panose="02020603050405020304" pitchFamily="18" charset="0"/>
              </a:rPr>
              <a:t>department_name</a:t>
            </a:r>
            <a:r>
              <a:rPr lang="en-GB" sz="2000" dirty="0">
                <a:latin typeface="Times New Roman" panose="02020603050405020304" pitchFamily="18" charset="0"/>
                <a:cs typeface="Times New Roman" panose="02020603050405020304" pitchFamily="18" charset="0"/>
              </a:rPr>
              <a:t> VARCHAR(50), </a:t>
            </a:r>
            <a:r>
              <a:rPr lang="en-GB" sz="2000" dirty="0" err="1">
                <a:latin typeface="Times New Roman" panose="02020603050405020304" pitchFamily="18" charset="0"/>
                <a:cs typeface="Times New Roman" panose="02020603050405020304" pitchFamily="18" charset="0"/>
              </a:rPr>
              <a:t>department_location</a:t>
            </a:r>
            <a:r>
              <a:rPr lang="en-GB" sz="2000" dirty="0">
                <a:latin typeface="Times New Roman" panose="02020603050405020304" pitchFamily="18" charset="0"/>
                <a:cs typeface="Times New Roman" panose="02020603050405020304" pitchFamily="18" charset="0"/>
              </a:rPr>
              <a:t> VARCHAR(50));</a:t>
            </a:r>
          </a:p>
          <a:p>
            <a:pP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	CREATE TABLE employees (</a:t>
            </a:r>
            <a:r>
              <a:rPr lang="en-GB" sz="2000" dirty="0" err="1">
                <a:latin typeface="Times New Roman" panose="02020603050405020304" pitchFamily="18" charset="0"/>
                <a:cs typeface="Times New Roman" panose="02020603050405020304" pitchFamily="18" charset="0"/>
              </a:rPr>
              <a:t>employee_id</a:t>
            </a:r>
            <a:r>
              <a:rPr lang="en-GB" sz="2000" dirty="0">
                <a:latin typeface="Times New Roman" panose="02020603050405020304" pitchFamily="18" charset="0"/>
                <a:cs typeface="Times New Roman" panose="02020603050405020304" pitchFamily="18" charset="0"/>
              </a:rPr>
              <a:t> INT PRIMARY KEY, </a:t>
            </a:r>
            <a:r>
              <a:rPr lang="en-GB" sz="2000" dirty="0" err="1">
                <a:latin typeface="Times New Roman" panose="02020603050405020304" pitchFamily="18" charset="0"/>
                <a:cs typeface="Times New Roman" panose="02020603050405020304" pitchFamily="18" charset="0"/>
              </a:rPr>
              <a:t>employee_name</a:t>
            </a:r>
            <a:r>
              <a:rPr lang="en-GB" sz="2000" dirty="0">
                <a:latin typeface="Times New Roman" panose="02020603050405020304" pitchFamily="18" charset="0"/>
                <a:cs typeface="Times New Roman" panose="02020603050405020304" pitchFamily="18" charset="0"/>
              </a:rPr>
              <a:t> VARCHAR(50), </a:t>
            </a:r>
            <a:r>
              <a:rPr lang="en-GB" sz="2000" dirty="0" err="1">
                <a:latin typeface="Times New Roman" panose="02020603050405020304" pitchFamily="18" charset="0"/>
                <a:cs typeface="Times New Roman" panose="02020603050405020304" pitchFamily="18" charset="0"/>
              </a:rPr>
              <a:t>department_id</a:t>
            </a:r>
            <a:r>
              <a:rPr lang="en-GB" sz="2000" dirty="0">
                <a:latin typeface="Times New Roman" panose="02020603050405020304" pitchFamily="18" charset="0"/>
                <a:cs typeface="Times New Roman" panose="02020603050405020304" pitchFamily="18" charset="0"/>
              </a:rPr>
              <a:t> INT, FOREIGN KEY (</a:t>
            </a:r>
            <a:r>
              <a:rPr lang="en-GB" sz="2000" dirty="0" err="1">
                <a:latin typeface="Times New Roman" panose="02020603050405020304" pitchFamily="18" charset="0"/>
                <a:cs typeface="Times New Roman" panose="02020603050405020304" pitchFamily="18" charset="0"/>
              </a:rPr>
              <a:t>department_id</a:t>
            </a:r>
            <a:r>
              <a:rPr lang="en-GB" sz="2000" dirty="0">
                <a:latin typeface="Times New Roman" panose="02020603050405020304" pitchFamily="18" charset="0"/>
                <a:cs typeface="Times New Roman" panose="02020603050405020304" pitchFamily="18" charset="0"/>
              </a:rPr>
              <a:t>) REFERENCES departments(</a:t>
            </a:r>
            <a:r>
              <a:rPr lang="en-GB" sz="2000" dirty="0" err="1">
                <a:latin typeface="Times New Roman" panose="02020603050405020304" pitchFamily="18" charset="0"/>
                <a:cs typeface="Times New Roman" panose="02020603050405020304" pitchFamily="18" charset="0"/>
              </a:rPr>
              <a:t>department_id</a:t>
            </a:r>
            <a:r>
              <a:rPr lang="en-GB" sz="2000" dirty="0">
                <a:latin typeface="Times New Roman" panose="02020603050405020304" pitchFamily="18" charset="0"/>
                <a:cs typeface="Times New Roman" panose="02020603050405020304" pitchFamily="18" charset="0"/>
              </a:rPr>
              <a:t>));</a:t>
            </a:r>
          </a:p>
        </p:txBody>
      </p:sp>
      <p:sp>
        <p:nvSpPr>
          <p:cNvPr id="12" name="Rectangle 6">
            <a:extLst>
              <a:ext uri="{FF2B5EF4-FFF2-40B4-BE49-F238E27FC236}">
                <a16:creationId xmlns:a16="http://schemas.microsoft.com/office/drawing/2014/main" id="{75D1FBFA-85C2-DB46-FB82-B2CD8C22D06D}"/>
              </a:ext>
            </a:extLst>
          </p:cNvPr>
          <p:cNvSpPr>
            <a:spLocks noChangeArrowheads="1"/>
          </p:cNvSpPr>
          <p:nvPr/>
        </p:nvSpPr>
        <p:spPr bwMode="auto">
          <a:xfrm>
            <a:off x="1364343" y="2413865"/>
            <a:ext cx="31908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148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1763-2E48-5432-BB9E-8C37DC81E9C1}"/>
              </a:ext>
            </a:extLst>
          </p:cNvPr>
          <p:cNvSpPr>
            <a:spLocks noGrp="1"/>
          </p:cNvSpPr>
          <p:nvPr>
            <p:ph type="title"/>
          </p:nvPr>
        </p:nvSpPr>
        <p:spPr/>
        <p:txBody>
          <a:bodyPr/>
          <a:lstStyle/>
          <a:p>
            <a:r>
              <a:rPr lang="en-GB" dirty="0"/>
              <a:t>Normalization</a:t>
            </a:r>
            <a:endParaRPr lang="en-US" dirty="0"/>
          </a:p>
        </p:txBody>
      </p:sp>
      <p:sp>
        <p:nvSpPr>
          <p:cNvPr id="4" name="Slide Number Placeholder 3">
            <a:extLst>
              <a:ext uri="{FF2B5EF4-FFF2-40B4-BE49-F238E27FC236}">
                <a16:creationId xmlns:a16="http://schemas.microsoft.com/office/drawing/2014/main" id="{D41975EF-9153-0D4C-3CEA-9B7F96734537}"/>
              </a:ext>
            </a:extLst>
          </p:cNvPr>
          <p:cNvSpPr>
            <a:spLocks noGrp="1"/>
          </p:cNvSpPr>
          <p:nvPr>
            <p:ph type="sldNum" sz="quarter" idx="11"/>
          </p:nvPr>
        </p:nvSpPr>
        <p:spPr/>
        <p:txBody>
          <a:bodyPr/>
          <a:lstStyle/>
          <a:p>
            <a:fld id="{75DF2D63-3FF5-D547-96B9-BE9CCD1ABA58}" type="slidenum">
              <a:rPr lang="en-US" smtClean="0"/>
              <a:t>5</a:t>
            </a:fld>
            <a:endParaRPr lang="en-US" dirty="0"/>
          </a:p>
        </p:txBody>
      </p:sp>
      <p:sp>
        <p:nvSpPr>
          <p:cNvPr id="11" name="Rectangle 5">
            <a:extLst>
              <a:ext uri="{FF2B5EF4-FFF2-40B4-BE49-F238E27FC236}">
                <a16:creationId xmlns:a16="http://schemas.microsoft.com/office/drawing/2014/main" id="{4E47098C-0ED9-122D-616D-9BAC2B40D2E1}"/>
              </a:ext>
            </a:extLst>
          </p:cNvPr>
          <p:cNvSpPr>
            <a:spLocks noChangeArrowheads="1"/>
          </p:cNvSpPr>
          <p:nvPr/>
        </p:nvSpPr>
        <p:spPr bwMode="auto">
          <a:xfrm>
            <a:off x="877824" y="2433722"/>
            <a:ext cx="10168439"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2000" dirty="0">
                <a:latin typeface="Times New Roman" panose="02020603050405020304" pitchFamily="18" charset="0"/>
                <a:cs typeface="Times New Roman" panose="02020603050405020304" pitchFamily="18" charset="0"/>
              </a:rPr>
              <a:t>Third Normal Form (3NF):</a:t>
            </a: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Meet the requirements of 2NF.</a:t>
            </a: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Remove columns that are not dependent upon the primary key.</a:t>
            </a: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Example:</a:t>
            </a:r>
          </a:p>
          <a:p>
            <a:pP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	CREATE TABLE departments (</a:t>
            </a:r>
            <a:r>
              <a:rPr lang="en-GB" sz="2000" dirty="0" err="1">
                <a:latin typeface="Times New Roman" panose="02020603050405020304" pitchFamily="18" charset="0"/>
                <a:cs typeface="Times New Roman" panose="02020603050405020304" pitchFamily="18" charset="0"/>
              </a:rPr>
              <a:t>department_id</a:t>
            </a:r>
            <a:r>
              <a:rPr lang="en-GB" sz="2000" dirty="0">
                <a:latin typeface="Times New Roman" panose="02020603050405020304" pitchFamily="18" charset="0"/>
                <a:cs typeface="Times New Roman" panose="02020603050405020304" pitchFamily="18" charset="0"/>
              </a:rPr>
              <a:t> INT PRIMARY KEY, </a:t>
            </a:r>
            <a:r>
              <a:rPr lang="en-GB" sz="2000" dirty="0" err="1">
                <a:latin typeface="Times New Roman" panose="02020603050405020304" pitchFamily="18" charset="0"/>
                <a:cs typeface="Times New Roman" panose="02020603050405020304" pitchFamily="18" charset="0"/>
              </a:rPr>
              <a:t>department_name</a:t>
            </a:r>
            <a:r>
              <a:rPr lang="en-GB" sz="2000" dirty="0">
                <a:latin typeface="Times New Roman" panose="02020603050405020304" pitchFamily="18" charset="0"/>
                <a:cs typeface="Times New Roman" panose="02020603050405020304" pitchFamily="18" charset="0"/>
              </a:rPr>
              <a:t> VARCHAR(50), </a:t>
            </a:r>
            <a:r>
              <a:rPr lang="en-GB" sz="2000" dirty="0" err="1">
                <a:latin typeface="Times New Roman" panose="02020603050405020304" pitchFamily="18" charset="0"/>
                <a:cs typeface="Times New Roman" panose="02020603050405020304" pitchFamily="18" charset="0"/>
              </a:rPr>
              <a:t>department_location</a:t>
            </a:r>
            <a:r>
              <a:rPr lang="en-GB" sz="2000" dirty="0">
                <a:latin typeface="Times New Roman" panose="02020603050405020304" pitchFamily="18" charset="0"/>
                <a:cs typeface="Times New Roman" panose="02020603050405020304" pitchFamily="18" charset="0"/>
              </a:rPr>
              <a:t> VARCHAR(50));</a:t>
            </a:r>
          </a:p>
          <a:p>
            <a:pP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	CREATE TABLE employees (</a:t>
            </a:r>
            <a:r>
              <a:rPr lang="en-GB" sz="2000" dirty="0" err="1">
                <a:latin typeface="Times New Roman" panose="02020603050405020304" pitchFamily="18" charset="0"/>
                <a:cs typeface="Times New Roman" panose="02020603050405020304" pitchFamily="18" charset="0"/>
              </a:rPr>
              <a:t>employee_id</a:t>
            </a:r>
            <a:r>
              <a:rPr lang="en-GB" sz="2000" dirty="0">
                <a:latin typeface="Times New Roman" panose="02020603050405020304" pitchFamily="18" charset="0"/>
                <a:cs typeface="Times New Roman" panose="02020603050405020304" pitchFamily="18" charset="0"/>
              </a:rPr>
              <a:t> INT PRIMARY KEY, </a:t>
            </a:r>
            <a:r>
              <a:rPr lang="en-GB" sz="2000" dirty="0" err="1">
                <a:latin typeface="Times New Roman" panose="02020603050405020304" pitchFamily="18" charset="0"/>
                <a:cs typeface="Times New Roman" panose="02020603050405020304" pitchFamily="18" charset="0"/>
              </a:rPr>
              <a:t>employee_name</a:t>
            </a:r>
            <a:r>
              <a:rPr lang="en-GB" sz="2000" dirty="0">
                <a:latin typeface="Times New Roman" panose="02020603050405020304" pitchFamily="18" charset="0"/>
                <a:cs typeface="Times New Roman" panose="02020603050405020304" pitchFamily="18" charset="0"/>
              </a:rPr>
              <a:t> VARCHAR(50), </a:t>
            </a:r>
            <a:r>
              <a:rPr lang="en-GB" sz="2000" dirty="0" err="1">
                <a:latin typeface="Times New Roman" panose="02020603050405020304" pitchFamily="18" charset="0"/>
                <a:cs typeface="Times New Roman" panose="02020603050405020304" pitchFamily="18" charset="0"/>
              </a:rPr>
              <a:t>department_id</a:t>
            </a:r>
            <a:r>
              <a:rPr lang="en-GB" sz="2000" dirty="0">
                <a:latin typeface="Times New Roman" panose="02020603050405020304" pitchFamily="18" charset="0"/>
                <a:cs typeface="Times New Roman" panose="02020603050405020304" pitchFamily="18" charset="0"/>
              </a:rPr>
              <a:t> INT, FOREIGN KEY (</a:t>
            </a:r>
            <a:r>
              <a:rPr lang="en-GB" sz="2000" dirty="0" err="1">
                <a:latin typeface="Times New Roman" panose="02020603050405020304" pitchFamily="18" charset="0"/>
                <a:cs typeface="Times New Roman" panose="02020603050405020304" pitchFamily="18" charset="0"/>
              </a:rPr>
              <a:t>department_id</a:t>
            </a:r>
            <a:r>
              <a:rPr lang="en-GB" sz="2000" dirty="0">
                <a:latin typeface="Times New Roman" panose="02020603050405020304" pitchFamily="18" charset="0"/>
                <a:cs typeface="Times New Roman" panose="02020603050405020304" pitchFamily="18" charset="0"/>
              </a:rPr>
              <a:t>) REFERENCES departments(</a:t>
            </a:r>
            <a:r>
              <a:rPr lang="en-GB" sz="2000" dirty="0" err="1">
                <a:latin typeface="Times New Roman" panose="02020603050405020304" pitchFamily="18" charset="0"/>
                <a:cs typeface="Times New Roman" panose="02020603050405020304" pitchFamily="18" charset="0"/>
              </a:rPr>
              <a:t>department_id</a:t>
            </a:r>
            <a:r>
              <a:rPr lang="en-GB" sz="2000" dirty="0">
                <a:latin typeface="Times New Roman" panose="02020603050405020304" pitchFamily="18" charset="0"/>
                <a:cs typeface="Times New Roman" panose="02020603050405020304" pitchFamily="18" charset="0"/>
              </a:rPr>
              <a:t>));</a:t>
            </a:r>
          </a:p>
          <a:p>
            <a:endParaRPr lang="en-GB" sz="2000" dirty="0">
              <a:latin typeface="Times New Roman" panose="02020603050405020304" pitchFamily="18" charset="0"/>
              <a:cs typeface="Times New Roman" panose="02020603050405020304" pitchFamily="18" charset="0"/>
            </a:endParaRPr>
          </a:p>
        </p:txBody>
      </p:sp>
      <p:sp>
        <p:nvSpPr>
          <p:cNvPr id="12" name="Rectangle 6">
            <a:extLst>
              <a:ext uri="{FF2B5EF4-FFF2-40B4-BE49-F238E27FC236}">
                <a16:creationId xmlns:a16="http://schemas.microsoft.com/office/drawing/2014/main" id="{75D1FBFA-85C2-DB46-FB82-B2CD8C22D06D}"/>
              </a:ext>
            </a:extLst>
          </p:cNvPr>
          <p:cNvSpPr>
            <a:spLocks noChangeArrowheads="1"/>
          </p:cNvSpPr>
          <p:nvPr/>
        </p:nvSpPr>
        <p:spPr bwMode="auto">
          <a:xfrm>
            <a:off x="1364343" y="2413865"/>
            <a:ext cx="31908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8629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1763-2E48-5432-BB9E-8C37DC81E9C1}"/>
              </a:ext>
            </a:extLst>
          </p:cNvPr>
          <p:cNvSpPr>
            <a:spLocks noGrp="1"/>
          </p:cNvSpPr>
          <p:nvPr>
            <p:ph type="title"/>
          </p:nvPr>
        </p:nvSpPr>
        <p:spPr/>
        <p:txBody>
          <a:bodyPr/>
          <a:lstStyle/>
          <a:p>
            <a:r>
              <a:rPr lang="en-GB" sz="4800" dirty="0">
                <a:latin typeface="Times New Roman" panose="02020603050405020304" pitchFamily="18" charset="0"/>
                <a:cs typeface="Times New Roman" panose="02020603050405020304" pitchFamily="18" charset="0"/>
              </a:rPr>
              <a:t>Functional Dependencies</a:t>
            </a:r>
            <a:endParaRPr lang="en-US" dirty="0"/>
          </a:p>
        </p:txBody>
      </p:sp>
      <p:sp>
        <p:nvSpPr>
          <p:cNvPr id="4" name="Slide Number Placeholder 3">
            <a:extLst>
              <a:ext uri="{FF2B5EF4-FFF2-40B4-BE49-F238E27FC236}">
                <a16:creationId xmlns:a16="http://schemas.microsoft.com/office/drawing/2014/main" id="{D41975EF-9153-0D4C-3CEA-9B7F96734537}"/>
              </a:ext>
            </a:extLst>
          </p:cNvPr>
          <p:cNvSpPr>
            <a:spLocks noGrp="1"/>
          </p:cNvSpPr>
          <p:nvPr>
            <p:ph type="sldNum" sz="quarter" idx="11"/>
          </p:nvPr>
        </p:nvSpPr>
        <p:spPr/>
        <p:txBody>
          <a:bodyPr/>
          <a:lstStyle/>
          <a:p>
            <a:fld id="{75DF2D63-3FF5-D547-96B9-BE9CCD1ABA58}" type="slidenum">
              <a:rPr lang="en-US" smtClean="0"/>
              <a:t>6</a:t>
            </a:fld>
            <a:endParaRPr lang="en-US" dirty="0"/>
          </a:p>
        </p:txBody>
      </p:sp>
      <p:sp>
        <p:nvSpPr>
          <p:cNvPr id="11" name="Rectangle 5">
            <a:extLst>
              <a:ext uri="{FF2B5EF4-FFF2-40B4-BE49-F238E27FC236}">
                <a16:creationId xmlns:a16="http://schemas.microsoft.com/office/drawing/2014/main" id="{4E47098C-0ED9-122D-616D-9BAC2B40D2E1}"/>
              </a:ext>
            </a:extLst>
          </p:cNvPr>
          <p:cNvSpPr>
            <a:spLocks noChangeArrowheads="1"/>
          </p:cNvSpPr>
          <p:nvPr/>
        </p:nvSpPr>
        <p:spPr bwMode="auto">
          <a:xfrm>
            <a:off x="877824" y="2213722"/>
            <a:ext cx="10392688"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2000" dirty="0">
                <a:latin typeface="Times New Roman" panose="02020603050405020304" pitchFamily="18" charset="0"/>
                <a:cs typeface="Times New Roman" panose="02020603050405020304" pitchFamily="18" charset="0"/>
              </a:rPr>
              <a:t>Types of Functional Dependencies: </a:t>
            </a:r>
          </a:p>
          <a:p>
            <a:endParaRPr lang="en-GB" sz="2000" dirty="0">
              <a:latin typeface="Times New Roman" panose="02020603050405020304" pitchFamily="18" charset="0"/>
              <a:cs typeface="Times New Roman" panose="02020603050405020304" pitchFamily="18" charset="0"/>
            </a:endParaRPr>
          </a:p>
          <a:p>
            <a:pPr marL="379800" indent="-342900">
              <a:buFont typeface="+mj-lt"/>
              <a:buAutoNum type="arabicParenR"/>
            </a:pPr>
            <a:r>
              <a:rPr lang="en-GB" sz="2000" dirty="0">
                <a:latin typeface="Times New Roman" panose="02020603050405020304" pitchFamily="18" charset="0"/>
                <a:cs typeface="Times New Roman" panose="02020603050405020304" pitchFamily="18" charset="0"/>
              </a:rPr>
              <a:t>Fully Dependency : If X and Y are an attribute set of a relation, Y is fully functional dependent on X, if Y is functionally dependent on X but not on any proper subset of X.</a:t>
            </a:r>
          </a:p>
          <a:p>
            <a:pPr marL="379800" indent="-342900">
              <a:buFont typeface="+mj-lt"/>
              <a:buAutoNum type="arabicParenR"/>
            </a:pPr>
            <a:endParaRPr lang="en-GB" sz="2000" dirty="0">
              <a:latin typeface="Times New Roman" panose="02020603050405020304" pitchFamily="18" charset="0"/>
              <a:cs typeface="Times New Roman" panose="02020603050405020304" pitchFamily="18" charset="0"/>
            </a:endParaRPr>
          </a:p>
          <a:p>
            <a:pPr marL="379800" indent="-342900">
              <a:buFont typeface="+mj-lt"/>
              <a:buAutoNum type="arabicParenR"/>
            </a:pPr>
            <a:r>
              <a:rPr lang="en-GB" sz="2000" dirty="0">
                <a:latin typeface="Times New Roman" panose="02020603050405020304" pitchFamily="18" charset="0"/>
                <a:cs typeface="Times New Roman" panose="02020603050405020304" pitchFamily="18" charset="0"/>
              </a:rPr>
              <a:t>Partially Dependency : A functional dependency X-&gt;Y is a partial dependency if Y is functionally dependent on X and Y can be determined by any proper subset of X.</a:t>
            </a:r>
          </a:p>
          <a:p>
            <a:pPr marL="379800" indent="-342900">
              <a:buFont typeface="+mj-lt"/>
              <a:buAutoNum type="arabicParenR"/>
            </a:pPr>
            <a:endParaRPr lang="en-GB" sz="2000" dirty="0">
              <a:latin typeface="Times New Roman" panose="02020603050405020304" pitchFamily="18" charset="0"/>
              <a:cs typeface="Times New Roman" panose="02020603050405020304" pitchFamily="18" charset="0"/>
            </a:endParaRPr>
          </a:p>
          <a:p>
            <a:pPr marL="379800" indent="-342900">
              <a:buFont typeface="+mj-lt"/>
              <a:buAutoNum type="arabicParenR"/>
            </a:pPr>
            <a:r>
              <a:rPr lang="en-GB" sz="2000" dirty="0">
                <a:latin typeface="Times New Roman" panose="02020603050405020304" pitchFamily="18" charset="0"/>
                <a:cs typeface="Times New Roman" panose="02020603050405020304" pitchFamily="18" charset="0"/>
              </a:rPr>
              <a:t>Trivial Dependency : A dependent is always a subset of the determinant. i.e. If X → Y and Y is the subset of X, then it is called trivial functional dependency</a:t>
            </a:r>
          </a:p>
          <a:p>
            <a:pPr marL="379800" indent="-342900">
              <a:buFont typeface="+mj-lt"/>
              <a:buAutoNum type="arabicParenR"/>
            </a:pPr>
            <a:endParaRPr lang="en-GB" sz="2000" dirty="0">
              <a:latin typeface="Times New Roman" panose="02020603050405020304" pitchFamily="18" charset="0"/>
              <a:cs typeface="Times New Roman" panose="02020603050405020304" pitchFamily="18" charset="0"/>
            </a:endParaRPr>
          </a:p>
          <a:p>
            <a:pPr marL="379800" indent="-342900">
              <a:buFont typeface="+mj-lt"/>
              <a:buAutoNum type="arabicParenR"/>
            </a:pPr>
            <a:r>
              <a:rPr lang="en-GB" sz="2000" dirty="0">
                <a:latin typeface="Times New Roman" panose="02020603050405020304" pitchFamily="18" charset="0"/>
                <a:cs typeface="Times New Roman" panose="02020603050405020304" pitchFamily="18" charset="0"/>
              </a:rPr>
              <a:t>Non-Trivial Dependency : The dependent is strictly not a subset of the determinant. i.e. If X → Y and Y is not a subset of X, then it is called Non-trivial functional dependency.</a:t>
            </a:r>
          </a:p>
        </p:txBody>
      </p:sp>
      <p:sp>
        <p:nvSpPr>
          <p:cNvPr id="12" name="Rectangle 6">
            <a:extLst>
              <a:ext uri="{FF2B5EF4-FFF2-40B4-BE49-F238E27FC236}">
                <a16:creationId xmlns:a16="http://schemas.microsoft.com/office/drawing/2014/main" id="{75D1FBFA-85C2-DB46-FB82-B2CD8C22D06D}"/>
              </a:ext>
            </a:extLst>
          </p:cNvPr>
          <p:cNvSpPr>
            <a:spLocks noChangeArrowheads="1"/>
          </p:cNvSpPr>
          <p:nvPr/>
        </p:nvSpPr>
        <p:spPr bwMode="auto">
          <a:xfrm>
            <a:off x="1364343" y="2413865"/>
            <a:ext cx="31908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1871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1763-2E48-5432-BB9E-8C37DC81E9C1}"/>
              </a:ext>
            </a:extLst>
          </p:cNvPr>
          <p:cNvSpPr>
            <a:spLocks noGrp="1"/>
          </p:cNvSpPr>
          <p:nvPr>
            <p:ph type="title"/>
          </p:nvPr>
        </p:nvSpPr>
        <p:spPr/>
        <p:txBody>
          <a:bodyPr/>
          <a:lstStyle/>
          <a:p>
            <a:r>
              <a:rPr lang="en-GB" sz="4800" dirty="0">
                <a:latin typeface="Times New Roman" panose="02020603050405020304" pitchFamily="18" charset="0"/>
                <a:cs typeface="Times New Roman" panose="02020603050405020304" pitchFamily="18" charset="0"/>
              </a:rPr>
              <a:t>Functional Dependencies</a:t>
            </a:r>
            <a:endParaRPr lang="en-US" dirty="0"/>
          </a:p>
        </p:txBody>
      </p:sp>
      <p:sp>
        <p:nvSpPr>
          <p:cNvPr id="4" name="Slide Number Placeholder 3">
            <a:extLst>
              <a:ext uri="{FF2B5EF4-FFF2-40B4-BE49-F238E27FC236}">
                <a16:creationId xmlns:a16="http://schemas.microsoft.com/office/drawing/2014/main" id="{D41975EF-9153-0D4C-3CEA-9B7F96734537}"/>
              </a:ext>
            </a:extLst>
          </p:cNvPr>
          <p:cNvSpPr>
            <a:spLocks noGrp="1"/>
          </p:cNvSpPr>
          <p:nvPr>
            <p:ph type="sldNum" sz="quarter" idx="11"/>
          </p:nvPr>
        </p:nvSpPr>
        <p:spPr/>
        <p:txBody>
          <a:bodyPr/>
          <a:lstStyle/>
          <a:p>
            <a:fld id="{75DF2D63-3FF5-D547-96B9-BE9CCD1ABA58}" type="slidenum">
              <a:rPr lang="en-US" smtClean="0"/>
              <a:t>7</a:t>
            </a:fld>
            <a:endParaRPr lang="en-US" dirty="0"/>
          </a:p>
        </p:txBody>
      </p:sp>
      <p:sp>
        <p:nvSpPr>
          <p:cNvPr id="11" name="Rectangle 5">
            <a:extLst>
              <a:ext uri="{FF2B5EF4-FFF2-40B4-BE49-F238E27FC236}">
                <a16:creationId xmlns:a16="http://schemas.microsoft.com/office/drawing/2014/main" id="{4E47098C-0ED9-122D-616D-9BAC2B40D2E1}"/>
              </a:ext>
            </a:extLst>
          </p:cNvPr>
          <p:cNvSpPr>
            <a:spLocks noChangeArrowheads="1"/>
          </p:cNvSpPr>
          <p:nvPr/>
        </p:nvSpPr>
        <p:spPr bwMode="auto">
          <a:xfrm>
            <a:off x="877824" y="2910379"/>
            <a:ext cx="1039268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79800" indent="-342900">
              <a:buFont typeface="+mj-lt"/>
              <a:buAutoNum type="arabicParenR" startAt="5"/>
            </a:pPr>
            <a:r>
              <a:rPr lang="en-GB" sz="2000" dirty="0">
                <a:latin typeface="Times New Roman" panose="02020603050405020304" pitchFamily="18" charset="0"/>
                <a:cs typeface="Times New Roman" panose="02020603050405020304" pitchFamily="18" charset="0"/>
              </a:rPr>
              <a:t>Transitivity Dependency : entities of the dependent set are not dependent on each other. i.e. If a → {b, c} and there exists no functional dependency between b and c, then it is called a multivalued functional dependency.</a:t>
            </a:r>
          </a:p>
          <a:p>
            <a:pPr marL="379800" indent="-342900">
              <a:buFont typeface="+mj-lt"/>
              <a:buAutoNum type="arabicParenR" startAt="5"/>
            </a:pPr>
            <a:endParaRPr lang="en-GB" sz="2000" dirty="0">
              <a:latin typeface="Times New Roman" panose="02020603050405020304" pitchFamily="18" charset="0"/>
              <a:cs typeface="Times New Roman" panose="02020603050405020304" pitchFamily="18" charset="0"/>
            </a:endParaRPr>
          </a:p>
          <a:p>
            <a:pPr marL="379800" indent="-342900">
              <a:buFont typeface="+mj-lt"/>
              <a:buAutoNum type="arabicParenR" startAt="5"/>
            </a:pPr>
            <a:r>
              <a:rPr lang="en-GB" sz="2000" dirty="0">
                <a:latin typeface="Times New Roman" panose="02020603050405020304" pitchFamily="18" charset="0"/>
                <a:cs typeface="Times New Roman" panose="02020603050405020304" pitchFamily="18" charset="0"/>
              </a:rPr>
              <a:t>Multi-Valued Dependency : dependent is indirectly dependent on determinant. i.e. If a → b &amp; b → c, then according to axiom of transitivity, a → c. This is a transitive functional dependency.</a:t>
            </a:r>
          </a:p>
          <a:p>
            <a:endParaRPr lang="en-IN" sz="2000" dirty="0">
              <a:latin typeface="Times New Roman" panose="02020603050405020304" pitchFamily="18" charset="0"/>
              <a:cs typeface="Times New Roman" panose="02020603050405020304" pitchFamily="18" charset="0"/>
            </a:endParaRPr>
          </a:p>
        </p:txBody>
      </p:sp>
      <p:sp>
        <p:nvSpPr>
          <p:cNvPr id="12" name="Rectangle 6">
            <a:extLst>
              <a:ext uri="{FF2B5EF4-FFF2-40B4-BE49-F238E27FC236}">
                <a16:creationId xmlns:a16="http://schemas.microsoft.com/office/drawing/2014/main" id="{75D1FBFA-85C2-DB46-FB82-B2CD8C22D06D}"/>
              </a:ext>
            </a:extLst>
          </p:cNvPr>
          <p:cNvSpPr>
            <a:spLocks noChangeArrowheads="1"/>
          </p:cNvSpPr>
          <p:nvPr/>
        </p:nvSpPr>
        <p:spPr bwMode="auto">
          <a:xfrm>
            <a:off x="1357254" y="2177906"/>
            <a:ext cx="31908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6565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3334127647"/>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{A5037893-F886-4DE4-B0ED-568319BF1965}tf67061901_win32</Template>
  <TotalTime>52</TotalTime>
  <Words>605</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Daytona Condensed Light</vt:lpstr>
      <vt:lpstr>Posterama</vt:lpstr>
      <vt:lpstr>Söhne</vt:lpstr>
      <vt:lpstr>Times New Roman</vt:lpstr>
      <vt:lpstr>Wingdings</vt:lpstr>
      <vt:lpstr>Office Theme</vt:lpstr>
      <vt:lpstr>DATABASE MANAGEMENT SYSTEM COURSE 4(C)</vt:lpstr>
      <vt:lpstr>Topics</vt:lpstr>
      <vt:lpstr>Normalization</vt:lpstr>
      <vt:lpstr>Normalization</vt:lpstr>
      <vt:lpstr>Normalization</vt:lpstr>
      <vt:lpstr>Functional Dependencies</vt:lpstr>
      <vt:lpstr>Functional Dependencies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 COURSE</dc:title>
  <dc:creator>Sanyog Dani</dc:creator>
  <cp:lastModifiedBy>Sanyog Dani</cp:lastModifiedBy>
  <cp:revision>7</cp:revision>
  <dcterms:created xsi:type="dcterms:W3CDTF">2024-04-16T15:38:47Z</dcterms:created>
  <dcterms:modified xsi:type="dcterms:W3CDTF">2024-05-04T06:13:28Z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