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25" r:id="rId5"/>
    <p:sldId id="340" r:id="rId6"/>
    <p:sldId id="342" r:id="rId7"/>
    <p:sldId id="341" r:id="rId8"/>
    <p:sldId id="343" r:id="rId9"/>
    <p:sldId id="344" r:id="rId10"/>
    <p:sldId id="345" r:id="rId11"/>
    <p:sldId id="354" r:id="rId12"/>
    <p:sldId id="355" r:id="rId13"/>
    <p:sldId id="328" r:id="rId14"/>
    <p:sldId id="33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205" autoAdjust="0"/>
  </p:normalViewPr>
  <p:slideViewPr>
    <p:cSldViewPr snapToGrid="0">
      <p:cViewPr varScale="1">
        <p:scale>
          <a:sx n="90" d="100"/>
          <a:sy n="90" d="100"/>
        </p:scale>
        <p:origin x="376" y="64"/>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5/4/2024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909083" y="1379398"/>
            <a:ext cx="10515600" cy="640080"/>
          </a:xfrm>
        </p:spPr>
        <p:txBody>
          <a:bodyPr/>
          <a:lstStyle/>
          <a:p>
            <a:r>
              <a:rPr lang="en-US" dirty="0"/>
              <a:t>DATABASE MANAGEMENT SYSTEM COURSE 5(C)</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5103628" y="3962400"/>
            <a:ext cx="9359164" cy="1986268"/>
          </a:xfrm>
        </p:spPr>
        <p:txBody>
          <a:bodyPr/>
          <a:lstStyle/>
          <a:p>
            <a:r>
              <a:rPr lang="en-US" sz="3600" b="1" dirty="0"/>
              <a:t>Sanyog </a:t>
            </a:r>
            <a:r>
              <a:rPr lang="en-US" sz="3600" b="1" dirty="0" err="1"/>
              <a:t>dani</a:t>
            </a:r>
            <a:r>
              <a:rPr lang="en-US" sz="3600" b="1" dirty="0"/>
              <a:t>  </a:t>
            </a:r>
          </a:p>
          <a:p>
            <a:r>
              <a:rPr lang="en-US" sz="3600" b="1" dirty="0"/>
              <a:t>Ra221103110087</a:t>
            </a:r>
          </a:p>
          <a:p>
            <a:r>
              <a:rPr lang="en-US" sz="3600" b="1" dirty="0"/>
              <a:t>V1 section​</a:t>
            </a:r>
          </a:p>
        </p:txBody>
      </p:sp>
      <p:pic>
        <p:nvPicPr>
          <p:cNvPr id="1028" name="Picture 4" descr="What is the Difference between DBMS and RDBMS - InterviewBit">
            <a:extLst>
              <a:ext uri="{FF2B5EF4-FFF2-40B4-BE49-F238E27FC236}">
                <a16:creationId xmlns:a16="http://schemas.microsoft.com/office/drawing/2014/main" id="{043A4B5F-7E0E-D327-DBA2-42C9A9A7C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608" y="2622945"/>
            <a:ext cx="4322136" cy="3752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312D11-B374-4578-84D9-C44150BDAECA}"/>
              </a:ext>
            </a:extLst>
          </p:cNvPr>
          <p:cNvPicPr>
            <a:picLocks noChangeAspect="1"/>
          </p:cNvPicPr>
          <p:nvPr/>
        </p:nvPicPr>
        <p:blipFill>
          <a:blip r:embed="rId2"/>
          <a:stretch>
            <a:fillRect/>
          </a:stretch>
        </p:blipFill>
        <p:spPr>
          <a:xfrm>
            <a:off x="1625477" y="120502"/>
            <a:ext cx="8653661" cy="6418521"/>
          </a:xfrm>
          <a:prstGeom prst="rect">
            <a:avLst/>
          </a:prstGeom>
        </p:spPr>
      </p:pic>
    </p:spTree>
    <p:extLst>
      <p:ext uri="{BB962C8B-B14F-4D97-AF65-F5344CB8AC3E}">
        <p14:creationId xmlns:p14="http://schemas.microsoft.com/office/powerpoint/2010/main" val="2924417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0E46-1420-79A8-F2CC-5D28547A3201}"/>
              </a:ext>
            </a:extLst>
          </p:cNvPr>
          <p:cNvSpPr>
            <a:spLocks noGrp="1"/>
          </p:cNvSpPr>
          <p:nvPr>
            <p:ph type="title"/>
          </p:nvPr>
        </p:nvSpPr>
        <p:spPr>
          <a:xfrm>
            <a:off x="4605332" y="445385"/>
            <a:ext cx="2981335" cy="914400"/>
          </a:xfrm>
        </p:spPr>
        <p:txBody>
          <a:bodyPr/>
          <a:lstStyle/>
          <a:p>
            <a:r>
              <a:rPr lang="en-US" dirty="0"/>
              <a:t>Topics</a:t>
            </a:r>
          </a:p>
        </p:txBody>
      </p:sp>
      <p:sp>
        <p:nvSpPr>
          <p:cNvPr id="4" name="Slide Number Placeholder 3">
            <a:extLst>
              <a:ext uri="{FF2B5EF4-FFF2-40B4-BE49-F238E27FC236}">
                <a16:creationId xmlns:a16="http://schemas.microsoft.com/office/drawing/2014/main" id="{A141FE67-EE5B-4208-0376-6B248A3B463E}"/>
              </a:ext>
            </a:extLst>
          </p:cNvPr>
          <p:cNvSpPr>
            <a:spLocks noGrp="1"/>
          </p:cNvSpPr>
          <p:nvPr>
            <p:ph type="sldNum" sz="quarter" idx="11"/>
          </p:nvPr>
        </p:nvSpPr>
        <p:spPr/>
        <p:txBody>
          <a:bodyPr/>
          <a:lstStyle/>
          <a:p>
            <a:fld id="{75DF2D63-3FF5-D547-96B9-BE9CCD1ABA58}" type="slidenum">
              <a:rPr lang="en-US" smtClean="0"/>
              <a:t>2</a:t>
            </a:fld>
            <a:endParaRPr lang="en-US" dirty="0"/>
          </a:p>
        </p:txBody>
      </p:sp>
      <p:sp>
        <p:nvSpPr>
          <p:cNvPr id="8" name="Content Placeholder 2">
            <a:extLst>
              <a:ext uri="{FF2B5EF4-FFF2-40B4-BE49-F238E27FC236}">
                <a16:creationId xmlns:a16="http://schemas.microsoft.com/office/drawing/2014/main" id="{166E0ECE-FD79-A0A6-D638-B534C73287A9}"/>
              </a:ext>
            </a:extLst>
          </p:cNvPr>
          <p:cNvSpPr txBox="1">
            <a:spLocks/>
          </p:cNvSpPr>
          <p:nvPr/>
        </p:nvSpPr>
        <p:spPr>
          <a:xfrm>
            <a:off x="1451344" y="2522610"/>
            <a:ext cx="4885660" cy="4269824"/>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dirty="0">
                <a:highlight>
                  <a:srgbClr val="FFFFFF"/>
                </a:highlight>
              </a:rPr>
              <a:t>TRANSACTION AND ITS STATES</a:t>
            </a:r>
          </a:p>
          <a:p>
            <a:pPr marL="457200" indent="-457200">
              <a:buFont typeface="+mj-lt"/>
              <a:buAutoNum type="arabicPeriod"/>
            </a:pPr>
            <a:endParaRPr lang="en-US" dirty="0">
              <a:highlight>
                <a:srgbClr val="FFFFFF"/>
              </a:highlight>
            </a:endParaRPr>
          </a:p>
          <a:p>
            <a:pPr marL="457200" indent="-457200">
              <a:buFont typeface="+mj-lt"/>
              <a:buAutoNum type="arabicPeriod"/>
            </a:pPr>
            <a:r>
              <a:rPr lang="en-US" dirty="0">
                <a:highlight>
                  <a:srgbClr val="FFFFFF"/>
                </a:highlight>
              </a:rPr>
              <a:t>CONCURRENCY CONTROL</a:t>
            </a:r>
          </a:p>
          <a:p>
            <a:pPr marL="457200" indent="-457200">
              <a:buFont typeface="+mj-lt"/>
              <a:buAutoNum type="arabicPeriod"/>
            </a:pPr>
            <a:endParaRPr lang="en-US" sz="2200" dirty="0">
              <a:highlight>
                <a:srgbClr val="FFFFFF"/>
              </a:highlight>
            </a:endParaRPr>
          </a:p>
          <a:p>
            <a:pPr marL="457200" indent="-457200">
              <a:buFont typeface="+mj-lt"/>
              <a:buAutoNum type="arabicPeriod"/>
            </a:pPr>
            <a:r>
              <a:rPr lang="en-US" sz="2200" dirty="0">
                <a:highlight>
                  <a:srgbClr val="FFFFFF"/>
                </a:highlight>
              </a:rPr>
              <a:t>NoSQL</a:t>
            </a:r>
          </a:p>
          <a:p>
            <a:pPr marL="457200" indent="-457200">
              <a:buFont typeface="+mj-lt"/>
              <a:buAutoNum type="arabicPeriod"/>
            </a:pPr>
            <a:endParaRPr lang="en-US" sz="2200" dirty="0">
              <a:highlight>
                <a:srgbClr val="FFFFFF"/>
              </a:highlight>
            </a:endParaRPr>
          </a:p>
          <a:p>
            <a:pPr marL="457200" indent="-457200">
              <a:buFont typeface="+mj-lt"/>
              <a:buAutoNum type="arabicPeriod"/>
            </a:pPr>
            <a:r>
              <a:rPr lang="en-US" sz="2200" dirty="0">
                <a:highlight>
                  <a:srgbClr val="FFFFFF"/>
                </a:highlight>
              </a:rPr>
              <a:t>RAID </a:t>
            </a:r>
          </a:p>
          <a:p>
            <a:pPr marL="457200" indent="-457200">
              <a:buFont typeface="+mj-lt"/>
              <a:buAutoNum type="arabicPeriod"/>
            </a:pPr>
            <a:endParaRPr lang="en-US" sz="2200" dirty="0">
              <a:highlight>
                <a:srgbClr val="FFFFFF"/>
              </a:highlight>
            </a:endParaRPr>
          </a:p>
          <a:p>
            <a:pPr marL="0" indent="0">
              <a:buNone/>
            </a:pPr>
            <a:endParaRPr lang="en-US" dirty="0"/>
          </a:p>
          <a:p>
            <a:endParaRPr lang="en-US" dirty="0"/>
          </a:p>
        </p:txBody>
      </p:sp>
    </p:spTree>
    <p:extLst>
      <p:ext uri="{BB962C8B-B14F-4D97-AF65-F5344CB8AC3E}">
        <p14:creationId xmlns:p14="http://schemas.microsoft.com/office/powerpoint/2010/main" val="3268233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1763-2E48-5432-BB9E-8C37DC81E9C1}"/>
              </a:ext>
            </a:extLst>
          </p:cNvPr>
          <p:cNvSpPr>
            <a:spLocks noGrp="1"/>
          </p:cNvSpPr>
          <p:nvPr>
            <p:ph type="title"/>
          </p:nvPr>
        </p:nvSpPr>
        <p:spPr/>
        <p:txBody>
          <a:bodyPr/>
          <a:lstStyle/>
          <a:p>
            <a:r>
              <a:rPr kumimoji="0" lang="en-US" altLang="en-US" sz="4800" b="1" i="0" u="none" strike="noStrike" cap="none" normalizeH="0" baseline="0" dirty="0">
                <a:ln>
                  <a:noFill/>
                </a:ln>
                <a:solidFill>
                  <a:schemeClr val="tx1"/>
                </a:solidFill>
                <a:effectLst/>
                <a:latin typeface="Arial" panose="020B0604020202020204" pitchFamily="34" charset="0"/>
              </a:rPr>
              <a:t>Transaction</a:t>
            </a:r>
            <a:br>
              <a:rPr kumimoji="0" lang="en-US" altLang="en-US" sz="4800" b="0" i="0" u="none" strike="noStrike" cap="none" normalizeH="0" baseline="0" dirty="0">
                <a:ln>
                  <a:noFill/>
                </a:ln>
                <a:solidFill>
                  <a:schemeClr val="tx1"/>
                </a:solidFill>
                <a:effectLst/>
                <a:latin typeface="Arial" panose="020B0604020202020204" pitchFamily="34" charset="0"/>
              </a:rPr>
            </a:br>
            <a:endParaRPr lang="en-US" dirty="0"/>
          </a:p>
        </p:txBody>
      </p:sp>
      <p:sp>
        <p:nvSpPr>
          <p:cNvPr id="4" name="Slide Number Placeholder 3">
            <a:extLst>
              <a:ext uri="{FF2B5EF4-FFF2-40B4-BE49-F238E27FC236}">
                <a16:creationId xmlns:a16="http://schemas.microsoft.com/office/drawing/2014/main" id="{D41975EF-9153-0D4C-3CEA-9B7F96734537}"/>
              </a:ext>
            </a:extLst>
          </p:cNvPr>
          <p:cNvSpPr>
            <a:spLocks noGrp="1"/>
          </p:cNvSpPr>
          <p:nvPr>
            <p:ph type="sldNum" sz="quarter" idx="11"/>
          </p:nvPr>
        </p:nvSpPr>
        <p:spPr/>
        <p:txBody>
          <a:bodyPr/>
          <a:lstStyle/>
          <a:p>
            <a:fld id="{75DF2D63-3FF5-D547-96B9-BE9CCD1ABA58}" type="slidenum">
              <a:rPr lang="en-US" smtClean="0"/>
              <a:t>3</a:t>
            </a:fld>
            <a:endParaRPr lang="en-US" dirty="0"/>
          </a:p>
        </p:txBody>
      </p:sp>
      <p:sp>
        <p:nvSpPr>
          <p:cNvPr id="11" name="Rectangle 5">
            <a:extLst>
              <a:ext uri="{FF2B5EF4-FFF2-40B4-BE49-F238E27FC236}">
                <a16:creationId xmlns:a16="http://schemas.microsoft.com/office/drawing/2014/main" id="{4E47098C-0ED9-122D-616D-9BAC2B40D2E1}"/>
              </a:ext>
            </a:extLst>
          </p:cNvPr>
          <p:cNvSpPr>
            <a:spLocks noChangeArrowheads="1"/>
          </p:cNvSpPr>
          <p:nvPr/>
        </p:nvSpPr>
        <p:spPr bwMode="auto">
          <a:xfrm>
            <a:off x="877824" y="1847465"/>
            <a:ext cx="1016843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kumimoji="0" lang="en-US" altLang="en-US" sz="1800" b="0" i="0" u="none" strike="noStrike" cap="none" normalizeH="0" baseline="0" dirty="0">
                <a:ln>
                  <a:noFill/>
                </a:ln>
                <a:solidFill>
                  <a:schemeClr val="tx1"/>
                </a:solidFill>
                <a:effectLst/>
                <a:latin typeface="Arial" panose="020B0604020202020204" pitchFamily="34" charset="0"/>
              </a:rPr>
              <a:t>A transaction is a logical unit of work that consists of one or more database operations (such as read, write, update, or delete), treated as a single entity.</a:t>
            </a:r>
          </a:p>
          <a:p>
            <a:pPr algn="l"/>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l"/>
            <a:r>
              <a:rPr kumimoji="0" lang="en-US" altLang="en-US" sz="1800" b="1" i="0" u="none" strike="noStrike" cap="none" normalizeH="0" baseline="0" dirty="0">
                <a:ln>
                  <a:noFill/>
                </a:ln>
                <a:solidFill>
                  <a:schemeClr val="tx1"/>
                </a:solidFill>
                <a:effectLst/>
                <a:latin typeface="Arial" panose="020B0604020202020204" pitchFamily="34" charset="0"/>
              </a:rPr>
              <a:t>ACID Properties</a:t>
            </a:r>
            <a:r>
              <a:rPr kumimoji="0" lang="en-US" altLang="en-US" sz="1800" b="0" i="0" u="none" strike="noStrike" cap="none" normalizeH="0" baseline="0" dirty="0">
                <a:ln>
                  <a:noFill/>
                </a:ln>
                <a:solidFill>
                  <a:schemeClr val="tx1"/>
                </a:solidFill>
                <a:effectLst/>
                <a:latin typeface="Arial" panose="020B0604020202020204" pitchFamily="34" charset="0"/>
              </a:rPr>
              <a:t>: Transactions should adhere to ACID properties:</a:t>
            </a:r>
          </a:p>
          <a:p>
            <a:pPr algn="l"/>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l"/>
            <a:r>
              <a:rPr kumimoji="0" lang="en-US" altLang="en-US" sz="1800" b="1" i="0" u="none" strike="noStrike" cap="none" normalizeH="0" baseline="0" dirty="0">
                <a:ln>
                  <a:noFill/>
                </a:ln>
                <a:solidFill>
                  <a:schemeClr val="tx1"/>
                </a:solidFill>
                <a:effectLst/>
                <a:latin typeface="Arial" panose="020B0604020202020204" pitchFamily="34" charset="0"/>
              </a:rPr>
              <a:t>Atomicity</a:t>
            </a:r>
            <a:r>
              <a:rPr kumimoji="0" lang="en-US" altLang="en-US" sz="1800" b="0" i="0" u="none" strike="noStrike" cap="none" normalizeH="0" baseline="0" dirty="0">
                <a:ln>
                  <a:noFill/>
                </a:ln>
                <a:solidFill>
                  <a:schemeClr val="tx1"/>
                </a:solidFill>
                <a:effectLst/>
                <a:latin typeface="Arial" panose="020B0604020202020204" pitchFamily="34" charset="0"/>
              </a:rPr>
              <a:t>: All operations within a transaction must succeed or fail as a whole.</a:t>
            </a:r>
          </a:p>
          <a:p>
            <a:pPr algn="l"/>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l"/>
            <a:r>
              <a:rPr kumimoji="0" lang="en-US" altLang="en-US" sz="1800" b="1" i="0" u="none" strike="noStrike" cap="none" normalizeH="0" baseline="0" dirty="0">
                <a:ln>
                  <a:noFill/>
                </a:ln>
                <a:solidFill>
                  <a:schemeClr val="tx1"/>
                </a:solidFill>
                <a:effectLst/>
                <a:latin typeface="Arial" panose="020B0604020202020204" pitchFamily="34" charset="0"/>
              </a:rPr>
              <a:t>Consistency:</a:t>
            </a:r>
            <a:r>
              <a:rPr kumimoji="0" lang="en-US" altLang="en-US" sz="1800" b="0" i="0" u="none" strike="noStrike" cap="none" normalizeH="0" baseline="0" dirty="0">
                <a:ln>
                  <a:noFill/>
                </a:ln>
                <a:solidFill>
                  <a:schemeClr val="tx1"/>
                </a:solidFill>
                <a:effectLst/>
                <a:latin typeface="Arial" panose="020B0604020202020204" pitchFamily="34" charset="0"/>
              </a:rPr>
              <a:t> Transactions must leave the database in a consistent state, preserving all integrity constraints.</a:t>
            </a:r>
          </a:p>
          <a:p>
            <a:pPr algn="l"/>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l"/>
            <a:r>
              <a:rPr kumimoji="0" lang="en-US" altLang="en-US" sz="1800" b="1" i="0" u="none" strike="noStrike" cap="none" normalizeH="0" baseline="0" dirty="0">
                <a:ln>
                  <a:noFill/>
                </a:ln>
                <a:solidFill>
                  <a:schemeClr val="tx1"/>
                </a:solidFill>
                <a:effectLst/>
                <a:latin typeface="Arial" panose="020B0604020202020204" pitchFamily="34" charset="0"/>
              </a:rPr>
              <a:t>Isolation: </a:t>
            </a:r>
            <a:r>
              <a:rPr kumimoji="0" lang="en-US" altLang="en-US" sz="1800" b="0" i="0" u="none" strike="noStrike" cap="none" normalizeH="0" baseline="0" dirty="0">
                <a:ln>
                  <a:noFill/>
                </a:ln>
                <a:solidFill>
                  <a:schemeClr val="tx1"/>
                </a:solidFill>
                <a:effectLst/>
                <a:latin typeface="Arial" panose="020B0604020202020204" pitchFamily="34" charset="0"/>
              </a:rPr>
              <a:t>Concurrent transactions should not interfere with each other's execution.</a:t>
            </a:r>
          </a:p>
          <a:p>
            <a:pPr algn="l"/>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l"/>
            <a:r>
              <a:rPr kumimoji="0" lang="en-US" altLang="en-US" sz="1800" b="1" i="0" u="none" strike="noStrike" cap="none" normalizeH="0" baseline="0" dirty="0">
                <a:ln>
                  <a:noFill/>
                </a:ln>
                <a:solidFill>
                  <a:schemeClr val="tx1"/>
                </a:solidFill>
                <a:effectLst/>
                <a:latin typeface="Arial" panose="020B0604020202020204" pitchFamily="34" charset="0"/>
              </a:rPr>
              <a:t>Durability: </a:t>
            </a:r>
            <a:r>
              <a:rPr kumimoji="0" lang="en-US" altLang="en-US" sz="1800" b="0" i="0" u="none" strike="noStrike" cap="none" normalizeH="0" baseline="0" dirty="0">
                <a:ln>
                  <a:noFill/>
                </a:ln>
                <a:solidFill>
                  <a:schemeClr val="tx1"/>
                </a:solidFill>
                <a:effectLst/>
                <a:latin typeface="Arial" panose="020B0604020202020204" pitchFamily="34" charset="0"/>
              </a:rPr>
              <a:t>Once a transaction is committed, its changes should persist even in the event of system failure.</a:t>
            </a:r>
          </a:p>
          <a:p>
            <a:pPr algn="l"/>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l"/>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75D1FBFA-85C2-DB46-FB82-B2CD8C22D06D}"/>
              </a:ext>
            </a:extLst>
          </p:cNvPr>
          <p:cNvSpPr>
            <a:spLocks noChangeArrowheads="1"/>
          </p:cNvSpPr>
          <p:nvPr/>
        </p:nvSpPr>
        <p:spPr bwMode="auto">
          <a:xfrm>
            <a:off x="1364343" y="2413865"/>
            <a:ext cx="31908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448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0E46-1420-79A8-F2CC-5D28547A3201}"/>
              </a:ext>
            </a:extLst>
          </p:cNvPr>
          <p:cNvSpPr>
            <a:spLocks noGrp="1"/>
          </p:cNvSpPr>
          <p:nvPr>
            <p:ph type="title"/>
          </p:nvPr>
        </p:nvSpPr>
        <p:spPr>
          <a:xfrm>
            <a:off x="1259957" y="404037"/>
            <a:ext cx="10058400" cy="914400"/>
          </a:xfrm>
        </p:spPr>
        <p:txBody>
          <a:bodyPr/>
          <a:lstStyle/>
          <a:p>
            <a:r>
              <a:rPr kumimoji="0" lang="en-US" altLang="en-US" sz="4800" b="1" i="0" u="none" strike="noStrike" cap="none" normalizeH="0" baseline="0" dirty="0">
                <a:ln>
                  <a:noFill/>
                </a:ln>
                <a:solidFill>
                  <a:schemeClr val="tx1"/>
                </a:solidFill>
                <a:effectLst/>
                <a:latin typeface="Arial" panose="020B0604020202020204" pitchFamily="34" charset="0"/>
              </a:rPr>
              <a:t>Transaction States</a:t>
            </a:r>
            <a:endParaRPr lang="en-US" dirty="0"/>
          </a:p>
        </p:txBody>
      </p:sp>
      <p:sp>
        <p:nvSpPr>
          <p:cNvPr id="3" name="Content Placeholder 2">
            <a:extLst>
              <a:ext uri="{FF2B5EF4-FFF2-40B4-BE49-F238E27FC236}">
                <a16:creationId xmlns:a16="http://schemas.microsoft.com/office/drawing/2014/main" id="{66BB482C-A3BB-686A-2412-E488487EDC08}"/>
              </a:ext>
            </a:extLst>
          </p:cNvPr>
          <p:cNvSpPr>
            <a:spLocks noGrp="1"/>
          </p:cNvSpPr>
          <p:nvPr>
            <p:ph idx="1"/>
          </p:nvPr>
        </p:nvSpPr>
        <p:spPr>
          <a:xfrm>
            <a:off x="873643" y="1481960"/>
            <a:ext cx="10999380" cy="5656030"/>
          </a:xfrm>
        </p:spPr>
        <p:txBody>
          <a:bodyPr/>
          <a:lstStyle/>
          <a:p>
            <a:pPr marL="0" indent="0" algn="l">
              <a:buNone/>
            </a:pPr>
            <a:r>
              <a:rPr kumimoji="0" lang="en-US" altLang="en-US" sz="1800" b="0" i="0" u="none" strike="noStrike" cap="none" normalizeH="0" baseline="0" dirty="0">
                <a:ln>
                  <a:noFill/>
                </a:ln>
                <a:solidFill>
                  <a:schemeClr val="tx1"/>
                </a:solidFill>
                <a:effectLst/>
                <a:latin typeface="Arial" panose="020B0604020202020204" pitchFamily="34" charset="0"/>
              </a:rPr>
              <a:t>Transactions typically go through states such as Active, Partially Committed, Committed, or Aborted.</a:t>
            </a:r>
          </a:p>
          <a:p>
            <a:pPr marL="0" indent="0" algn="l">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algn="l">
              <a:buNone/>
            </a:pPr>
            <a:r>
              <a:rPr kumimoji="0" lang="en-US" altLang="en-US" sz="1800" b="1" i="0" u="none" strike="noStrike" cap="none" normalizeH="0" baseline="0" dirty="0">
                <a:ln>
                  <a:noFill/>
                </a:ln>
                <a:solidFill>
                  <a:schemeClr val="tx1"/>
                </a:solidFill>
                <a:effectLst/>
                <a:latin typeface="Arial" panose="020B0604020202020204" pitchFamily="34" charset="0"/>
              </a:rPr>
              <a:t>Active:</a:t>
            </a:r>
          </a:p>
          <a:p>
            <a:pPr marL="0" indent="0" algn="l">
              <a:buNone/>
            </a:pPr>
            <a:r>
              <a:rPr kumimoji="0" lang="en-US" altLang="en-US" sz="1800" b="0" i="0" u="none" strike="noStrike" cap="none" normalizeH="0" baseline="0" dirty="0">
                <a:ln>
                  <a:noFill/>
                </a:ln>
                <a:solidFill>
                  <a:schemeClr val="tx1"/>
                </a:solidFill>
                <a:effectLst/>
                <a:latin typeface="Arial" panose="020B0604020202020204" pitchFamily="34" charset="0"/>
              </a:rPr>
              <a:t>The initial state of a transaction, in this state, the transaction is executing its operations, such as reading or modifying data.</a:t>
            </a:r>
          </a:p>
          <a:p>
            <a:pPr marL="0" indent="0" algn="l">
              <a:buNone/>
            </a:pPr>
            <a:r>
              <a:rPr kumimoji="0" lang="en-US" altLang="en-US" sz="1800" b="1" i="0" u="none" strike="noStrike" cap="none" normalizeH="0" baseline="0" dirty="0">
                <a:ln>
                  <a:noFill/>
                </a:ln>
                <a:solidFill>
                  <a:schemeClr val="tx1"/>
                </a:solidFill>
                <a:effectLst/>
                <a:latin typeface="Arial" panose="020B0604020202020204" pitchFamily="34" charset="0"/>
              </a:rPr>
              <a:t>Partially Committed:</a:t>
            </a:r>
          </a:p>
          <a:p>
            <a:pPr marL="0" indent="0" algn="l">
              <a:buNone/>
            </a:pPr>
            <a:r>
              <a:rPr kumimoji="0" lang="en-US" altLang="en-US" sz="1800" b="0" i="0" u="none" strike="noStrike" cap="none" normalizeH="0" baseline="0" dirty="0">
                <a:ln>
                  <a:noFill/>
                </a:ln>
                <a:solidFill>
                  <a:schemeClr val="tx1"/>
                </a:solidFill>
                <a:effectLst/>
                <a:latin typeface="Arial" panose="020B0604020202020204" pitchFamily="34" charset="0"/>
              </a:rPr>
              <a:t>After the transaction has executed all its operations successfully, the changes made by the transaction are recorded in a temporary location, but not yet made permanent in the database.</a:t>
            </a:r>
          </a:p>
          <a:p>
            <a:pPr marL="0" indent="0" algn="l">
              <a:buNone/>
            </a:pPr>
            <a:r>
              <a:rPr kumimoji="0" lang="en-US" altLang="en-US" sz="1800" b="1" i="0" u="none" strike="noStrike" cap="none" normalizeH="0" baseline="0" dirty="0">
                <a:ln>
                  <a:noFill/>
                </a:ln>
                <a:solidFill>
                  <a:schemeClr val="tx1"/>
                </a:solidFill>
                <a:effectLst/>
                <a:latin typeface="Arial" panose="020B0604020202020204" pitchFamily="34" charset="0"/>
              </a:rPr>
              <a:t>Committed:</a:t>
            </a:r>
          </a:p>
          <a:p>
            <a:pPr marL="0" indent="0" algn="l">
              <a:buNone/>
            </a:pPr>
            <a:r>
              <a:rPr kumimoji="0" lang="en-US" altLang="en-US" sz="1800" b="0" i="0" u="none" strike="noStrike" cap="none" normalizeH="0" baseline="0" dirty="0">
                <a:ln>
                  <a:noFill/>
                </a:ln>
                <a:solidFill>
                  <a:schemeClr val="tx1"/>
                </a:solidFill>
                <a:effectLst/>
                <a:latin typeface="Arial" panose="020B0604020202020204" pitchFamily="34" charset="0"/>
              </a:rPr>
              <a:t>Once the transaction has been successfully completed and all its changes have been permanently saved to the database , at this stage, the changes are made durable and visible to other transactions.</a:t>
            </a:r>
          </a:p>
          <a:p>
            <a:pPr marL="0" indent="0" algn="l">
              <a:buNone/>
            </a:pPr>
            <a:r>
              <a:rPr kumimoji="0" lang="en-US" altLang="en-US" sz="1800" b="1" i="0" u="none" strike="noStrike" cap="none" normalizeH="0" baseline="0" dirty="0">
                <a:ln>
                  <a:noFill/>
                </a:ln>
                <a:solidFill>
                  <a:schemeClr val="tx1"/>
                </a:solidFill>
                <a:effectLst/>
                <a:latin typeface="Arial" panose="020B0604020202020204" pitchFamily="34" charset="0"/>
              </a:rPr>
              <a:t>Aborted:</a:t>
            </a:r>
          </a:p>
          <a:p>
            <a:pPr marL="0" indent="0" algn="l">
              <a:buNone/>
            </a:pPr>
            <a:r>
              <a:rPr kumimoji="0" lang="en-US" altLang="en-US" sz="1800" b="0" i="0" u="none" strike="noStrike" cap="none" normalizeH="0" baseline="0" dirty="0">
                <a:ln>
                  <a:noFill/>
                </a:ln>
                <a:solidFill>
                  <a:schemeClr val="tx1"/>
                </a:solidFill>
                <a:effectLst/>
                <a:latin typeface="Arial" panose="020B0604020202020204" pitchFamily="34" charset="0"/>
              </a:rPr>
              <a:t>If the transaction encounters an error or is explicitly rolled back due to failure or cancellation.</a:t>
            </a:r>
          </a:p>
          <a:p>
            <a:pPr marL="0" indent="0" algn="l">
              <a:buNone/>
            </a:pPr>
            <a:r>
              <a:rPr kumimoji="0" lang="en-US" altLang="en-US" sz="1800" b="0" i="0" u="none" strike="noStrike" cap="none" normalizeH="0" baseline="0" dirty="0">
                <a:ln>
                  <a:noFill/>
                </a:ln>
                <a:solidFill>
                  <a:schemeClr val="tx1"/>
                </a:solidFill>
                <a:effectLst/>
                <a:latin typeface="Arial" panose="020B0604020202020204" pitchFamily="34" charset="0"/>
              </a:rPr>
              <a:t>In this state, any changes made by the transaction are undone, and the database is restored to its state before the transaction began.</a:t>
            </a:r>
          </a:p>
          <a:p>
            <a:pPr marL="0" indent="0" algn="l">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A141FE67-EE5B-4208-0376-6B248A3B463E}"/>
              </a:ext>
            </a:extLst>
          </p:cNvPr>
          <p:cNvSpPr>
            <a:spLocks noGrp="1"/>
          </p:cNvSpPr>
          <p:nvPr>
            <p:ph type="sldNum" sz="quarter" idx="11"/>
          </p:nvPr>
        </p:nvSpPr>
        <p:spPr/>
        <p:txBody>
          <a:bodyPr/>
          <a:lstStyle/>
          <a:p>
            <a:fld id="{75DF2D63-3FF5-D547-96B9-BE9CCD1ABA58}" type="slidenum">
              <a:rPr lang="en-US" smtClean="0"/>
              <a:t>4</a:t>
            </a:fld>
            <a:endParaRPr lang="en-US" dirty="0"/>
          </a:p>
        </p:txBody>
      </p:sp>
    </p:spTree>
    <p:extLst>
      <p:ext uri="{BB962C8B-B14F-4D97-AF65-F5344CB8AC3E}">
        <p14:creationId xmlns:p14="http://schemas.microsoft.com/office/powerpoint/2010/main" val="89541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12C55-619C-6B6F-FCCA-5F6125587372}"/>
              </a:ext>
            </a:extLst>
          </p:cNvPr>
          <p:cNvSpPr>
            <a:spLocks noGrp="1"/>
          </p:cNvSpPr>
          <p:nvPr>
            <p:ph type="title"/>
          </p:nvPr>
        </p:nvSpPr>
        <p:spPr>
          <a:xfrm>
            <a:off x="1066800" y="576759"/>
            <a:ext cx="10058400" cy="914400"/>
          </a:xfrm>
        </p:spPr>
        <p:txBody>
          <a:bodyPr/>
          <a:lstStyle/>
          <a:p>
            <a:r>
              <a:rPr lang="en-US" dirty="0">
                <a:highlight>
                  <a:srgbClr val="FFFFFF"/>
                </a:highlight>
              </a:rPr>
              <a:t>CONCURRENCY CONTROL</a:t>
            </a:r>
          </a:p>
        </p:txBody>
      </p:sp>
      <p:sp>
        <p:nvSpPr>
          <p:cNvPr id="4" name="Slide Number Placeholder 3">
            <a:extLst>
              <a:ext uri="{FF2B5EF4-FFF2-40B4-BE49-F238E27FC236}">
                <a16:creationId xmlns:a16="http://schemas.microsoft.com/office/drawing/2014/main" id="{A43B7668-C8A5-A2C4-1403-ACCB0F577842}"/>
              </a:ext>
            </a:extLst>
          </p:cNvPr>
          <p:cNvSpPr>
            <a:spLocks noGrp="1"/>
          </p:cNvSpPr>
          <p:nvPr>
            <p:ph type="sldNum" sz="quarter" idx="11"/>
          </p:nvPr>
        </p:nvSpPr>
        <p:spPr/>
        <p:txBody>
          <a:bodyPr/>
          <a:lstStyle/>
          <a:p>
            <a:fld id="{75DF2D63-3FF5-D547-96B9-BE9CCD1ABA58}" type="slidenum">
              <a:rPr lang="en-US" smtClean="0"/>
              <a:t>5</a:t>
            </a:fld>
            <a:endParaRPr lang="en-US" dirty="0"/>
          </a:p>
        </p:txBody>
      </p:sp>
      <p:sp>
        <p:nvSpPr>
          <p:cNvPr id="6" name="Rectangle 1">
            <a:extLst>
              <a:ext uri="{FF2B5EF4-FFF2-40B4-BE49-F238E27FC236}">
                <a16:creationId xmlns:a16="http://schemas.microsoft.com/office/drawing/2014/main" id="{EDB0B0BD-2CE3-29A3-39E7-6279EA093B38}"/>
              </a:ext>
            </a:extLst>
          </p:cNvPr>
          <p:cNvSpPr>
            <a:spLocks noChangeArrowheads="1"/>
          </p:cNvSpPr>
          <p:nvPr/>
        </p:nvSpPr>
        <p:spPr bwMode="auto">
          <a:xfrm>
            <a:off x="938564" y="1638886"/>
            <a:ext cx="1113293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Concurrency control </a:t>
            </a:r>
            <a:r>
              <a:rPr kumimoji="0" lang="en-US" altLang="en-US" i="0" u="none" strike="noStrike" cap="none" normalizeH="0" baseline="0" dirty="0">
                <a:ln>
                  <a:noFill/>
                </a:ln>
                <a:solidFill>
                  <a:schemeClr val="tx1"/>
                </a:solidFill>
                <a:effectLst/>
              </a:rPr>
              <a:t>ensures that multiple transactions can execute concurrently without compromising the consistency and integrity of the database.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Concurrency Problems: </a:t>
            </a:r>
            <a:r>
              <a:rPr kumimoji="0" lang="en-US" altLang="en-US" i="0" u="none" strike="noStrike" cap="none" normalizeH="0" baseline="0" dirty="0">
                <a:ln>
                  <a:noFill/>
                </a:ln>
                <a:solidFill>
                  <a:schemeClr val="tx1"/>
                </a:solidFill>
                <a:effectLst/>
              </a:rPr>
              <a:t>Concurrency can lead to various problems,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Lost Updates: </a:t>
            </a:r>
            <a:r>
              <a:rPr kumimoji="0" lang="en-US" altLang="en-US" i="0" u="none" strike="noStrike" cap="none" normalizeH="0" baseline="0" dirty="0">
                <a:ln>
                  <a:noFill/>
                </a:ln>
                <a:solidFill>
                  <a:schemeClr val="tx1"/>
                </a:solidFill>
                <a:effectLst/>
              </a:rPr>
              <a:t>Overwriting changes made by other transactions.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Dirty Reads: </a:t>
            </a:r>
            <a:r>
              <a:rPr kumimoji="0" lang="en-US" altLang="en-US" i="0" u="none" strike="noStrike" cap="none" normalizeH="0" baseline="0" dirty="0">
                <a:ln>
                  <a:noFill/>
                </a:ln>
                <a:solidFill>
                  <a:schemeClr val="tx1"/>
                </a:solidFill>
                <a:effectLst/>
              </a:rPr>
              <a:t>Reading uncommitted changes made by other transactions.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Non-Repeatable Reads: </a:t>
            </a:r>
            <a:r>
              <a:rPr kumimoji="0" lang="en-US" altLang="en-US" i="0" u="none" strike="noStrike" cap="none" normalizeH="0" baseline="0" dirty="0">
                <a:ln>
                  <a:noFill/>
                </a:ln>
                <a:solidFill>
                  <a:schemeClr val="tx1"/>
                </a:solidFill>
                <a:effectLst/>
              </a:rPr>
              <a:t>Inconsistent reads due to changes made by other transactions.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Phantom Reads: </a:t>
            </a:r>
            <a:r>
              <a:rPr kumimoji="0" lang="en-US" altLang="en-US" i="0" u="none" strike="noStrike" cap="none" normalizeH="0" baseline="0" dirty="0">
                <a:ln>
                  <a:noFill/>
                </a:ln>
                <a:solidFill>
                  <a:schemeClr val="tx1"/>
                </a:solidFill>
                <a:effectLst/>
              </a:rPr>
              <a:t>Inconsistent reads due to concurrent insertions or deletions by other transactions.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Concurrency Control Techniques: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Locking: </a:t>
            </a:r>
            <a:r>
              <a:rPr kumimoji="0" lang="en-US" altLang="en-US" i="0" u="none" strike="noStrike" cap="none" normalizeH="0" baseline="0" dirty="0">
                <a:ln>
                  <a:noFill/>
                </a:ln>
                <a:solidFill>
                  <a:schemeClr val="tx1"/>
                </a:solidFill>
                <a:effectLst/>
              </a:rPr>
              <a:t>Transactions acquire locks on data items to prevent concurrent access.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Optimistic Concurrency Control: </a:t>
            </a:r>
            <a:r>
              <a:rPr kumimoji="0" lang="en-US" altLang="en-US" i="0" u="none" strike="noStrike" cap="none" normalizeH="0" baseline="0" dirty="0">
                <a:ln>
                  <a:noFill/>
                </a:ln>
                <a:solidFill>
                  <a:schemeClr val="tx1"/>
                </a:solidFill>
                <a:effectLst/>
              </a:rPr>
              <a:t>Transactions proceed assuming no conflicts and check for conflicts only at commit time.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Timestamp Ordering</a:t>
            </a:r>
            <a:r>
              <a:rPr kumimoji="0" lang="en-US" altLang="en-US" i="0" u="none" strike="noStrike" cap="none" normalizeH="0" baseline="0" dirty="0">
                <a:ln>
                  <a:noFill/>
                </a:ln>
                <a:solidFill>
                  <a:schemeClr val="tx1"/>
                </a:solidFill>
                <a:effectLst/>
              </a:rPr>
              <a:t>: Assigning timestamps to transactions and using them to order conflicting operations.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Serializability: </a:t>
            </a:r>
            <a:r>
              <a:rPr kumimoji="0" lang="en-US" altLang="en-US" i="0" u="none" strike="noStrike" cap="none" normalizeH="0" baseline="0" dirty="0">
                <a:ln>
                  <a:noFill/>
                </a:ln>
                <a:solidFill>
                  <a:schemeClr val="tx1"/>
                </a:solidFill>
                <a:effectLst/>
              </a:rPr>
              <a:t>Ensuring that the execution of concurrent transactions is equivalent to some serial order of those transactions.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Deadlock Handling: </a:t>
            </a:r>
            <a:r>
              <a:rPr kumimoji="0" lang="en-US" altLang="en-US" i="0" u="none" strike="noStrike" cap="none" normalizeH="0" baseline="0" dirty="0">
                <a:ln>
                  <a:noFill/>
                </a:ln>
                <a:solidFill>
                  <a:schemeClr val="tx1"/>
                </a:solidFill>
                <a:effectLst/>
              </a:rPr>
              <a:t>Deadlocks occur when transactions are waiting indefinitely for resources held by each other. Techniques like deadlock detection and deadlock prevention are used to handle them.</a:t>
            </a:r>
            <a:endParaRPr kumimoji="0" lang="en-US" altLang="en-US"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0BB64BC1-BCE2-695F-EC59-52C3790E83A9}"/>
              </a:ext>
            </a:extLst>
          </p:cNvPr>
          <p:cNvSpPr>
            <a:spLocks noChangeArrowheads="1"/>
          </p:cNvSpPr>
          <p:nvPr/>
        </p:nvSpPr>
        <p:spPr bwMode="auto">
          <a:xfrm>
            <a:off x="1075944" y="1991863"/>
            <a:ext cx="99914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057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FD43-5A54-299E-9515-FB314A7C2877}"/>
              </a:ext>
            </a:extLst>
          </p:cNvPr>
          <p:cNvSpPr>
            <a:spLocks noGrp="1"/>
          </p:cNvSpPr>
          <p:nvPr>
            <p:ph type="title"/>
          </p:nvPr>
        </p:nvSpPr>
        <p:spPr>
          <a:xfrm>
            <a:off x="1431850" y="205563"/>
            <a:ext cx="9631325" cy="545804"/>
          </a:xfrm>
        </p:spPr>
        <p:txBody>
          <a:bodyPr/>
          <a:lstStyle/>
          <a:p>
            <a:r>
              <a:rPr lang="en-US" dirty="0"/>
              <a:t>N0SQL</a:t>
            </a:r>
          </a:p>
        </p:txBody>
      </p:sp>
      <p:sp>
        <p:nvSpPr>
          <p:cNvPr id="3" name="Content Placeholder 2">
            <a:extLst>
              <a:ext uri="{FF2B5EF4-FFF2-40B4-BE49-F238E27FC236}">
                <a16:creationId xmlns:a16="http://schemas.microsoft.com/office/drawing/2014/main" id="{BC154217-ABD8-2954-2E4F-CC48F004C13D}"/>
              </a:ext>
            </a:extLst>
          </p:cNvPr>
          <p:cNvSpPr>
            <a:spLocks noGrp="1"/>
          </p:cNvSpPr>
          <p:nvPr>
            <p:ph idx="1"/>
          </p:nvPr>
        </p:nvSpPr>
        <p:spPr>
          <a:xfrm>
            <a:off x="730102" y="921488"/>
            <a:ext cx="11291776" cy="4162647"/>
          </a:xfrm>
        </p:spPr>
        <p:txBody>
          <a:bodyPr/>
          <a:lstStyle/>
          <a:p>
            <a:pPr marL="0" indent="0">
              <a:buNone/>
            </a:pPr>
            <a:r>
              <a:rPr lang="en-US" sz="1800" b="1" dirty="0"/>
              <a:t>NoSQL (Not Only SQL) </a:t>
            </a:r>
            <a:r>
              <a:rPr lang="en-US" sz="1800" dirty="0"/>
              <a:t>is a term used to describe a wide range of non-relational </a:t>
            </a:r>
            <a:r>
              <a:rPr lang="en-US" sz="1800" dirty="0" err="1"/>
              <a:t>dbms</a:t>
            </a:r>
            <a:r>
              <a:rPr lang="en-US" sz="1800" dirty="0"/>
              <a:t> that provide alternative approaches to storing and retrieving data compared to traditional relational databases. </a:t>
            </a:r>
          </a:p>
          <a:p>
            <a:pPr marL="0" indent="0">
              <a:buNone/>
            </a:pPr>
            <a:r>
              <a:rPr lang="en-US" sz="1800" b="1" dirty="0"/>
              <a:t>Features of NoSQL databases:</a:t>
            </a:r>
          </a:p>
          <a:p>
            <a:pPr marL="0" indent="0">
              <a:buNone/>
            </a:pPr>
            <a:r>
              <a:rPr lang="en-US" sz="1800" b="1" dirty="0"/>
              <a:t>Schema-less or Dynamic Schema:</a:t>
            </a:r>
          </a:p>
          <a:p>
            <a:pPr marL="0" indent="0">
              <a:buNone/>
            </a:pPr>
            <a:r>
              <a:rPr lang="en-US" sz="1800" dirty="0"/>
              <a:t>NoSQL databases typically do not enforce a rigid schema like traditional relational databases, they allow for flexible data models, making it easier to store and retrieve semi-structured or unstructured data.</a:t>
            </a:r>
          </a:p>
          <a:p>
            <a:pPr marL="0" indent="0">
              <a:buNone/>
            </a:pPr>
            <a:r>
              <a:rPr lang="en-US" sz="1800" b="1" dirty="0"/>
              <a:t>Horizontal Scalability:</a:t>
            </a:r>
          </a:p>
          <a:p>
            <a:pPr marL="0" indent="0">
              <a:buNone/>
            </a:pPr>
            <a:r>
              <a:rPr lang="en-US" sz="1800" dirty="0"/>
              <a:t>Many NoSQL databases are designed to scale horizontally across multiple servers or clusters, they can handle large volumes of data and high levels of traffic by distributing data across multiple nodes.</a:t>
            </a:r>
          </a:p>
          <a:p>
            <a:pPr marL="0" indent="0">
              <a:buNone/>
            </a:pPr>
            <a:r>
              <a:rPr lang="en-US" sz="1800" b="1" dirty="0"/>
              <a:t>High Performance:</a:t>
            </a:r>
          </a:p>
          <a:p>
            <a:pPr marL="0" indent="0">
              <a:buNone/>
            </a:pPr>
            <a:r>
              <a:rPr lang="en-US" sz="1800" dirty="0"/>
              <a:t>NoSQL databases are often optimized for specific use cases, such as high throughput or low latency, they can provide better performance for certain types of queries or workloads compared to relational databases.</a:t>
            </a:r>
          </a:p>
          <a:p>
            <a:pPr marL="0" indent="0">
              <a:buNone/>
            </a:pPr>
            <a:r>
              <a:rPr lang="en-US" sz="1800" b="1" dirty="0"/>
              <a:t>Flexible Data Models:</a:t>
            </a:r>
          </a:p>
          <a:p>
            <a:pPr marL="0" indent="0">
              <a:buNone/>
            </a:pPr>
            <a:r>
              <a:rPr lang="en-US" sz="1800" dirty="0"/>
              <a:t>NoSQL databases support various data models, including key-value pairs, document stores, column-family stores, and graph databases, each data model is suited for different types of applications and data structures.</a:t>
            </a:r>
          </a:p>
          <a:p>
            <a:pPr marL="0" indent="0">
              <a:buNone/>
            </a:pPr>
            <a:r>
              <a:rPr lang="en-US" sz="1800" b="1" dirty="0"/>
              <a:t>Eventual Consistency:</a:t>
            </a:r>
          </a:p>
          <a:p>
            <a:pPr marL="0" indent="0">
              <a:buNone/>
            </a:pPr>
            <a:r>
              <a:rPr lang="en-US" sz="1800" dirty="0"/>
              <a:t>Some NoSQL databases prioritize availability and partition tolerance over strict consistency , they may provide eventual consistency, where all updates are eventually propagated to all replicas, but not necessarily immediately.</a:t>
            </a:r>
          </a:p>
        </p:txBody>
      </p:sp>
      <p:sp>
        <p:nvSpPr>
          <p:cNvPr id="4" name="Slide Number Placeholder 3">
            <a:extLst>
              <a:ext uri="{FF2B5EF4-FFF2-40B4-BE49-F238E27FC236}">
                <a16:creationId xmlns:a16="http://schemas.microsoft.com/office/drawing/2014/main" id="{86B44513-07EE-9EF0-0607-5E1A63FBB1CF}"/>
              </a:ext>
            </a:extLst>
          </p:cNvPr>
          <p:cNvSpPr>
            <a:spLocks noGrp="1"/>
          </p:cNvSpPr>
          <p:nvPr>
            <p:ph type="sldNum" sz="quarter" idx="11"/>
          </p:nvPr>
        </p:nvSpPr>
        <p:spPr/>
        <p:txBody>
          <a:bodyPr/>
          <a:lstStyle/>
          <a:p>
            <a:fld id="{75DF2D63-3FF5-D547-96B9-BE9CCD1ABA58}" type="slidenum">
              <a:rPr lang="en-US" smtClean="0"/>
              <a:t>6</a:t>
            </a:fld>
            <a:endParaRPr lang="en-US" dirty="0"/>
          </a:p>
        </p:txBody>
      </p:sp>
    </p:spTree>
    <p:extLst>
      <p:ext uri="{BB962C8B-B14F-4D97-AF65-F5344CB8AC3E}">
        <p14:creationId xmlns:p14="http://schemas.microsoft.com/office/powerpoint/2010/main" val="202739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6FE0-9DBA-8F87-0115-1573A468CECC}"/>
              </a:ext>
            </a:extLst>
          </p:cNvPr>
          <p:cNvSpPr>
            <a:spLocks noGrp="1"/>
          </p:cNvSpPr>
          <p:nvPr>
            <p:ph type="title"/>
          </p:nvPr>
        </p:nvSpPr>
        <p:spPr>
          <a:xfrm>
            <a:off x="1295400" y="173665"/>
            <a:ext cx="10058400" cy="914400"/>
          </a:xfrm>
        </p:spPr>
        <p:txBody>
          <a:bodyPr/>
          <a:lstStyle/>
          <a:p>
            <a:r>
              <a:rPr lang="en-US" dirty="0"/>
              <a:t>RAID</a:t>
            </a:r>
          </a:p>
        </p:txBody>
      </p:sp>
      <p:sp>
        <p:nvSpPr>
          <p:cNvPr id="3" name="Content Placeholder 2">
            <a:extLst>
              <a:ext uri="{FF2B5EF4-FFF2-40B4-BE49-F238E27FC236}">
                <a16:creationId xmlns:a16="http://schemas.microsoft.com/office/drawing/2014/main" id="{C4C5E48D-1CA9-6C3B-FF91-01E1783F6A4E}"/>
              </a:ext>
            </a:extLst>
          </p:cNvPr>
          <p:cNvSpPr>
            <a:spLocks noGrp="1"/>
          </p:cNvSpPr>
          <p:nvPr>
            <p:ph idx="1"/>
          </p:nvPr>
        </p:nvSpPr>
        <p:spPr>
          <a:xfrm>
            <a:off x="1013070" y="1184323"/>
            <a:ext cx="10623060" cy="4835478"/>
          </a:xfrm>
        </p:spPr>
        <p:txBody>
          <a:bodyPr/>
          <a:lstStyle/>
          <a:p>
            <a:pPr marL="0" indent="0">
              <a:buNone/>
            </a:pPr>
            <a:r>
              <a:rPr lang="en-US" sz="2200" b="1" dirty="0"/>
              <a:t>RAID (Redundant Array of Independent Disks) </a:t>
            </a:r>
            <a:r>
              <a:rPr lang="en-US" sz="2200" dirty="0"/>
              <a:t>is a storage technology commonly used in computer systems, including database servers, to improve data availability, reliability, and performance. However, RAID is not directly related to SQL, which is a language used for managing relational databases. Instead, RAID is a hardware or software-based technology implemented at the storage level, while SQL is used to interact with databases at the application level.</a:t>
            </a:r>
          </a:p>
          <a:p>
            <a:pPr marL="0" indent="0">
              <a:buNone/>
            </a:pPr>
            <a:endParaRPr lang="en-US" sz="2200" dirty="0"/>
          </a:p>
          <a:p>
            <a:pPr marL="0" indent="0">
              <a:buNone/>
            </a:pPr>
            <a:r>
              <a:rPr lang="en-US" sz="2200" dirty="0"/>
              <a:t>That said, while SQL itself doesn't implement RAID, it's common to see databases (managed using SQL) deployed on RAID configurations to ensure data durability and availability. RAID offers various levels, each with its own trade-offs in terms of performance, redundancy, and cost.</a:t>
            </a:r>
          </a:p>
          <a:p>
            <a:pPr marL="0" indent="0">
              <a:buNone/>
            </a:pPr>
            <a:endParaRPr lang="en-US" sz="2200" dirty="0"/>
          </a:p>
          <a:p>
            <a:pPr marL="0" indent="0">
              <a:buNone/>
            </a:pPr>
            <a:r>
              <a:rPr lang="en-US" sz="2200" dirty="0"/>
              <a:t>Some commonly used RAID levels include:</a:t>
            </a:r>
          </a:p>
          <a:p>
            <a:pPr marL="0" indent="0">
              <a:buNone/>
            </a:pPr>
            <a:r>
              <a:rPr lang="en-US" sz="2200" dirty="0"/>
              <a:t>RAID 0 , RAID 1, RAID 2, RAID 3 , RAID 4 ,RAID 5 , RAID 6</a:t>
            </a:r>
          </a:p>
        </p:txBody>
      </p:sp>
      <p:sp>
        <p:nvSpPr>
          <p:cNvPr id="4" name="Slide Number Placeholder 3">
            <a:extLst>
              <a:ext uri="{FF2B5EF4-FFF2-40B4-BE49-F238E27FC236}">
                <a16:creationId xmlns:a16="http://schemas.microsoft.com/office/drawing/2014/main" id="{A6E6E7C2-BB23-D9AD-9DA4-9C4A1833FA83}"/>
              </a:ext>
            </a:extLst>
          </p:cNvPr>
          <p:cNvSpPr>
            <a:spLocks noGrp="1"/>
          </p:cNvSpPr>
          <p:nvPr>
            <p:ph type="sldNum" sz="quarter" idx="11"/>
          </p:nvPr>
        </p:nvSpPr>
        <p:spPr/>
        <p:txBody>
          <a:bodyPr/>
          <a:lstStyle/>
          <a:p>
            <a:fld id="{75DF2D63-3FF5-D547-96B9-BE9CCD1ABA58}" type="slidenum">
              <a:rPr lang="en-US" smtClean="0"/>
              <a:t>7</a:t>
            </a:fld>
            <a:endParaRPr lang="en-US" dirty="0"/>
          </a:p>
        </p:txBody>
      </p:sp>
    </p:spTree>
    <p:extLst>
      <p:ext uri="{BB962C8B-B14F-4D97-AF65-F5344CB8AC3E}">
        <p14:creationId xmlns:p14="http://schemas.microsoft.com/office/powerpoint/2010/main" val="2259457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6FE0-9DBA-8F87-0115-1573A468CECC}"/>
              </a:ext>
            </a:extLst>
          </p:cNvPr>
          <p:cNvSpPr>
            <a:spLocks noGrp="1"/>
          </p:cNvSpPr>
          <p:nvPr>
            <p:ph type="title"/>
          </p:nvPr>
        </p:nvSpPr>
        <p:spPr>
          <a:xfrm>
            <a:off x="3323312" y="-457200"/>
            <a:ext cx="10058400" cy="914400"/>
          </a:xfrm>
        </p:spPr>
        <p:txBody>
          <a:bodyPr/>
          <a:lstStyle/>
          <a:p>
            <a:br>
              <a:rPr lang="en-US" dirty="0"/>
            </a:br>
            <a:r>
              <a:rPr lang="en-US" dirty="0"/>
              <a:t>RAID LEVELS</a:t>
            </a:r>
          </a:p>
        </p:txBody>
      </p:sp>
      <p:sp>
        <p:nvSpPr>
          <p:cNvPr id="4" name="Slide Number Placeholder 3">
            <a:extLst>
              <a:ext uri="{FF2B5EF4-FFF2-40B4-BE49-F238E27FC236}">
                <a16:creationId xmlns:a16="http://schemas.microsoft.com/office/drawing/2014/main" id="{A6E6E7C2-BB23-D9AD-9DA4-9C4A1833FA83}"/>
              </a:ext>
            </a:extLst>
          </p:cNvPr>
          <p:cNvSpPr>
            <a:spLocks noGrp="1"/>
          </p:cNvSpPr>
          <p:nvPr>
            <p:ph type="sldNum" sz="quarter" idx="11"/>
          </p:nvPr>
        </p:nvSpPr>
        <p:spPr/>
        <p:txBody>
          <a:bodyPr/>
          <a:lstStyle/>
          <a:p>
            <a:fld id="{75DF2D63-3FF5-D547-96B9-BE9CCD1ABA58}" type="slidenum">
              <a:rPr lang="en-US" smtClean="0"/>
              <a:t>8</a:t>
            </a:fld>
            <a:endParaRPr lang="en-US" dirty="0"/>
          </a:p>
        </p:txBody>
      </p:sp>
      <p:sp>
        <p:nvSpPr>
          <p:cNvPr id="5" name="TextBox 4">
            <a:extLst>
              <a:ext uri="{FF2B5EF4-FFF2-40B4-BE49-F238E27FC236}">
                <a16:creationId xmlns:a16="http://schemas.microsoft.com/office/drawing/2014/main" id="{AF611E8F-AF48-1722-5BE6-D841F7221A8A}"/>
              </a:ext>
            </a:extLst>
          </p:cNvPr>
          <p:cNvSpPr txBox="1"/>
          <p:nvPr/>
        </p:nvSpPr>
        <p:spPr>
          <a:xfrm>
            <a:off x="6606364" y="1054385"/>
            <a:ext cx="5295014" cy="5262979"/>
          </a:xfrm>
          <a:prstGeom prst="rect">
            <a:avLst/>
          </a:prstGeom>
          <a:noFill/>
        </p:spPr>
        <p:txBody>
          <a:bodyPr wrap="square" rtlCol="0">
            <a:spAutoFit/>
          </a:bodyPr>
          <a:lstStyle/>
          <a:p>
            <a:pPr marL="0" indent="0">
              <a:buNone/>
            </a:pPr>
            <a:r>
              <a:rPr lang="en-US" sz="1600" b="1" dirty="0"/>
              <a:t>RAID 2:</a:t>
            </a:r>
          </a:p>
          <a:p>
            <a:pPr marL="0" indent="0">
              <a:buNone/>
            </a:pPr>
            <a:endParaRPr lang="en-US" sz="1600" b="1" dirty="0"/>
          </a:p>
          <a:p>
            <a:pPr marL="0" indent="0">
              <a:buNone/>
            </a:pPr>
            <a:r>
              <a:rPr lang="en-US" sz="1600" b="1" dirty="0"/>
              <a:t>Description: </a:t>
            </a:r>
            <a:r>
              <a:rPr lang="en-US" sz="1600" dirty="0"/>
              <a:t>RAID 2 uses bit-level striping and error-correcting codes (ECC) to provide data redundancy and error correction.</a:t>
            </a:r>
          </a:p>
          <a:p>
            <a:pPr marL="0" indent="0">
              <a:buNone/>
            </a:pPr>
            <a:r>
              <a:rPr lang="en-US" sz="1600" b="1" dirty="0"/>
              <a:t>Performance: </a:t>
            </a:r>
            <a:r>
              <a:rPr lang="en-US" sz="1600" dirty="0"/>
              <a:t>Provides high data transfer rates and improved fault tolerance.</a:t>
            </a:r>
          </a:p>
          <a:p>
            <a:pPr marL="0" indent="0">
              <a:buNone/>
            </a:pPr>
            <a:r>
              <a:rPr lang="en-US" sz="1600" b="1" dirty="0"/>
              <a:t>Redundancy: </a:t>
            </a:r>
            <a:r>
              <a:rPr lang="en-US" sz="1600" dirty="0"/>
              <a:t>Offers high fault tolerance through error correction codes, but it's less efficient compared to other RAID levels.</a:t>
            </a:r>
          </a:p>
          <a:p>
            <a:pPr marL="0" indent="0">
              <a:buNone/>
            </a:pPr>
            <a:r>
              <a:rPr lang="en-US" sz="1600" b="1" dirty="0"/>
              <a:t>Minimum Disks: </a:t>
            </a:r>
            <a:r>
              <a:rPr lang="en-US" sz="1600" dirty="0"/>
              <a:t>Requires a minimum of three disks.</a:t>
            </a:r>
          </a:p>
          <a:p>
            <a:pPr marL="0" indent="0">
              <a:buNone/>
            </a:pPr>
            <a:endParaRPr lang="en-US" sz="1600" dirty="0"/>
          </a:p>
          <a:p>
            <a:pPr marL="0" indent="0">
              <a:buNone/>
            </a:pPr>
            <a:r>
              <a:rPr lang="en-US" sz="1600" b="1" dirty="0"/>
              <a:t>RAID 3:</a:t>
            </a:r>
          </a:p>
          <a:p>
            <a:pPr marL="0" indent="0">
              <a:buNone/>
            </a:pPr>
            <a:endParaRPr lang="en-US" sz="1600" b="1" dirty="0"/>
          </a:p>
          <a:p>
            <a:pPr marL="0" indent="0">
              <a:buNone/>
            </a:pPr>
            <a:r>
              <a:rPr lang="en-US" sz="1600" b="1" dirty="0"/>
              <a:t>Description: </a:t>
            </a:r>
            <a:r>
              <a:rPr lang="en-US" sz="1600" dirty="0"/>
              <a:t>RAID 3 stripes data at the byte level across multiple disks and uses a dedicated parity disk for error checking and fault tolerance.</a:t>
            </a:r>
          </a:p>
          <a:p>
            <a:pPr marL="0" indent="0">
              <a:buNone/>
            </a:pPr>
            <a:r>
              <a:rPr lang="en-US" sz="1600" b="1" dirty="0"/>
              <a:t>Performance: </a:t>
            </a:r>
            <a:r>
              <a:rPr lang="en-US" sz="1600" dirty="0"/>
              <a:t>Offers high read and write performance, especially for large sequential I/O operations.</a:t>
            </a:r>
          </a:p>
          <a:p>
            <a:pPr marL="0" indent="0">
              <a:buNone/>
            </a:pPr>
            <a:r>
              <a:rPr lang="en-US" sz="1600" b="1" dirty="0"/>
              <a:t>Redundancy</a:t>
            </a:r>
            <a:r>
              <a:rPr lang="en-US" sz="1600" dirty="0"/>
              <a:t>: Provides redundancy through dedicated parity disks. If a data disk fails, data can be reconstructed using parity information.</a:t>
            </a:r>
          </a:p>
          <a:p>
            <a:pPr marL="0" indent="0">
              <a:buNone/>
            </a:pPr>
            <a:r>
              <a:rPr lang="en-US" sz="1600" b="1" dirty="0"/>
              <a:t>Minimum Disks: </a:t>
            </a:r>
            <a:r>
              <a:rPr lang="en-US" sz="1600" dirty="0"/>
              <a:t>Requires a minimum of three disks.</a:t>
            </a:r>
          </a:p>
          <a:p>
            <a:endParaRPr lang="en-US" sz="1600" dirty="0"/>
          </a:p>
        </p:txBody>
      </p:sp>
      <p:sp>
        <p:nvSpPr>
          <p:cNvPr id="6" name="TextBox 5">
            <a:extLst>
              <a:ext uri="{FF2B5EF4-FFF2-40B4-BE49-F238E27FC236}">
                <a16:creationId xmlns:a16="http://schemas.microsoft.com/office/drawing/2014/main" id="{B28CA37B-F511-79C7-DE45-E4A8D2A1B3F6}"/>
              </a:ext>
            </a:extLst>
          </p:cNvPr>
          <p:cNvSpPr txBox="1"/>
          <p:nvPr/>
        </p:nvSpPr>
        <p:spPr>
          <a:xfrm>
            <a:off x="828204" y="1054385"/>
            <a:ext cx="5544241" cy="5509200"/>
          </a:xfrm>
          <a:prstGeom prst="rect">
            <a:avLst/>
          </a:prstGeom>
          <a:noFill/>
        </p:spPr>
        <p:txBody>
          <a:bodyPr wrap="square" rtlCol="0">
            <a:spAutoFit/>
          </a:bodyPr>
          <a:lstStyle/>
          <a:p>
            <a:pPr marL="0" indent="0">
              <a:buNone/>
            </a:pPr>
            <a:r>
              <a:rPr lang="en-US" sz="1600" b="1" dirty="0"/>
              <a:t>RAID 0 (Striping):</a:t>
            </a:r>
          </a:p>
          <a:p>
            <a:pPr marL="0" indent="0">
              <a:buNone/>
            </a:pPr>
            <a:endParaRPr lang="en-US" sz="1600" b="1" dirty="0"/>
          </a:p>
          <a:p>
            <a:pPr marL="0" indent="0">
              <a:buNone/>
            </a:pPr>
            <a:r>
              <a:rPr lang="en-US" sz="1600" b="1" dirty="0"/>
              <a:t>Description: </a:t>
            </a:r>
            <a:r>
              <a:rPr lang="en-US" sz="1600" dirty="0"/>
              <a:t>RAID 0 stripes data across multiple disks without parity or mirroring.</a:t>
            </a:r>
          </a:p>
          <a:p>
            <a:pPr marL="0" indent="0">
              <a:buNone/>
            </a:pPr>
            <a:r>
              <a:rPr lang="en-US" sz="1600" b="1" dirty="0"/>
              <a:t>Performance: </a:t>
            </a:r>
            <a:r>
              <a:rPr lang="en-US" sz="1600" dirty="0"/>
              <a:t>Provides improved read/write performance by distributing data across multiple disks, allowing for parallel I/O operations.</a:t>
            </a:r>
          </a:p>
          <a:p>
            <a:pPr marL="0" indent="0">
              <a:buNone/>
            </a:pPr>
            <a:r>
              <a:rPr lang="en-US" sz="1600" b="1" dirty="0"/>
              <a:t>Redundancy: </a:t>
            </a:r>
            <a:r>
              <a:rPr lang="en-US" sz="1600" dirty="0"/>
              <a:t>No redundancy is provided. A single disk failure can lead to data loss.</a:t>
            </a:r>
          </a:p>
          <a:p>
            <a:pPr marL="0" indent="0">
              <a:buNone/>
            </a:pPr>
            <a:r>
              <a:rPr lang="en-US" sz="1600" b="1" dirty="0"/>
              <a:t>Minimum Disks: </a:t>
            </a:r>
            <a:r>
              <a:rPr lang="en-US" sz="1600" dirty="0"/>
              <a:t>Requires a minimum of two disks.</a:t>
            </a:r>
          </a:p>
          <a:p>
            <a:pPr marL="0" indent="0">
              <a:buNone/>
            </a:pPr>
            <a:endParaRPr lang="en-US" sz="1600" dirty="0"/>
          </a:p>
          <a:p>
            <a:pPr marL="0" indent="0">
              <a:buNone/>
            </a:pPr>
            <a:r>
              <a:rPr lang="en-US" sz="1600" b="1" dirty="0"/>
              <a:t>RAID 1 (Mirroring):</a:t>
            </a:r>
          </a:p>
          <a:p>
            <a:pPr marL="0" indent="0">
              <a:buNone/>
            </a:pPr>
            <a:endParaRPr lang="en-US" sz="1600" b="1" dirty="0"/>
          </a:p>
          <a:p>
            <a:pPr marL="0" indent="0">
              <a:buNone/>
            </a:pPr>
            <a:r>
              <a:rPr lang="en-US" sz="1600" b="1" dirty="0"/>
              <a:t>Description: </a:t>
            </a:r>
            <a:r>
              <a:rPr lang="en-US" sz="1600" dirty="0"/>
              <a:t>RAID 1 mirrors data across pairs of disks, providing redundancy.</a:t>
            </a:r>
          </a:p>
          <a:p>
            <a:pPr marL="0" indent="0">
              <a:buNone/>
            </a:pPr>
            <a:r>
              <a:rPr lang="en-US" sz="1600" b="1" dirty="0"/>
              <a:t>Performance: </a:t>
            </a:r>
            <a:r>
              <a:rPr lang="en-US" sz="1600" dirty="0"/>
              <a:t>Reads can be faster, especially for read-intensive workloads, as data can be read from either disk in the mirror pair.</a:t>
            </a:r>
          </a:p>
          <a:p>
            <a:pPr marL="0" indent="0">
              <a:buNone/>
            </a:pPr>
            <a:r>
              <a:rPr lang="en-US" sz="1600" b="1" dirty="0"/>
              <a:t>Redundancy: </a:t>
            </a:r>
            <a:r>
              <a:rPr lang="en-US" sz="1600" dirty="0"/>
              <a:t>Provides redundancy against disk failures. Data is duplicated across disks, so if one disk fails, data can be retrieved from the mirror disk.</a:t>
            </a:r>
          </a:p>
          <a:p>
            <a:pPr marL="0" indent="0">
              <a:buNone/>
            </a:pPr>
            <a:r>
              <a:rPr lang="en-US" sz="1600" b="1" dirty="0"/>
              <a:t>Minimum Disks: </a:t>
            </a:r>
            <a:r>
              <a:rPr lang="en-US" sz="1600" dirty="0"/>
              <a:t>Requires a minimum of two disks.</a:t>
            </a:r>
          </a:p>
          <a:p>
            <a:endParaRPr lang="en-US" sz="1600" dirty="0"/>
          </a:p>
        </p:txBody>
      </p:sp>
    </p:spTree>
    <p:extLst>
      <p:ext uri="{BB962C8B-B14F-4D97-AF65-F5344CB8AC3E}">
        <p14:creationId xmlns:p14="http://schemas.microsoft.com/office/powerpoint/2010/main" val="752650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6FE0-9DBA-8F87-0115-1573A468CECC}"/>
              </a:ext>
            </a:extLst>
          </p:cNvPr>
          <p:cNvSpPr>
            <a:spLocks noGrp="1"/>
          </p:cNvSpPr>
          <p:nvPr>
            <p:ph type="title"/>
          </p:nvPr>
        </p:nvSpPr>
        <p:spPr>
          <a:xfrm>
            <a:off x="3783419" y="-574158"/>
            <a:ext cx="10058400" cy="914400"/>
          </a:xfrm>
        </p:spPr>
        <p:txBody>
          <a:bodyPr/>
          <a:lstStyle/>
          <a:p>
            <a:br>
              <a:rPr lang="en-US" dirty="0"/>
            </a:br>
            <a:r>
              <a:rPr lang="en-US" dirty="0"/>
              <a:t>RAID LEVELS</a:t>
            </a:r>
            <a:br>
              <a:rPr lang="en-US" dirty="0"/>
            </a:br>
            <a:endParaRPr lang="en-US" dirty="0"/>
          </a:p>
        </p:txBody>
      </p:sp>
      <p:sp>
        <p:nvSpPr>
          <p:cNvPr id="4" name="Slide Number Placeholder 3">
            <a:extLst>
              <a:ext uri="{FF2B5EF4-FFF2-40B4-BE49-F238E27FC236}">
                <a16:creationId xmlns:a16="http://schemas.microsoft.com/office/drawing/2014/main" id="{A6E6E7C2-BB23-D9AD-9DA4-9C4A1833FA83}"/>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8" name="TextBox 7">
            <a:extLst>
              <a:ext uri="{FF2B5EF4-FFF2-40B4-BE49-F238E27FC236}">
                <a16:creationId xmlns:a16="http://schemas.microsoft.com/office/drawing/2014/main" id="{CFFABE89-5948-6A3B-DE6D-1D60A0A02778}"/>
              </a:ext>
            </a:extLst>
          </p:cNvPr>
          <p:cNvSpPr txBox="1"/>
          <p:nvPr/>
        </p:nvSpPr>
        <p:spPr>
          <a:xfrm>
            <a:off x="877824" y="981997"/>
            <a:ext cx="11016464" cy="5755422"/>
          </a:xfrm>
          <a:prstGeom prst="rect">
            <a:avLst/>
          </a:prstGeom>
          <a:noFill/>
        </p:spPr>
        <p:txBody>
          <a:bodyPr wrap="square" rtlCol="0">
            <a:spAutoFit/>
          </a:bodyPr>
          <a:lstStyle/>
          <a:p>
            <a:pPr marL="0" indent="0">
              <a:buNone/>
            </a:pPr>
            <a:r>
              <a:rPr lang="en-US" sz="1600" b="1" dirty="0"/>
              <a:t>RAID 4:</a:t>
            </a:r>
          </a:p>
          <a:p>
            <a:pPr marL="0" indent="0">
              <a:buNone/>
            </a:pPr>
            <a:endParaRPr lang="en-US" sz="1600" b="1" dirty="0"/>
          </a:p>
          <a:p>
            <a:pPr marL="0" indent="0">
              <a:buNone/>
            </a:pPr>
            <a:r>
              <a:rPr lang="en-US" sz="1600" b="1" dirty="0"/>
              <a:t>Description: </a:t>
            </a:r>
            <a:r>
              <a:rPr lang="en-US" sz="1600" dirty="0"/>
              <a:t>RAID 4 is similar to RAID 3 but stripes data at the block level rather than the byte level.</a:t>
            </a:r>
          </a:p>
          <a:p>
            <a:pPr marL="0" indent="0">
              <a:buNone/>
            </a:pPr>
            <a:r>
              <a:rPr lang="en-US" sz="1600" b="1" dirty="0"/>
              <a:t>Performance: </a:t>
            </a:r>
            <a:r>
              <a:rPr lang="en-US" sz="1600" dirty="0"/>
              <a:t>Offers high read performance but lower write performance due to the single parity disk becoming a bottleneck.</a:t>
            </a:r>
          </a:p>
          <a:p>
            <a:pPr marL="0" indent="0">
              <a:buNone/>
            </a:pPr>
            <a:r>
              <a:rPr lang="en-US" sz="1600" b="1" dirty="0"/>
              <a:t>Redundancy: </a:t>
            </a:r>
            <a:r>
              <a:rPr lang="en-US" sz="1600" dirty="0"/>
              <a:t>Provides redundancy through dedicated parity disks, similar to RAID 3.</a:t>
            </a:r>
          </a:p>
          <a:p>
            <a:pPr marL="0" indent="0">
              <a:buNone/>
            </a:pPr>
            <a:r>
              <a:rPr lang="en-US" sz="1600" dirty="0"/>
              <a:t>Minimum Disks: Requires a minimum of three disks.</a:t>
            </a:r>
          </a:p>
          <a:p>
            <a:pPr marL="0" indent="0">
              <a:buNone/>
            </a:pPr>
            <a:endParaRPr lang="en-US" sz="1600" dirty="0"/>
          </a:p>
          <a:p>
            <a:pPr marL="0" indent="0">
              <a:buNone/>
            </a:pPr>
            <a:r>
              <a:rPr lang="en-US" sz="1600" b="1" dirty="0"/>
              <a:t>RAID 5:</a:t>
            </a:r>
          </a:p>
          <a:p>
            <a:pPr marL="0" indent="0">
              <a:buNone/>
            </a:pPr>
            <a:endParaRPr lang="en-US" sz="1600" b="1" dirty="0"/>
          </a:p>
          <a:p>
            <a:pPr marL="0" indent="0">
              <a:buNone/>
            </a:pPr>
            <a:r>
              <a:rPr lang="en-US" sz="1600" b="1" dirty="0"/>
              <a:t>Description: </a:t>
            </a:r>
            <a:r>
              <a:rPr lang="en-US" sz="1600" dirty="0"/>
              <a:t>RAID 5 stripes data across multiple disks and distributes parity information across all disks.</a:t>
            </a:r>
          </a:p>
          <a:p>
            <a:pPr marL="0" indent="0">
              <a:buNone/>
            </a:pPr>
            <a:r>
              <a:rPr lang="en-US" sz="1600" b="1" dirty="0"/>
              <a:t>Performance:</a:t>
            </a:r>
            <a:r>
              <a:rPr lang="en-US" sz="1600" dirty="0"/>
              <a:t> Provides a balance of performance and redundancy. Read performance is good, but write performance can be slower due to parity calculations.</a:t>
            </a:r>
          </a:p>
          <a:p>
            <a:pPr marL="0" indent="0">
              <a:buNone/>
            </a:pPr>
            <a:r>
              <a:rPr lang="en-US" sz="1600" b="1" dirty="0"/>
              <a:t>Redundancy: </a:t>
            </a:r>
            <a:r>
              <a:rPr lang="en-US" sz="1600" dirty="0"/>
              <a:t>Offers fault tolerance by distributing parity information. If a disk fails, data can be reconstructed using parity information from other disks.</a:t>
            </a:r>
          </a:p>
          <a:p>
            <a:pPr marL="0" indent="0">
              <a:buNone/>
            </a:pPr>
            <a:r>
              <a:rPr lang="en-US" sz="1600" b="1" dirty="0"/>
              <a:t>Minimum Disks: </a:t>
            </a:r>
            <a:r>
              <a:rPr lang="en-US" sz="1600" dirty="0"/>
              <a:t>Requires a minimum of three disks.</a:t>
            </a:r>
          </a:p>
          <a:p>
            <a:pPr marL="0" indent="0">
              <a:buNone/>
            </a:pPr>
            <a:endParaRPr lang="en-US" sz="1600" dirty="0"/>
          </a:p>
          <a:p>
            <a:pPr marL="0" indent="0">
              <a:buNone/>
            </a:pPr>
            <a:r>
              <a:rPr lang="en-US" sz="1600" b="1" dirty="0"/>
              <a:t>RAID 6:</a:t>
            </a:r>
          </a:p>
          <a:p>
            <a:pPr marL="0" indent="0">
              <a:buNone/>
            </a:pPr>
            <a:endParaRPr lang="en-US" sz="1600" b="1" dirty="0"/>
          </a:p>
          <a:p>
            <a:pPr marL="0" indent="0">
              <a:buNone/>
            </a:pPr>
            <a:r>
              <a:rPr lang="en-US" sz="1600" b="1" dirty="0"/>
              <a:t>Description: </a:t>
            </a:r>
            <a:r>
              <a:rPr lang="en-US" sz="1600" dirty="0"/>
              <a:t>RAID 6 is similar to RAID 5 but with an additional parity block, providing increased fault tolerance.</a:t>
            </a:r>
          </a:p>
          <a:p>
            <a:pPr marL="0" indent="0">
              <a:buNone/>
            </a:pPr>
            <a:r>
              <a:rPr lang="en-US" sz="1600" b="1" dirty="0"/>
              <a:t>Performance: </a:t>
            </a:r>
            <a:r>
              <a:rPr lang="en-US" sz="1600" dirty="0"/>
              <a:t>Offers similar performance to RAID 5 but with higher fault tolerance. Write performance may be slightly lower due to the additional parity calculations.</a:t>
            </a:r>
          </a:p>
          <a:p>
            <a:pPr marL="0" indent="0">
              <a:buNone/>
            </a:pPr>
            <a:r>
              <a:rPr lang="en-US" sz="1600" b="1" dirty="0"/>
              <a:t>Redundancy: </a:t>
            </a:r>
            <a:r>
              <a:rPr lang="en-US" sz="1600" dirty="0"/>
              <a:t>Provides double parity, allowing the array to tolerate the failure of up to two disks simultaneously.</a:t>
            </a:r>
          </a:p>
          <a:p>
            <a:pPr marL="0" indent="0">
              <a:buNone/>
            </a:pPr>
            <a:r>
              <a:rPr lang="en-US" sz="1600" b="1" dirty="0"/>
              <a:t>Minimum Disks: </a:t>
            </a:r>
            <a:r>
              <a:rPr lang="en-US" sz="1600" dirty="0"/>
              <a:t>Requires a minimum of four disks.</a:t>
            </a:r>
          </a:p>
        </p:txBody>
      </p:sp>
    </p:spTree>
    <p:extLst>
      <p:ext uri="{BB962C8B-B14F-4D97-AF65-F5344CB8AC3E}">
        <p14:creationId xmlns:p14="http://schemas.microsoft.com/office/powerpoint/2010/main" val="3675008456"/>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{A5037893-F886-4DE4-B0ED-568319BF1965}tf67061901_win32</Template>
  <TotalTime>115</TotalTime>
  <Words>1409</Words>
  <Application>Microsoft Office PowerPoint</Application>
  <PresentationFormat>Widescreen</PresentationFormat>
  <Paragraphs>132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Daytona Condensed Light</vt:lpstr>
      <vt:lpstr>Posterama</vt:lpstr>
      <vt:lpstr>Söhne</vt:lpstr>
      <vt:lpstr>Office Theme</vt:lpstr>
      <vt:lpstr>DATABASE MANAGEMENT SYSTEM COURSE 5(C)</vt:lpstr>
      <vt:lpstr>Topics</vt:lpstr>
      <vt:lpstr>Transaction </vt:lpstr>
      <vt:lpstr>Transaction States</vt:lpstr>
      <vt:lpstr>CONCURRENCY CONTROL</vt:lpstr>
      <vt:lpstr>N0SQL</vt:lpstr>
      <vt:lpstr>RAID</vt:lpstr>
      <vt:lpstr> RAID LEVELS</vt:lpstr>
      <vt:lpstr> RAID LEVELS </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 COURSE</dc:title>
  <dc:creator>Sanyog Dani</dc:creator>
  <cp:lastModifiedBy>Sanyog Dani</cp:lastModifiedBy>
  <cp:revision>9</cp:revision>
  <dcterms:created xsi:type="dcterms:W3CDTF">2024-04-16T15:38:47Z</dcterms:created>
  <dcterms:modified xsi:type="dcterms:W3CDTF">2024-05-04T05:59:56Z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