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2" r:id="rId7"/>
    <p:sldId id="261" r:id="rId8"/>
    <p:sldId id="263" r:id="rId9"/>
    <p:sldId id="269" r:id="rId10"/>
    <p:sldId id="270" r:id="rId11"/>
    <p:sldId id="271" r:id="rId12"/>
    <p:sldId id="264" r:id="rId13"/>
    <p:sldId id="265" r:id="rId14"/>
    <p:sldId id="267" r:id="rId15"/>
    <p:sldId id="279" r:id="rId16"/>
    <p:sldId id="281" r:id="rId17"/>
    <p:sldId id="280" r:id="rId18"/>
    <p:sldId id="282" r:id="rId19"/>
    <p:sldId id="272" r:id="rId20"/>
    <p:sldId id="273" r:id="rId21"/>
    <p:sldId id="275" r:id="rId22"/>
    <p:sldId id="278" r:id="rId23"/>
    <p:sldId id="277" r:id="rId24"/>
    <p:sldId id="283" r:id="rId25"/>
    <p:sldId id="276" r:id="rId26"/>
    <p:sldId id="26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64C94E-B44A-4C0D-8CA5-32CDB6666442}" v="7" dt="2024-04-16T17:59:50.950"/>
    <p1510:client id="{78BD914C-C8CA-49FD-8903-6C64129A6DF2}" v="200" dt="2024-04-16T18:07:28.779"/>
    <p1510:client id="{BCD54796-F7E5-40BF-9716-DB88622B1F63}" v="483" dt="2024-04-16T17:49:12.6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B5BC222-89CC-47F0-BC10-CF7006DE94AC}" type="datetimeFigureOut">
              <a:rPr lang="en-IN" smtClean="0"/>
              <a:t>05-05-2024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955EEAC-2D93-4E09-BF76-2C37AC3547DC}" type="slidenum">
              <a:rPr lang="en-IN" smtClean="0"/>
              <a:t>‹#›</a:t>
            </a:fld>
            <a:endParaRPr lang="en-IN"/>
          </a:p>
        </p:txBody>
      </p:sp>
    </p:spTree>
    <p:extLst>
      <p:ext uri="{BB962C8B-B14F-4D97-AF65-F5344CB8AC3E}">
        <p14:creationId xmlns:p14="http://schemas.microsoft.com/office/powerpoint/2010/main" val="1610683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5BC222-89CC-47F0-BC10-CF7006DE94AC}" type="datetimeFigureOut">
              <a:rPr lang="en-IN" smtClean="0"/>
              <a:t>05-05-2024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55EEAC-2D93-4E09-BF76-2C37AC3547DC}" type="slidenum">
              <a:rPr lang="en-IN" smtClean="0"/>
              <a:t>‹#›</a:t>
            </a:fld>
            <a:endParaRPr lang="en-IN"/>
          </a:p>
        </p:txBody>
      </p:sp>
    </p:spTree>
    <p:extLst>
      <p:ext uri="{BB962C8B-B14F-4D97-AF65-F5344CB8AC3E}">
        <p14:creationId xmlns:p14="http://schemas.microsoft.com/office/powerpoint/2010/main" val="798442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B5BC222-89CC-47F0-BC10-CF7006DE94AC}"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55EEAC-2D93-4E09-BF76-2C37AC3547DC}" type="slidenum">
              <a:rPr lang="en-IN" smtClean="0"/>
              <a:t>‹#›</a:t>
            </a:fld>
            <a:endParaRPr lang="en-IN"/>
          </a:p>
        </p:txBody>
      </p:sp>
    </p:spTree>
    <p:extLst>
      <p:ext uri="{BB962C8B-B14F-4D97-AF65-F5344CB8AC3E}">
        <p14:creationId xmlns:p14="http://schemas.microsoft.com/office/powerpoint/2010/main" val="677328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B5BC222-89CC-47F0-BC10-CF7006DE94AC}"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55EEAC-2D93-4E09-BF76-2C37AC3547DC}" type="slidenum">
              <a:rPr lang="en-IN" smtClean="0"/>
              <a:t>‹#›</a:t>
            </a:fld>
            <a:endParaRPr lang="en-IN"/>
          </a:p>
        </p:txBody>
      </p:sp>
    </p:spTree>
    <p:extLst>
      <p:ext uri="{BB962C8B-B14F-4D97-AF65-F5344CB8AC3E}">
        <p14:creationId xmlns:p14="http://schemas.microsoft.com/office/powerpoint/2010/main" val="1786232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5BC222-89CC-47F0-BC10-CF7006DE94AC}"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55EEAC-2D93-4E09-BF76-2C37AC3547DC}" type="slidenum">
              <a:rPr lang="en-IN" smtClean="0"/>
              <a:t>‹#›</a:t>
            </a:fld>
            <a:endParaRPr lang="en-IN"/>
          </a:p>
        </p:txBody>
      </p:sp>
    </p:spTree>
    <p:extLst>
      <p:ext uri="{BB962C8B-B14F-4D97-AF65-F5344CB8AC3E}">
        <p14:creationId xmlns:p14="http://schemas.microsoft.com/office/powerpoint/2010/main" val="3684100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B5BC222-89CC-47F0-BC10-CF7006DE94AC}" type="datetimeFigureOut">
              <a:rPr lang="en-IN" smtClean="0"/>
              <a:t>05-05-2024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55EEAC-2D93-4E09-BF76-2C37AC3547DC}" type="slidenum">
              <a:rPr lang="en-IN" smtClean="0"/>
              <a:t>‹#›</a:t>
            </a:fld>
            <a:endParaRPr lang="en-IN"/>
          </a:p>
        </p:txBody>
      </p:sp>
    </p:spTree>
    <p:extLst>
      <p:ext uri="{BB962C8B-B14F-4D97-AF65-F5344CB8AC3E}">
        <p14:creationId xmlns:p14="http://schemas.microsoft.com/office/powerpoint/2010/main" val="1226496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B5BC222-89CC-47F0-BC10-CF7006DE94AC}" type="datetimeFigureOut">
              <a:rPr lang="en-IN" smtClean="0"/>
              <a:t>05-05-2024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6955EEAC-2D93-4E09-BF76-2C37AC3547DC}" type="slidenum">
              <a:rPr lang="en-IN" smtClean="0"/>
              <a:t>‹#›</a:t>
            </a:fld>
            <a:endParaRPr lang="en-IN"/>
          </a:p>
        </p:txBody>
      </p:sp>
    </p:spTree>
    <p:extLst>
      <p:ext uri="{BB962C8B-B14F-4D97-AF65-F5344CB8AC3E}">
        <p14:creationId xmlns:p14="http://schemas.microsoft.com/office/powerpoint/2010/main" val="174181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BB5BC222-89CC-47F0-BC10-CF7006DE94AC}"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55EEAC-2D93-4E09-BF76-2C37AC3547DC}" type="slidenum">
              <a:rPr lang="en-IN" smtClean="0"/>
              <a:t>‹#›</a:t>
            </a:fld>
            <a:endParaRPr lang="en-IN"/>
          </a:p>
        </p:txBody>
      </p:sp>
    </p:spTree>
    <p:extLst>
      <p:ext uri="{BB962C8B-B14F-4D97-AF65-F5344CB8AC3E}">
        <p14:creationId xmlns:p14="http://schemas.microsoft.com/office/powerpoint/2010/main" val="1286704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BB5BC222-89CC-47F0-BC10-CF7006DE94AC}"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55EEAC-2D93-4E09-BF76-2C37AC3547DC}" type="slidenum">
              <a:rPr lang="en-IN" smtClean="0"/>
              <a:t>‹#›</a:t>
            </a:fld>
            <a:endParaRPr lang="en-IN"/>
          </a:p>
        </p:txBody>
      </p:sp>
    </p:spTree>
    <p:extLst>
      <p:ext uri="{BB962C8B-B14F-4D97-AF65-F5344CB8AC3E}">
        <p14:creationId xmlns:p14="http://schemas.microsoft.com/office/powerpoint/2010/main" val="4152101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5BC222-89CC-47F0-BC10-CF7006DE94AC}"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55EEAC-2D93-4E09-BF76-2C37AC3547DC}" type="slidenum">
              <a:rPr lang="en-IN" smtClean="0"/>
              <a:t>‹#›</a:t>
            </a:fld>
            <a:endParaRPr lang="en-IN"/>
          </a:p>
        </p:txBody>
      </p:sp>
    </p:spTree>
    <p:extLst>
      <p:ext uri="{BB962C8B-B14F-4D97-AF65-F5344CB8AC3E}">
        <p14:creationId xmlns:p14="http://schemas.microsoft.com/office/powerpoint/2010/main" val="4019224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5BC222-89CC-47F0-BC10-CF7006DE94AC}"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55EEAC-2D93-4E09-BF76-2C37AC3547DC}" type="slidenum">
              <a:rPr lang="en-IN" smtClean="0"/>
              <a:t>‹#›</a:t>
            </a:fld>
            <a:endParaRPr lang="en-IN"/>
          </a:p>
        </p:txBody>
      </p:sp>
    </p:spTree>
    <p:extLst>
      <p:ext uri="{BB962C8B-B14F-4D97-AF65-F5344CB8AC3E}">
        <p14:creationId xmlns:p14="http://schemas.microsoft.com/office/powerpoint/2010/main" val="273067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5BC222-89CC-47F0-BC10-CF7006DE94AC}" type="datetimeFigureOut">
              <a:rPr lang="en-IN" smtClean="0"/>
              <a:t>05-05-2024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55EEAC-2D93-4E09-BF76-2C37AC3547DC}" type="slidenum">
              <a:rPr lang="en-IN" smtClean="0"/>
              <a:t>‹#›</a:t>
            </a:fld>
            <a:endParaRPr lang="en-IN"/>
          </a:p>
        </p:txBody>
      </p:sp>
    </p:spTree>
    <p:extLst>
      <p:ext uri="{BB962C8B-B14F-4D97-AF65-F5344CB8AC3E}">
        <p14:creationId xmlns:p14="http://schemas.microsoft.com/office/powerpoint/2010/main" val="64922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5BC222-89CC-47F0-BC10-CF7006DE94AC}" type="datetimeFigureOut">
              <a:rPr lang="en-IN" smtClean="0"/>
              <a:t>05-05-2024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55EEAC-2D93-4E09-BF76-2C37AC3547DC}" type="slidenum">
              <a:rPr lang="en-IN" smtClean="0"/>
              <a:t>‹#›</a:t>
            </a:fld>
            <a:endParaRPr lang="en-IN"/>
          </a:p>
        </p:txBody>
      </p:sp>
    </p:spTree>
    <p:extLst>
      <p:ext uri="{BB962C8B-B14F-4D97-AF65-F5344CB8AC3E}">
        <p14:creationId xmlns:p14="http://schemas.microsoft.com/office/powerpoint/2010/main" val="85720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BB5BC222-89CC-47F0-BC10-CF7006DE94AC}" type="datetimeFigureOut">
              <a:rPr lang="en-IN" smtClean="0"/>
              <a:t>05-05-2024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55EEAC-2D93-4E09-BF76-2C37AC3547DC}" type="slidenum">
              <a:rPr lang="en-IN" smtClean="0"/>
              <a:t>‹#›</a:t>
            </a:fld>
            <a:endParaRPr lang="en-IN"/>
          </a:p>
        </p:txBody>
      </p:sp>
    </p:spTree>
    <p:extLst>
      <p:ext uri="{BB962C8B-B14F-4D97-AF65-F5344CB8AC3E}">
        <p14:creationId xmlns:p14="http://schemas.microsoft.com/office/powerpoint/2010/main" val="2032322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5BC222-89CC-47F0-BC10-CF7006DE94AC}" type="datetimeFigureOut">
              <a:rPr lang="en-IN" smtClean="0"/>
              <a:t>05-05-2024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955EEAC-2D93-4E09-BF76-2C37AC3547DC}" type="slidenum">
              <a:rPr lang="en-IN" smtClean="0"/>
              <a:t>‹#›</a:t>
            </a:fld>
            <a:endParaRPr lang="en-IN"/>
          </a:p>
        </p:txBody>
      </p:sp>
    </p:spTree>
    <p:extLst>
      <p:ext uri="{BB962C8B-B14F-4D97-AF65-F5344CB8AC3E}">
        <p14:creationId xmlns:p14="http://schemas.microsoft.com/office/powerpoint/2010/main" val="2853482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5BC222-89CC-47F0-BC10-CF7006DE94AC}" type="datetimeFigureOut">
              <a:rPr lang="en-IN" smtClean="0"/>
              <a:t>05-05-2024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55EEAC-2D93-4E09-BF76-2C37AC3547DC}" type="slidenum">
              <a:rPr lang="en-IN" smtClean="0"/>
              <a:t>‹#›</a:t>
            </a:fld>
            <a:endParaRPr lang="en-IN"/>
          </a:p>
        </p:txBody>
      </p:sp>
    </p:spTree>
    <p:extLst>
      <p:ext uri="{BB962C8B-B14F-4D97-AF65-F5344CB8AC3E}">
        <p14:creationId xmlns:p14="http://schemas.microsoft.com/office/powerpoint/2010/main" val="562890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5BC222-89CC-47F0-BC10-CF7006DE94AC}" type="datetimeFigureOut">
              <a:rPr lang="en-IN" smtClean="0"/>
              <a:t>05-05-2024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55EEAC-2D93-4E09-BF76-2C37AC3547DC}" type="slidenum">
              <a:rPr lang="en-IN" smtClean="0"/>
              <a:t>‹#›</a:t>
            </a:fld>
            <a:endParaRPr lang="en-IN"/>
          </a:p>
        </p:txBody>
      </p:sp>
    </p:spTree>
    <p:extLst>
      <p:ext uri="{BB962C8B-B14F-4D97-AF65-F5344CB8AC3E}">
        <p14:creationId xmlns:p14="http://schemas.microsoft.com/office/powerpoint/2010/main" val="242309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B5BC222-89CC-47F0-BC10-CF7006DE94AC}" type="datetimeFigureOut">
              <a:rPr lang="en-IN" smtClean="0"/>
              <a:t>05-05-2024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955EEAC-2D93-4E09-BF76-2C37AC3547DC}" type="slidenum">
              <a:rPr lang="en-IN" smtClean="0"/>
              <a:t>‹#›</a:t>
            </a:fld>
            <a:endParaRPr lang="en-IN"/>
          </a:p>
        </p:txBody>
      </p:sp>
    </p:spTree>
    <p:extLst>
      <p:ext uri="{BB962C8B-B14F-4D97-AF65-F5344CB8AC3E}">
        <p14:creationId xmlns:p14="http://schemas.microsoft.com/office/powerpoint/2010/main" val="316502346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69D30-FEA9-07E9-DF71-62CA9D31A9FD}"/>
              </a:ext>
            </a:extLst>
          </p:cNvPr>
          <p:cNvSpPr>
            <a:spLocks noGrp="1"/>
          </p:cNvSpPr>
          <p:nvPr>
            <p:ph type="ctrTitle"/>
          </p:nvPr>
        </p:nvSpPr>
        <p:spPr>
          <a:xfrm>
            <a:off x="997637" y="900196"/>
            <a:ext cx="9896503" cy="1538204"/>
          </a:xfrm>
        </p:spPr>
        <p:txBody>
          <a:bodyPr anchor="t"/>
          <a:lstStyle/>
          <a:p>
            <a:r>
              <a:rPr lang="en-IN" sz="6000">
                <a:latin typeface="Agency FB" panose="020B0503020202020204" pitchFamily="34" charset="0"/>
              </a:rPr>
              <a:t>INVENTORY MANAGEMENT SYSTEM (IMS)</a:t>
            </a:r>
          </a:p>
        </p:txBody>
      </p:sp>
      <p:sp>
        <p:nvSpPr>
          <p:cNvPr id="3" name="Subtitle 2">
            <a:extLst>
              <a:ext uri="{FF2B5EF4-FFF2-40B4-BE49-F238E27FC236}">
                <a16:creationId xmlns:a16="http://schemas.microsoft.com/office/drawing/2014/main" id="{B559168D-3534-552F-C22E-5BF640F18C75}"/>
              </a:ext>
            </a:extLst>
          </p:cNvPr>
          <p:cNvSpPr>
            <a:spLocks noGrp="1"/>
          </p:cNvSpPr>
          <p:nvPr>
            <p:ph type="subTitle" idx="1"/>
          </p:nvPr>
        </p:nvSpPr>
        <p:spPr>
          <a:xfrm>
            <a:off x="1154955" y="2961152"/>
            <a:ext cx="8825658" cy="2677648"/>
          </a:xfrm>
        </p:spPr>
        <p:txBody>
          <a:bodyPr/>
          <a:lstStyle/>
          <a:p>
            <a:r>
              <a:rPr lang="en-IN"/>
              <a:t>Presented BY-</a:t>
            </a:r>
          </a:p>
          <a:p>
            <a:pPr marL="285750" indent="-285750">
              <a:buFont typeface="Wingdings" panose="05000000000000000000" pitchFamily="2" charset="2"/>
              <a:buChar char="v"/>
            </a:pPr>
            <a:r>
              <a:rPr lang="en-IN"/>
              <a:t>SANYOG DANI (RA2211031010087)</a:t>
            </a:r>
          </a:p>
          <a:p>
            <a:pPr marL="285750" indent="-285750">
              <a:buFont typeface="Wingdings" panose="05000000000000000000" pitchFamily="2" charset="2"/>
              <a:buChar char="v"/>
            </a:pPr>
            <a:r>
              <a:rPr lang="en-IN"/>
              <a:t>ARUSH Sirotiya (ra2211031010092)</a:t>
            </a:r>
          </a:p>
          <a:p>
            <a:pPr marL="285750" indent="-285750">
              <a:buFont typeface="Wingdings" panose="05000000000000000000" pitchFamily="2" charset="2"/>
              <a:buChar char="v"/>
            </a:pPr>
            <a:r>
              <a:rPr lang="en-IN"/>
              <a:t>Nikhil kumar (ra2211031010097)</a:t>
            </a:r>
          </a:p>
          <a:p>
            <a:endParaRPr lang="en-IN"/>
          </a:p>
        </p:txBody>
      </p:sp>
    </p:spTree>
    <p:extLst>
      <p:ext uri="{BB962C8B-B14F-4D97-AF65-F5344CB8AC3E}">
        <p14:creationId xmlns:p14="http://schemas.microsoft.com/office/powerpoint/2010/main" val="2904078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A053C9-81B7-30D5-8427-BF9BFE5732A5}"/>
              </a:ext>
            </a:extLst>
          </p:cNvPr>
          <p:cNvSpPr txBox="1"/>
          <p:nvPr/>
        </p:nvSpPr>
        <p:spPr>
          <a:xfrm>
            <a:off x="396111" y="1130474"/>
            <a:ext cx="11008782"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000000"/>
                </a:solidFill>
                <a:ea typeface="+mn-lt"/>
                <a:cs typeface="+mn-lt"/>
              </a:rPr>
              <a:t>2. Check Foreign Key Relationships:</a:t>
            </a:r>
            <a:r>
              <a:rPr lang="en-US">
                <a:solidFill>
                  <a:srgbClr val="000000"/>
                </a:solidFill>
                <a:ea typeface="+mn-lt"/>
                <a:cs typeface="+mn-lt"/>
              </a:rPr>
              <a:t> Verify that foreign keys are properly defined to establish relationships between tables.</a:t>
            </a:r>
          </a:p>
          <a:p>
            <a:endParaRPr lang="en-US">
              <a:solidFill>
                <a:srgbClr val="000000"/>
              </a:solidFill>
              <a:ea typeface="+mn-lt"/>
              <a:cs typeface="+mn-lt"/>
            </a:endParaRPr>
          </a:p>
          <a:p>
            <a:pPr marL="285750" indent="-285750">
              <a:buFont typeface="Arial"/>
              <a:buChar char="•"/>
            </a:pPr>
            <a:r>
              <a:rPr lang="en-US">
                <a:solidFill>
                  <a:srgbClr val="000000"/>
                </a:solidFill>
                <a:ea typeface="+mn-lt"/>
                <a:cs typeface="+mn-lt"/>
              </a:rPr>
              <a:t>Foreign key relationships exist between tables, such as </a:t>
            </a:r>
            <a:r>
              <a:rPr lang="en-US">
                <a:solidFill>
                  <a:srgbClr val="000000"/>
                </a:solidFill>
                <a:latin typeface="Century Gothic"/>
                <a:ea typeface="+mn-lt"/>
                <a:cs typeface="+mn-lt"/>
              </a:rPr>
              <a:t>'</a:t>
            </a:r>
            <a:r>
              <a:rPr lang="en-US" err="1">
                <a:solidFill>
                  <a:srgbClr val="000000"/>
                </a:solidFill>
                <a:latin typeface="Century Gothic"/>
                <a:ea typeface="+mn-lt"/>
                <a:cs typeface="+mn-lt"/>
              </a:rPr>
              <a:t>customer_id</a:t>
            </a:r>
            <a:r>
              <a:rPr lang="en-US">
                <a:solidFill>
                  <a:srgbClr val="000000"/>
                </a:solidFill>
                <a:ea typeface="+mn-lt"/>
                <a:cs typeface="+mn-lt"/>
              </a:rPr>
              <a:t>' in the </a:t>
            </a:r>
            <a:r>
              <a:rPr lang="en-US">
                <a:solidFill>
                  <a:srgbClr val="000000"/>
                </a:solidFill>
                <a:latin typeface="Century Gothic"/>
                <a:ea typeface="+mn-lt"/>
                <a:cs typeface="+mn-lt"/>
              </a:rPr>
              <a:t>'orders</a:t>
            </a:r>
            <a:r>
              <a:rPr lang="en-US">
                <a:solidFill>
                  <a:srgbClr val="000000"/>
                </a:solidFill>
                <a:ea typeface="+mn-lt"/>
                <a:cs typeface="+mn-lt"/>
              </a:rPr>
              <a:t>' table referencing </a:t>
            </a:r>
            <a:r>
              <a:rPr lang="en-US">
                <a:solidFill>
                  <a:srgbClr val="000000"/>
                </a:solidFill>
                <a:latin typeface="Century Gothic"/>
                <a:ea typeface="+mn-lt"/>
                <a:cs typeface="+mn-lt"/>
              </a:rPr>
              <a:t>'</a:t>
            </a:r>
            <a:r>
              <a:rPr lang="en-US" err="1">
                <a:solidFill>
                  <a:srgbClr val="000000"/>
                </a:solidFill>
                <a:latin typeface="Century Gothic"/>
                <a:ea typeface="+mn-lt"/>
                <a:cs typeface="+mn-lt"/>
              </a:rPr>
              <a:t>customer_id</a:t>
            </a:r>
            <a:r>
              <a:rPr lang="en-US">
                <a:solidFill>
                  <a:srgbClr val="000000"/>
                </a:solidFill>
                <a:ea typeface="+mn-lt"/>
                <a:cs typeface="+mn-lt"/>
              </a:rPr>
              <a:t>' in the </a:t>
            </a:r>
            <a:r>
              <a:rPr lang="en-US">
                <a:solidFill>
                  <a:srgbClr val="000000"/>
                </a:solidFill>
                <a:latin typeface="Century Gothic"/>
                <a:ea typeface="+mn-lt"/>
                <a:cs typeface="+mn-lt"/>
              </a:rPr>
              <a:t>'customer</a:t>
            </a:r>
            <a:r>
              <a:rPr lang="en-US">
                <a:solidFill>
                  <a:srgbClr val="000000"/>
                </a:solidFill>
                <a:ea typeface="+mn-lt"/>
                <a:cs typeface="+mn-lt"/>
              </a:rPr>
              <a:t>' table, and </a:t>
            </a:r>
            <a:r>
              <a:rPr lang="en-US">
                <a:solidFill>
                  <a:srgbClr val="000000"/>
                </a:solidFill>
                <a:latin typeface="Century Gothic"/>
                <a:ea typeface="+mn-lt"/>
                <a:cs typeface="+mn-lt"/>
              </a:rPr>
              <a:t>'</a:t>
            </a:r>
            <a:r>
              <a:rPr lang="en-US" err="1">
                <a:solidFill>
                  <a:srgbClr val="000000"/>
                </a:solidFill>
                <a:latin typeface="Century Gothic"/>
                <a:ea typeface="+mn-lt"/>
                <a:cs typeface="+mn-lt"/>
              </a:rPr>
              <a:t>product_id</a:t>
            </a:r>
            <a:r>
              <a:rPr lang="en-US">
                <a:solidFill>
                  <a:srgbClr val="000000"/>
                </a:solidFill>
                <a:ea typeface="+mn-lt"/>
                <a:cs typeface="+mn-lt"/>
              </a:rPr>
              <a:t>' in the </a:t>
            </a:r>
            <a:r>
              <a:rPr lang="en-US">
                <a:solidFill>
                  <a:srgbClr val="000000"/>
                </a:solidFill>
                <a:latin typeface="Century Gothic"/>
                <a:ea typeface="+mn-lt"/>
                <a:cs typeface="+mn-lt"/>
              </a:rPr>
              <a:t>'</a:t>
            </a:r>
            <a:r>
              <a:rPr lang="en-US" err="1">
                <a:solidFill>
                  <a:srgbClr val="000000"/>
                </a:solidFill>
                <a:latin typeface="Century Gothic"/>
                <a:ea typeface="+mn-lt"/>
                <a:cs typeface="+mn-lt"/>
              </a:rPr>
              <a:t>order_item</a:t>
            </a:r>
            <a:r>
              <a:rPr lang="en-US">
                <a:solidFill>
                  <a:srgbClr val="000000"/>
                </a:solidFill>
                <a:ea typeface="+mn-lt"/>
                <a:cs typeface="+mn-lt"/>
              </a:rPr>
              <a:t>' table referencing </a:t>
            </a:r>
            <a:r>
              <a:rPr lang="en-US">
                <a:solidFill>
                  <a:srgbClr val="000000"/>
                </a:solidFill>
                <a:latin typeface="Century Gothic"/>
                <a:ea typeface="+mn-lt"/>
                <a:cs typeface="+mn-lt"/>
              </a:rPr>
              <a:t>'</a:t>
            </a:r>
            <a:r>
              <a:rPr lang="en-US" err="1">
                <a:solidFill>
                  <a:srgbClr val="000000"/>
                </a:solidFill>
                <a:latin typeface="Century Gothic"/>
                <a:ea typeface="+mn-lt"/>
                <a:cs typeface="+mn-lt"/>
              </a:rPr>
              <a:t>product_id</a:t>
            </a:r>
            <a:r>
              <a:rPr lang="en-US">
                <a:solidFill>
                  <a:srgbClr val="000000"/>
                </a:solidFill>
                <a:ea typeface="+mn-lt"/>
                <a:cs typeface="+mn-lt"/>
              </a:rPr>
              <a:t>' in the </a:t>
            </a:r>
            <a:r>
              <a:rPr lang="en-US">
                <a:solidFill>
                  <a:srgbClr val="000000"/>
                </a:solidFill>
                <a:latin typeface="Century Gothic"/>
                <a:ea typeface="+mn-lt"/>
                <a:cs typeface="+mn-lt"/>
              </a:rPr>
              <a:t>'product</a:t>
            </a:r>
            <a:r>
              <a:rPr lang="en-US">
                <a:solidFill>
                  <a:srgbClr val="000000"/>
                </a:solidFill>
                <a:ea typeface="+mn-lt"/>
                <a:cs typeface="+mn-lt"/>
              </a:rPr>
              <a:t>' table.</a:t>
            </a:r>
          </a:p>
          <a:p>
            <a:endParaRPr lang="en-US"/>
          </a:p>
          <a:p>
            <a:endParaRPr lang="en-US"/>
          </a:p>
          <a:p>
            <a:r>
              <a:rPr lang="en-US" b="1"/>
              <a:t>3. </a:t>
            </a:r>
            <a:r>
              <a:rPr lang="en-US" b="1">
                <a:solidFill>
                  <a:srgbClr val="000000"/>
                </a:solidFill>
                <a:ea typeface="+mn-lt"/>
                <a:cs typeface="+mn-lt"/>
              </a:rPr>
              <a:t>Review Data Types:</a:t>
            </a:r>
            <a:r>
              <a:rPr lang="en-US">
                <a:solidFill>
                  <a:srgbClr val="000000"/>
                </a:solidFill>
                <a:ea typeface="+mn-lt"/>
                <a:cs typeface="+mn-lt"/>
              </a:rPr>
              <a:t> Ensure that data types are appropriate for the values they store and that they are consistent across tables.</a:t>
            </a:r>
          </a:p>
          <a:p>
            <a:endParaRPr lang="en-US">
              <a:solidFill>
                <a:srgbClr val="000000"/>
              </a:solidFill>
              <a:ea typeface="+mn-lt"/>
              <a:cs typeface="+mn-lt"/>
            </a:endParaRPr>
          </a:p>
          <a:p>
            <a:pPr marL="285750" indent="-285750">
              <a:buFont typeface="Arial"/>
              <a:buChar char="•"/>
            </a:pPr>
            <a:r>
              <a:rPr lang="en-US">
                <a:solidFill>
                  <a:srgbClr val="000000"/>
                </a:solidFill>
                <a:ea typeface="+mn-lt"/>
                <a:cs typeface="+mn-lt"/>
              </a:rPr>
              <a:t>Data types seem appropriate for the values they store, with integers (</a:t>
            </a:r>
            <a:r>
              <a:rPr lang="en-US">
                <a:solidFill>
                  <a:srgbClr val="000000"/>
                </a:solidFill>
                <a:latin typeface="Century Gothic"/>
              </a:rPr>
              <a:t>'int</a:t>
            </a:r>
            <a:r>
              <a:rPr lang="en-US">
                <a:solidFill>
                  <a:srgbClr val="000000"/>
                </a:solidFill>
                <a:ea typeface="+mn-lt"/>
                <a:cs typeface="+mn-lt"/>
              </a:rPr>
              <a:t>'), variable-length strings (</a:t>
            </a:r>
            <a:r>
              <a:rPr lang="en-US">
                <a:solidFill>
                  <a:srgbClr val="000000"/>
                </a:solidFill>
                <a:latin typeface="Century Gothic"/>
              </a:rPr>
              <a:t>'varchar</a:t>
            </a:r>
            <a:r>
              <a:rPr lang="en-US">
                <a:solidFill>
                  <a:srgbClr val="000000"/>
                </a:solidFill>
                <a:ea typeface="+mn-lt"/>
                <a:cs typeface="+mn-lt"/>
              </a:rPr>
              <a:t>'), and dates (</a:t>
            </a:r>
            <a:r>
              <a:rPr lang="en-US">
                <a:solidFill>
                  <a:srgbClr val="000000"/>
                </a:solidFill>
                <a:latin typeface="Century Gothic"/>
              </a:rPr>
              <a:t>'date</a:t>
            </a:r>
            <a:r>
              <a:rPr lang="en-US">
                <a:solidFill>
                  <a:srgbClr val="000000"/>
                </a:solidFill>
                <a:ea typeface="+mn-lt"/>
                <a:cs typeface="+mn-lt"/>
              </a:rPr>
              <a:t>') used where necessary.</a:t>
            </a:r>
          </a:p>
          <a:p>
            <a:endParaRPr lang="en-US"/>
          </a:p>
          <a:p>
            <a:endParaRPr lang="en-US"/>
          </a:p>
          <a:p>
            <a:r>
              <a:rPr lang="en-US" b="1"/>
              <a:t>4. </a:t>
            </a:r>
            <a:r>
              <a:rPr lang="en-US" b="1">
                <a:solidFill>
                  <a:srgbClr val="000000"/>
                </a:solidFill>
                <a:ea typeface="+mn-lt"/>
                <a:cs typeface="+mn-lt"/>
              </a:rPr>
              <a:t>Analyze Redundancy: </a:t>
            </a:r>
            <a:r>
              <a:rPr lang="en-US">
                <a:solidFill>
                  <a:srgbClr val="000000"/>
                </a:solidFill>
                <a:ea typeface="+mn-lt"/>
                <a:cs typeface="+mn-lt"/>
              </a:rPr>
              <a:t>Look for any redundancy or duplication of data, which could lead to inconsistencies and inefficiencies.</a:t>
            </a:r>
          </a:p>
          <a:p>
            <a:r>
              <a:rPr lang="en-US">
                <a:solidFill>
                  <a:srgbClr val="000000"/>
                </a:solidFill>
                <a:ea typeface="+mn-lt"/>
                <a:cs typeface="+mn-lt"/>
              </a:rPr>
              <a:t>Redundancy can be observed in the </a:t>
            </a:r>
            <a:r>
              <a:rPr lang="en-US">
                <a:solidFill>
                  <a:srgbClr val="000000"/>
                </a:solidFill>
                <a:latin typeface="Century Gothic"/>
              </a:rPr>
              <a:t>'location</a:t>
            </a:r>
            <a:r>
              <a:rPr lang="en-US">
                <a:solidFill>
                  <a:srgbClr val="000000"/>
                </a:solidFill>
                <a:ea typeface="+mn-lt"/>
                <a:cs typeface="+mn-lt"/>
              </a:rPr>
              <a:t>' table, where the same address information appears multiple times. This could be normalized by creating a separate table for addresses and linking them to their respective entities.</a:t>
            </a:r>
            <a:endParaRPr lang="en-US"/>
          </a:p>
        </p:txBody>
      </p:sp>
      <p:sp>
        <p:nvSpPr>
          <p:cNvPr id="2" name="Title 1">
            <a:extLst>
              <a:ext uri="{FF2B5EF4-FFF2-40B4-BE49-F238E27FC236}">
                <a16:creationId xmlns:a16="http://schemas.microsoft.com/office/drawing/2014/main" id="{D1CDAFB5-034A-C70A-0D18-A4BAE0977DEB}"/>
              </a:ext>
            </a:extLst>
          </p:cNvPr>
          <p:cNvSpPr txBox="1">
            <a:spLocks/>
          </p:cNvSpPr>
          <p:nvPr/>
        </p:nvSpPr>
        <p:spPr bwMode="gray">
          <a:xfrm>
            <a:off x="1448421" y="95215"/>
            <a:ext cx="8761413" cy="70802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a:t>FUNCTIONAL DEPENDECIES</a:t>
            </a:r>
          </a:p>
        </p:txBody>
      </p:sp>
    </p:spTree>
    <p:extLst>
      <p:ext uri="{BB962C8B-B14F-4D97-AF65-F5344CB8AC3E}">
        <p14:creationId xmlns:p14="http://schemas.microsoft.com/office/powerpoint/2010/main" val="3278724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6DF198-9492-6721-B4C5-01DE8E82015B}"/>
              </a:ext>
            </a:extLst>
          </p:cNvPr>
          <p:cNvSpPr txBox="1"/>
          <p:nvPr/>
        </p:nvSpPr>
        <p:spPr>
          <a:xfrm>
            <a:off x="1499473" y="284000"/>
            <a:ext cx="78867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3600" b="1">
                <a:solidFill>
                  <a:srgbClr val="ACCBF9"/>
                </a:solidFill>
              </a:rPr>
              <a:t>NORMALIZATIONS</a:t>
            </a:r>
            <a:endParaRPr lang="en-US"/>
          </a:p>
        </p:txBody>
      </p:sp>
      <p:sp>
        <p:nvSpPr>
          <p:cNvPr id="4" name="TextBox 3">
            <a:extLst>
              <a:ext uri="{FF2B5EF4-FFF2-40B4-BE49-F238E27FC236}">
                <a16:creationId xmlns:a16="http://schemas.microsoft.com/office/drawing/2014/main" id="{47A053C9-81B7-30D5-8427-BF9BFE5732A5}"/>
              </a:ext>
            </a:extLst>
          </p:cNvPr>
          <p:cNvSpPr txBox="1"/>
          <p:nvPr/>
        </p:nvSpPr>
        <p:spPr>
          <a:xfrm>
            <a:off x="620477" y="1132076"/>
            <a:ext cx="10977032"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000000"/>
                </a:solidFill>
                <a:ea typeface="+mn-lt"/>
                <a:cs typeface="+mn-lt"/>
              </a:rPr>
              <a:t>Normalize the Schema: </a:t>
            </a:r>
            <a:r>
              <a:rPr lang="en-US">
                <a:solidFill>
                  <a:srgbClr val="000000"/>
                </a:solidFill>
                <a:ea typeface="+mn-lt"/>
                <a:cs typeface="+mn-lt"/>
              </a:rPr>
              <a:t>Apply normalization techniques to minimize redundancy and dependency, aiming for higher data integrity and efficiency. To apply normalization, we can consider techniques such as:</a:t>
            </a:r>
          </a:p>
          <a:p>
            <a:pPr marL="285750" indent="-285750">
              <a:spcBef>
                <a:spcPct val="0"/>
              </a:spcBef>
              <a:buAutoNum type="romanLcPeriod"/>
            </a:pPr>
            <a:r>
              <a:rPr lang="en-US">
                <a:solidFill>
                  <a:srgbClr val="000000"/>
                </a:solidFill>
                <a:ea typeface="+mn-lt"/>
                <a:cs typeface="+mn-lt"/>
              </a:rPr>
              <a:t>Breaking down tables with repeating groups of attributes into separate tables.</a:t>
            </a:r>
            <a:endParaRPr lang="en-US"/>
          </a:p>
          <a:p>
            <a:pPr marL="285750" indent="-285750">
              <a:spcBef>
                <a:spcPct val="0"/>
              </a:spcBef>
              <a:buAutoNum type="romanLcPeriod"/>
            </a:pPr>
            <a:r>
              <a:rPr lang="en-US">
                <a:solidFill>
                  <a:srgbClr val="000000"/>
                </a:solidFill>
                <a:ea typeface="+mn-lt"/>
                <a:cs typeface="+mn-lt"/>
              </a:rPr>
              <a:t>Ensuring each table represents a single entity or relationship.</a:t>
            </a:r>
            <a:endParaRPr lang="en-US"/>
          </a:p>
          <a:p>
            <a:pPr marL="285750" indent="-285750">
              <a:spcBef>
                <a:spcPct val="0"/>
              </a:spcBef>
              <a:buAutoNum type="romanLcPeriod"/>
            </a:pPr>
            <a:r>
              <a:rPr lang="en-US">
                <a:solidFill>
                  <a:srgbClr val="000000"/>
                </a:solidFill>
                <a:ea typeface="+mn-lt"/>
                <a:cs typeface="+mn-lt"/>
              </a:rPr>
              <a:t>Removing transitive dependencies by creating additional tables.</a:t>
            </a:r>
            <a:endParaRPr lang="en-US"/>
          </a:p>
          <a:p>
            <a:pPr>
              <a:spcBef>
                <a:spcPct val="0"/>
              </a:spcBef>
            </a:pPr>
            <a:endParaRPr lang="en-US" b="1">
              <a:solidFill>
                <a:srgbClr val="000000"/>
              </a:solidFill>
              <a:ea typeface="+mn-lt"/>
              <a:cs typeface="+mn-lt"/>
            </a:endParaRPr>
          </a:p>
          <a:p>
            <a:pPr marL="342900" indent="-342900">
              <a:buAutoNum type="romanLcPeriod"/>
            </a:pPr>
            <a:r>
              <a:rPr lang="en-US" b="1">
                <a:solidFill>
                  <a:srgbClr val="000000"/>
                </a:solidFill>
                <a:ea typeface="+mn-lt"/>
                <a:cs typeface="+mn-lt"/>
              </a:rPr>
              <a:t>First Normal Form (1NF):</a:t>
            </a:r>
            <a:r>
              <a:rPr lang="en-US">
                <a:solidFill>
                  <a:srgbClr val="000000"/>
                </a:solidFill>
                <a:ea typeface="+mn-lt"/>
                <a:cs typeface="+mn-lt"/>
              </a:rPr>
              <a:t> Ensure that each column contains atomic values, meaning no multi-valued attributes. All tables in the provided schema already satisfy the 1NF criteria.</a:t>
            </a:r>
            <a:endParaRPr lang="en-US"/>
          </a:p>
          <a:p>
            <a:pPr marL="342900" indent="-342900">
              <a:buAutoNum type="romanLcPeriod"/>
            </a:pPr>
            <a:endParaRPr lang="en-US">
              <a:solidFill>
                <a:srgbClr val="000000"/>
              </a:solidFill>
            </a:endParaRPr>
          </a:p>
          <a:p>
            <a:pPr marL="342900" indent="-342900">
              <a:buAutoNum type="romanLcPeriod"/>
            </a:pPr>
            <a:r>
              <a:rPr lang="en-US" b="1">
                <a:solidFill>
                  <a:srgbClr val="000000"/>
                </a:solidFill>
                <a:ea typeface="+mn-lt"/>
                <a:cs typeface="+mn-lt"/>
              </a:rPr>
              <a:t>Second Normal Form (2NF):</a:t>
            </a:r>
            <a:r>
              <a:rPr lang="en-US">
                <a:solidFill>
                  <a:srgbClr val="000000"/>
                </a:solidFill>
                <a:ea typeface="+mn-lt"/>
                <a:cs typeface="+mn-lt"/>
              </a:rPr>
              <a:t> Remove partial dependencies by ensuring that non-prime attributes depend on the whole primary key.</a:t>
            </a:r>
            <a:endParaRPr lang="en-US"/>
          </a:p>
          <a:p>
            <a:pPr marL="342900" indent="-342900">
              <a:buAutoNum type="romanLcPeriod"/>
            </a:pPr>
            <a:endParaRPr lang="en-US">
              <a:solidFill>
                <a:srgbClr val="000000"/>
              </a:solidFill>
            </a:endParaRPr>
          </a:p>
          <a:p>
            <a:pPr marL="342900" indent="-342900">
              <a:buAutoNum type="romanLcPeriod"/>
            </a:pPr>
            <a:r>
              <a:rPr lang="en-US" b="1">
                <a:solidFill>
                  <a:srgbClr val="000000"/>
                </a:solidFill>
                <a:ea typeface="+mn-lt"/>
                <a:cs typeface="+mn-lt"/>
              </a:rPr>
              <a:t>Third Normal Form (3NF):</a:t>
            </a:r>
            <a:r>
              <a:rPr lang="en-US">
                <a:solidFill>
                  <a:srgbClr val="000000"/>
                </a:solidFill>
                <a:ea typeface="+mn-lt"/>
                <a:cs typeface="+mn-lt"/>
              </a:rPr>
              <a:t> Eliminate transitive dependencies by ensuring that non-prime attributes do not depend on other non-prime attributes.</a:t>
            </a:r>
            <a:endParaRPr lang="en-US"/>
          </a:p>
          <a:p>
            <a:pPr marL="342900" indent="-342900">
              <a:buAutoNum type="romanLcPeriod"/>
            </a:pPr>
            <a:endParaRPr lang="en-US">
              <a:solidFill>
                <a:srgbClr val="000000"/>
              </a:solidFill>
              <a:ea typeface="+mn-lt"/>
              <a:cs typeface="+mn-lt"/>
            </a:endParaRPr>
          </a:p>
          <a:p>
            <a:pPr marL="342900" indent="-342900">
              <a:buAutoNum type="romanLcPeriod"/>
            </a:pPr>
            <a:r>
              <a:rPr lang="en-US" b="1">
                <a:solidFill>
                  <a:srgbClr val="000000"/>
                </a:solidFill>
                <a:ea typeface="+mn-lt"/>
                <a:cs typeface="+mn-lt"/>
              </a:rPr>
              <a:t>Fourth Normal Form (4NF)</a:t>
            </a:r>
            <a:r>
              <a:rPr lang="en-US">
                <a:solidFill>
                  <a:srgbClr val="000000"/>
                </a:solidFill>
                <a:ea typeface="+mn-lt"/>
                <a:cs typeface="+mn-lt"/>
              </a:rPr>
              <a:t>: Ensure multivalued dependencies are eliminated.</a:t>
            </a:r>
            <a:endParaRPr lang="en-US"/>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p:txBody>
      </p:sp>
    </p:spTree>
    <p:extLst>
      <p:ext uri="{BB962C8B-B14F-4D97-AF65-F5344CB8AC3E}">
        <p14:creationId xmlns:p14="http://schemas.microsoft.com/office/powerpoint/2010/main" val="1331145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C06A1-2C43-1F76-E260-43CC482E4777}"/>
              </a:ext>
            </a:extLst>
          </p:cNvPr>
          <p:cNvSpPr>
            <a:spLocks noGrp="1"/>
          </p:cNvSpPr>
          <p:nvPr>
            <p:ph type="title" idx="4294967295"/>
          </p:nvPr>
        </p:nvSpPr>
        <p:spPr>
          <a:xfrm>
            <a:off x="1469361" y="88235"/>
            <a:ext cx="8761413" cy="708025"/>
          </a:xfrm>
        </p:spPr>
        <p:txBody>
          <a:bodyPr/>
          <a:lstStyle/>
          <a:p>
            <a:pPr algn="ctr"/>
            <a:r>
              <a:rPr lang="en-IN" b="1"/>
              <a:t>DATABASE TABLES</a:t>
            </a:r>
          </a:p>
        </p:txBody>
      </p:sp>
      <p:pic>
        <p:nvPicPr>
          <p:cNvPr id="3" name="Picture 2">
            <a:extLst>
              <a:ext uri="{FF2B5EF4-FFF2-40B4-BE49-F238E27FC236}">
                <a16:creationId xmlns:a16="http://schemas.microsoft.com/office/drawing/2014/main" id="{CD1847BF-F15B-B129-4B7C-F64B06FF2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619" y="908536"/>
            <a:ext cx="2543175" cy="2943225"/>
          </a:xfrm>
          <a:prstGeom prst="rect">
            <a:avLst/>
          </a:prstGeom>
        </p:spPr>
      </p:pic>
      <p:pic>
        <p:nvPicPr>
          <p:cNvPr id="4" name="Picture 3">
            <a:extLst>
              <a:ext uri="{FF2B5EF4-FFF2-40B4-BE49-F238E27FC236}">
                <a16:creationId xmlns:a16="http://schemas.microsoft.com/office/drawing/2014/main" id="{00406D5D-DFA0-69D4-D4AD-3D099C811279}"/>
              </a:ext>
            </a:extLst>
          </p:cNvPr>
          <p:cNvPicPr>
            <a:picLocks noChangeAspect="1"/>
          </p:cNvPicPr>
          <p:nvPr/>
        </p:nvPicPr>
        <p:blipFill>
          <a:blip r:embed="rId3">
            <a:extLst>
              <a:ext uri="{28A0092B-C50C-407E-A947-70E740481C1C}">
                <a14:useLocalDpi xmlns:a14="http://schemas.microsoft.com/office/drawing/2010/main" val="0"/>
              </a:ext>
            </a:extLst>
          </a:blip>
          <a:srcRect r="17825"/>
          <a:stretch>
            <a:fillRect/>
          </a:stretch>
        </p:blipFill>
        <p:spPr>
          <a:xfrm>
            <a:off x="5931711" y="796260"/>
            <a:ext cx="4391025" cy="2723515"/>
          </a:xfrm>
          <a:prstGeom prst="rect">
            <a:avLst/>
          </a:prstGeom>
        </p:spPr>
      </p:pic>
      <p:pic>
        <p:nvPicPr>
          <p:cNvPr id="6" name="Picture 5">
            <a:extLst>
              <a:ext uri="{FF2B5EF4-FFF2-40B4-BE49-F238E27FC236}">
                <a16:creationId xmlns:a16="http://schemas.microsoft.com/office/drawing/2014/main" id="{06BFECB3-4786-A6BE-B6D8-86FA0E783E9E}"/>
              </a:ext>
            </a:extLst>
          </p:cNvPr>
          <p:cNvPicPr>
            <a:picLocks noChangeAspect="1"/>
          </p:cNvPicPr>
          <p:nvPr/>
        </p:nvPicPr>
        <p:blipFill>
          <a:blip r:embed="rId4">
            <a:extLst>
              <a:ext uri="{28A0092B-C50C-407E-A947-70E740481C1C}">
                <a14:useLocalDpi xmlns:a14="http://schemas.microsoft.com/office/drawing/2010/main" val="0"/>
              </a:ext>
            </a:extLst>
          </a:blip>
          <a:srcRect r="14594" b="4843"/>
          <a:stretch>
            <a:fillRect/>
          </a:stretch>
        </p:blipFill>
        <p:spPr>
          <a:xfrm>
            <a:off x="3346154" y="3588415"/>
            <a:ext cx="4522470" cy="3181350"/>
          </a:xfrm>
          <a:prstGeom prst="rect">
            <a:avLst/>
          </a:prstGeom>
        </p:spPr>
      </p:pic>
    </p:spTree>
    <p:extLst>
      <p:ext uri="{BB962C8B-B14F-4D97-AF65-F5344CB8AC3E}">
        <p14:creationId xmlns:p14="http://schemas.microsoft.com/office/powerpoint/2010/main" val="1089018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87716-A638-72BF-FEFD-322F94686F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A192B3-90F0-763A-9ECB-5D2AA2DE5BBF}"/>
              </a:ext>
            </a:extLst>
          </p:cNvPr>
          <p:cNvSpPr>
            <a:spLocks noGrp="1"/>
          </p:cNvSpPr>
          <p:nvPr>
            <p:ph type="title" idx="4294967295"/>
          </p:nvPr>
        </p:nvSpPr>
        <p:spPr>
          <a:xfrm>
            <a:off x="1469361" y="88235"/>
            <a:ext cx="8761413" cy="708025"/>
          </a:xfrm>
        </p:spPr>
        <p:txBody>
          <a:bodyPr/>
          <a:lstStyle/>
          <a:p>
            <a:pPr algn="ctr"/>
            <a:r>
              <a:rPr lang="en-IN" b="1"/>
              <a:t>DATABASE TABLES</a:t>
            </a:r>
          </a:p>
        </p:txBody>
      </p:sp>
      <p:pic>
        <p:nvPicPr>
          <p:cNvPr id="3" name="Picture 2">
            <a:extLst>
              <a:ext uri="{FF2B5EF4-FFF2-40B4-BE49-F238E27FC236}">
                <a16:creationId xmlns:a16="http://schemas.microsoft.com/office/drawing/2014/main" id="{AB73A9AF-2FF7-740C-4041-77B5C7A4E281}"/>
              </a:ext>
            </a:extLst>
          </p:cNvPr>
          <p:cNvPicPr>
            <a:picLocks noChangeAspect="1"/>
          </p:cNvPicPr>
          <p:nvPr/>
        </p:nvPicPr>
        <p:blipFill>
          <a:blip r:embed="rId2">
            <a:extLst>
              <a:ext uri="{28A0092B-C50C-407E-A947-70E740481C1C}">
                <a14:useLocalDpi xmlns:a14="http://schemas.microsoft.com/office/drawing/2010/main" val="0"/>
              </a:ext>
            </a:extLst>
          </a:blip>
          <a:srcRect r="5810" b="4854"/>
          <a:stretch>
            <a:fillRect/>
          </a:stretch>
        </p:blipFill>
        <p:spPr>
          <a:xfrm>
            <a:off x="382344" y="1139609"/>
            <a:ext cx="6638925" cy="1866900"/>
          </a:xfrm>
          <a:prstGeom prst="rect">
            <a:avLst/>
          </a:prstGeom>
        </p:spPr>
      </p:pic>
      <p:pic>
        <p:nvPicPr>
          <p:cNvPr id="5" name="Picture 4" title="Inserting image...">
            <a:extLst>
              <a:ext uri="{FF2B5EF4-FFF2-40B4-BE49-F238E27FC236}">
                <a16:creationId xmlns:a16="http://schemas.microsoft.com/office/drawing/2014/main" id="{2BFD5C71-1137-65C3-BA33-E3F50BD6B6F2}"/>
              </a:ext>
            </a:extLst>
          </p:cNvPr>
          <p:cNvPicPr>
            <a:picLocks noChangeAspect="1"/>
          </p:cNvPicPr>
          <p:nvPr/>
        </p:nvPicPr>
        <p:blipFill>
          <a:blip r:embed="rId3">
            <a:extLst>
              <a:ext uri="{28A0092B-C50C-407E-A947-70E740481C1C}">
                <a14:useLocalDpi xmlns:a14="http://schemas.microsoft.com/office/drawing/2010/main" val="0"/>
              </a:ext>
            </a:extLst>
          </a:blip>
          <a:srcRect r="10000" b="5095"/>
          <a:stretch>
            <a:fillRect/>
          </a:stretch>
        </p:blipFill>
        <p:spPr>
          <a:xfrm>
            <a:off x="3063778" y="3153727"/>
            <a:ext cx="6343650" cy="1428115"/>
          </a:xfrm>
          <a:prstGeom prst="rect">
            <a:avLst/>
          </a:prstGeom>
        </p:spPr>
      </p:pic>
      <p:pic>
        <p:nvPicPr>
          <p:cNvPr id="7" name="Picture 6">
            <a:extLst>
              <a:ext uri="{FF2B5EF4-FFF2-40B4-BE49-F238E27FC236}">
                <a16:creationId xmlns:a16="http://schemas.microsoft.com/office/drawing/2014/main" id="{FD7F0A2F-DA41-0135-6658-C25A7BAC04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9358" y="5077432"/>
            <a:ext cx="7048500" cy="1485900"/>
          </a:xfrm>
          <a:prstGeom prst="rect">
            <a:avLst/>
          </a:prstGeom>
        </p:spPr>
      </p:pic>
    </p:spTree>
    <p:extLst>
      <p:ext uri="{BB962C8B-B14F-4D97-AF65-F5344CB8AC3E}">
        <p14:creationId xmlns:p14="http://schemas.microsoft.com/office/powerpoint/2010/main" val="4124529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00D1F8-18CC-406D-D6D1-32AB44EF49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194D72-7836-2C48-84B2-F8BC64270877}"/>
              </a:ext>
            </a:extLst>
          </p:cNvPr>
          <p:cNvSpPr>
            <a:spLocks noGrp="1"/>
          </p:cNvSpPr>
          <p:nvPr>
            <p:ph type="title" idx="4294967295"/>
          </p:nvPr>
        </p:nvSpPr>
        <p:spPr>
          <a:xfrm>
            <a:off x="1448421" y="95215"/>
            <a:ext cx="8761413" cy="708025"/>
          </a:xfrm>
        </p:spPr>
        <p:txBody>
          <a:bodyPr/>
          <a:lstStyle/>
          <a:p>
            <a:pPr algn="ctr"/>
            <a:r>
              <a:rPr lang="en-IN" b="1"/>
              <a:t>DATABASE TABLES</a:t>
            </a:r>
          </a:p>
        </p:txBody>
      </p:sp>
      <p:pic>
        <p:nvPicPr>
          <p:cNvPr id="3" name="Picture 2">
            <a:extLst>
              <a:ext uri="{FF2B5EF4-FFF2-40B4-BE49-F238E27FC236}">
                <a16:creationId xmlns:a16="http://schemas.microsoft.com/office/drawing/2014/main" id="{80F0AFB6-CB3A-2F04-03B0-2319A23F14A5}"/>
              </a:ext>
            </a:extLst>
          </p:cNvPr>
          <p:cNvPicPr>
            <a:picLocks noChangeAspect="1"/>
          </p:cNvPicPr>
          <p:nvPr/>
        </p:nvPicPr>
        <p:blipFill>
          <a:blip r:embed="rId2">
            <a:extLst>
              <a:ext uri="{28A0092B-C50C-407E-A947-70E740481C1C}">
                <a14:useLocalDpi xmlns:a14="http://schemas.microsoft.com/office/drawing/2010/main" val="0"/>
              </a:ext>
            </a:extLst>
          </a:blip>
          <a:srcRect r="14189"/>
          <a:stretch>
            <a:fillRect/>
          </a:stretch>
        </p:blipFill>
        <p:spPr>
          <a:xfrm>
            <a:off x="489156" y="971914"/>
            <a:ext cx="6048375" cy="1724025"/>
          </a:xfrm>
          <a:prstGeom prst="rect">
            <a:avLst/>
          </a:prstGeom>
        </p:spPr>
      </p:pic>
      <p:pic>
        <p:nvPicPr>
          <p:cNvPr id="5" name="Picture 4">
            <a:extLst>
              <a:ext uri="{FF2B5EF4-FFF2-40B4-BE49-F238E27FC236}">
                <a16:creationId xmlns:a16="http://schemas.microsoft.com/office/drawing/2014/main" id="{85D3C990-29A6-D4C0-BB46-55E47E8F7382}"/>
              </a:ext>
            </a:extLst>
          </p:cNvPr>
          <p:cNvPicPr>
            <a:picLocks noChangeAspect="1"/>
          </p:cNvPicPr>
          <p:nvPr/>
        </p:nvPicPr>
        <p:blipFill>
          <a:blip r:embed="rId3">
            <a:extLst>
              <a:ext uri="{28A0092B-C50C-407E-A947-70E740481C1C}">
                <a14:useLocalDpi xmlns:a14="http://schemas.microsoft.com/office/drawing/2010/main" val="0"/>
              </a:ext>
            </a:extLst>
          </a:blip>
          <a:srcRect r="9459"/>
          <a:stretch>
            <a:fillRect/>
          </a:stretch>
        </p:blipFill>
        <p:spPr>
          <a:xfrm>
            <a:off x="3513343" y="3174965"/>
            <a:ext cx="6381750" cy="1581150"/>
          </a:xfrm>
          <a:prstGeom prst="rect">
            <a:avLst/>
          </a:prstGeom>
        </p:spPr>
      </p:pic>
      <p:pic>
        <p:nvPicPr>
          <p:cNvPr id="7" name="Picture 6">
            <a:extLst>
              <a:ext uri="{FF2B5EF4-FFF2-40B4-BE49-F238E27FC236}">
                <a16:creationId xmlns:a16="http://schemas.microsoft.com/office/drawing/2014/main" id="{CAEA4D2C-195B-F241-8F12-29EF5C7B77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7081" y="5235141"/>
            <a:ext cx="7048500" cy="1162050"/>
          </a:xfrm>
          <a:prstGeom prst="rect">
            <a:avLst/>
          </a:prstGeom>
        </p:spPr>
      </p:pic>
    </p:spTree>
    <p:extLst>
      <p:ext uri="{BB962C8B-B14F-4D97-AF65-F5344CB8AC3E}">
        <p14:creationId xmlns:p14="http://schemas.microsoft.com/office/powerpoint/2010/main" val="657161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00D1F8-18CC-406D-D6D1-32AB44EF49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194D72-7836-2C48-84B2-F8BC64270877}"/>
              </a:ext>
            </a:extLst>
          </p:cNvPr>
          <p:cNvSpPr>
            <a:spLocks noGrp="1"/>
          </p:cNvSpPr>
          <p:nvPr>
            <p:ph type="title" idx="4294967295"/>
          </p:nvPr>
        </p:nvSpPr>
        <p:spPr>
          <a:xfrm>
            <a:off x="1448421" y="95215"/>
            <a:ext cx="8761413" cy="708025"/>
          </a:xfrm>
        </p:spPr>
        <p:txBody>
          <a:bodyPr/>
          <a:lstStyle/>
          <a:p>
            <a:pPr algn="ctr"/>
            <a:r>
              <a:rPr lang="en-IN" b="1"/>
              <a:t>DATABASE TABLES</a:t>
            </a:r>
          </a:p>
        </p:txBody>
      </p:sp>
      <p:pic>
        <p:nvPicPr>
          <p:cNvPr id="4" name="Picture 3">
            <a:extLst>
              <a:ext uri="{FF2B5EF4-FFF2-40B4-BE49-F238E27FC236}">
                <a16:creationId xmlns:a16="http://schemas.microsoft.com/office/drawing/2014/main" id="{580C009E-1377-52E4-042F-3C3FECB5B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290" y="1253628"/>
            <a:ext cx="5553710" cy="3038475"/>
          </a:xfrm>
          <a:prstGeom prst="rect">
            <a:avLst/>
          </a:prstGeom>
        </p:spPr>
      </p:pic>
      <p:pic>
        <p:nvPicPr>
          <p:cNvPr id="6" name="Picture 5">
            <a:extLst>
              <a:ext uri="{FF2B5EF4-FFF2-40B4-BE49-F238E27FC236}">
                <a16:creationId xmlns:a16="http://schemas.microsoft.com/office/drawing/2014/main" id="{7C68C75F-D2F3-DDB0-E33A-9C305D361A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917" y="3283948"/>
            <a:ext cx="5525135" cy="2900680"/>
          </a:xfrm>
          <a:prstGeom prst="rect">
            <a:avLst/>
          </a:prstGeom>
        </p:spPr>
      </p:pic>
    </p:spTree>
    <p:extLst>
      <p:ext uri="{BB962C8B-B14F-4D97-AF65-F5344CB8AC3E}">
        <p14:creationId xmlns:p14="http://schemas.microsoft.com/office/powerpoint/2010/main" val="1869534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00D1F8-18CC-406D-D6D1-32AB44EF49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194D72-7836-2C48-84B2-F8BC64270877}"/>
              </a:ext>
            </a:extLst>
          </p:cNvPr>
          <p:cNvSpPr>
            <a:spLocks noGrp="1"/>
          </p:cNvSpPr>
          <p:nvPr>
            <p:ph type="title" idx="4294967295"/>
          </p:nvPr>
        </p:nvSpPr>
        <p:spPr>
          <a:xfrm>
            <a:off x="1448421" y="95215"/>
            <a:ext cx="8761413" cy="708025"/>
          </a:xfrm>
        </p:spPr>
        <p:txBody>
          <a:bodyPr/>
          <a:lstStyle/>
          <a:p>
            <a:pPr algn="ctr"/>
            <a:r>
              <a:rPr lang="en-IN" b="1"/>
              <a:t>DATABASE TABLES</a:t>
            </a:r>
          </a:p>
        </p:txBody>
      </p:sp>
      <p:pic>
        <p:nvPicPr>
          <p:cNvPr id="3" name="Picture 2">
            <a:extLst>
              <a:ext uri="{FF2B5EF4-FFF2-40B4-BE49-F238E27FC236}">
                <a16:creationId xmlns:a16="http://schemas.microsoft.com/office/drawing/2014/main" id="{710A4C2D-6005-5316-1870-B1E5DBB556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18" y="882117"/>
            <a:ext cx="6341905" cy="2673884"/>
          </a:xfrm>
          <a:prstGeom prst="rect">
            <a:avLst/>
          </a:prstGeom>
        </p:spPr>
      </p:pic>
      <p:pic>
        <p:nvPicPr>
          <p:cNvPr id="4" name="Picture 3">
            <a:extLst>
              <a:ext uri="{FF2B5EF4-FFF2-40B4-BE49-F238E27FC236}">
                <a16:creationId xmlns:a16="http://schemas.microsoft.com/office/drawing/2014/main" id="{F03E42D3-26D5-1A6C-F241-E9EBD4B59F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7419" y="3634877"/>
            <a:ext cx="5955983" cy="3127907"/>
          </a:xfrm>
          <a:prstGeom prst="rect">
            <a:avLst/>
          </a:prstGeom>
        </p:spPr>
      </p:pic>
    </p:spTree>
    <p:extLst>
      <p:ext uri="{BB962C8B-B14F-4D97-AF65-F5344CB8AC3E}">
        <p14:creationId xmlns:p14="http://schemas.microsoft.com/office/powerpoint/2010/main" val="1693473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00D1F8-18CC-406D-D6D1-32AB44EF49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194D72-7836-2C48-84B2-F8BC64270877}"/>
              </a:ext>
            </a:extLst>
          </p:cNvPr>
          <p:cNvSpPr>
            <a:spLocks noGrp="1"/>
          </p:cNvSpPr>
          <p:nvPr>
            <p:ph type="title" idx="4294967295"/>
          </p:nvPr>
        </p:nvSpPr>
        <p:spPr>
          <a:xfrm>
            <a:off x="1448421" y="95215"/>
            <a:ext cx="8761413" cy="708025"/>
          </a:xfrm>
        </p:spPr>
        <p:txBody>
          <a:bodyPr/>
          <a:lstStyle/>
          <a:p>
            <a:pPr algn="ctr"/>
            <a:r>
              <a:rPr lang="en-IN" b="1"/>
              <a:t>DATABASE TABLES</a:t>
            </a:r>
          </a:p>
        </p:txBody>
      </p:sp>
      <p:pic>
        <p:nvPicPr>
          <p:cNvPr id="3" name="Picture 2">
            <a:extLst>
              <a:ext uri="{FF2B5EF4-FFF2-40B4-BE49-F238E27FC236}">
                <a16:creationId xmlns:a16="http://schemas.microsoft.com/office/drawing/2014/main" id="{CF116417-4AC6-7E86-2673-FDCE37CEE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93" y="1017140"/>
            <a:ext cx="6420485" cy="3371850"/>
          </a:xfrm>
          <a:prstGeom prst="rect">
            <a:avLst/>
          </a:prstGeom>
        </p:spPr>
      </p:pic>
      <p:pic>
        <p:nvPicPr>
          <p:cNvPr id="4" name="Picture 3">
            <a:extLst>
              <a:ext uri="{FF2B5EF4-FFF2-40B4-BE49-F238E27FC236}">
                <a16:creationId xmlns:a16="http://schemas.microsoft.com/office/drawing/2014/main" id="{FB86E735-D7B0-435E-2536-AD89E72950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7815" y="3910567"/>
            <a:ext cx="5544185" cy="2794635"/>
          </a:xfrm>
          <a:prstGeom prst="rect">
            <a:avLst/>
          </a:prstGeom>
        </p:spPr>
      </p:pic>
    </p:spTree>
    <p:extLst>
      <p:ext uri="{BB962C8B-B14F-4D97-AF65-F5344CB8AC3E}">
        <p14:creationId xmlns:p14="http://schemas.microsoft.com/office/powerpoint/2010/main" val="3809242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00D1F8-18CC-406D-D6D1-32AB44EF49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194D72-7836-2C48-84B2-F8BC64270877}"/>
              </a:ext>
            </a:extLst>
          </p:cNvPr>
          <p:cNvSpPr>
            <a:spLocks noGrp="1"/>
          </p:cNvSpPr>
          <p:nvPr>
            <p:ph type="title" idx="4294967295"/>
          </p:nvPr>
        </p:nvSpPr>
        <p:spPr>
          <a:xfrm>
            <a:off x="1448421" y="95215"/>
            <a:ext cx="8761413" cy="708025"/>
          </a:xfrm>
        </p:spPr>
        <p:txBody>
          <a:bodyPr/>
          <a:lstStyle/>
          <a:p>
            <a:pPr algn="ctr"/>
            <a:r>
              <a:rPr lang="en-IN" b="1"/>
              <a:t>DATABASE TABLES</a:t>
            </a:r>
          </a:p>
        </p:txBody>
      </p:sp>
      <p:pic>
        <p:nvPicPr>
          <p:cNvPr id="5" name="Picture 4">
            <a:extLst>
              <a:ext uri="{FF2B5EF4-FFF2-40B4-BE49-F238E27FC236}">
                <a16:creationId xmlns:a16="http://schemas.microsoft.com/office/drawing/2014/main" id="{491A49AB-814E-1334-A30F-1575D0F87C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699" y="1502210"/>
            <a:ext cx="6883400" cy="1722755"/>
          </a:xfrm>
          <a:prstGeom prst="rect">
            <a:avLst/>
          </a:prstGeom>
        </p:spPr>
      </p:pic>
      <p:pic>
        <p:nvPicPr>
          <p:cNvPr id="6" name="Picture 5">
            <a:extLst>
              <a:ext uri="{FF2B5EF4-FFF2-40B4-BE49-F238E27FC236}">
                <a16:creationId xmlns:a16="http://schemas.microsoft.com/office/drawing/2014/main" id="{B940763F-BFF9-CD00-9D37-98CF5D94C1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7639" y="3429000"/>
            <a:ext cx="5039360" cy="2800350"/>
          </a:xfrm>
          <a:prstGeom prst="rect">
            <a:avLst/>
          </a:prstGeom>
        </p:spPr>
      </p:pic>
    </p:spTree>
    <p:extLst>
      <p:ext uri="{BB962C8B-B14F-4D97-AF65-F5344CB8AC3E}">
        <p14:creationId xmlns:p14="http://schemas.microsoft.com/office/powerpoint/2010/main" val="3687478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6DF198-9492-6721-B4C5-01DE8E82015B}"/>
              </a:ext>
            </a:extLst>
          </p:cNvPr>
          <p:cNvSpPr txBox="1"/>
          <p:nvPr/>
        </p:nvSpPr>
        <p:spPr>
          <a:xfrm>
            <a:off x="1601073" y="173933"/>
            <a:ext cx="78867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3600" b="1">
                <a:solidFill>
                  <a:srgbClr val="ACCBF9"/>
                </a:solidFill>
              </a:rPr>
              <a:t>NORMALIZATIONS TABLE</a:t>
            </a:r>
            <a:endParaRPr lang="en-US"/>
          </a:p>
        </p:txBody>
      </p:sp>
      <p:graphicFrame>
        <p:nvGraphicFramePr>
          <p:cNvPr id="2" name="Table 1">
            <a:extLst>
              <a:ext uri="{FF2B5EF4-FFF2-40B4-BE49-F238E27FC236}">
                <a16:creationId xmlns:a16="http://schemas.microsoft.com/office/drawing/2014/main" id="{4E9FEEB9-5DD8-BA59-6238-296EE313DB40}"/>
              </a:ext>
            </a:extLst>
          </p:cNvPr>
          <p:cNvGraphicFramePr>
            <a:graphicFrameLocks noGrp="1"/>
          </p:cNvGraphicFramePr>
          <p:nvPr>
            <p:extLst>
              <p:ext uri="{D42A27DB-BD31-4B8C-83A1-F6EECF244321}">
                <p14:modId xmlns:p14="http://schemas.microsoft.com/office/powerpoint/2010/main" val="2707710171"/>
              </p:ext>
            </p:extLst>
          </p:nvPr>
        </p:nvGraphicFramePr>
        <p:xfrm>
          <a:off x="182033" y="820264"/>
          <a:ext cx="11827934" cy="5922432"/>
        </p:xfrm>
        <a:graphic>
          <a:graphicData uri="http://schemas.openxmlformats.org/drawingml/2006/table">
            <a:tbl>
              <a:tblPr/>
              <a:tblGrid>
                <a:gridCol w="3208867">
                  <a:extLst>
                    <a:ext uri="{9D8B030D-6E8A-4147-A177-3AD203B41FA5}">
                      <a16:colId xmlns:a16="http://schemas.microsoft.com/office/drawing/2014/main" val="4014325357"/>
                    </a:ext>
                  </a:extLst>
                </a:gridCol>
                <a:gridCol w="4941937">
                  <a:extLst>
                    <a:ext uri="{9D8B030D-6E8A-4147-A177-3AD203B41FA5}">
                      <a16:colId xmlns:a16="http://schemas.microsoft.com/office/drawing/2014/main" val="3797127475"/>
                    </a:ext>
                  </a:extLst>
                </a:gridCol>
                <a:gridCol w="3677130">
                  <a:extLst>
                    <a:ext uri="{9D8B030D-6E8A-4147-A177-3AD203B41FA5}">
                      <a16:colId xmlns:a16="http://schemas.microsoft.com/office/drawing/2014/main" val="2967396543"/>
                    </a:ext>
                  </a:extLst>
                </a:gridCol>
              </a:tblGrid>
              <a:tr h="740304">
                <a:tc>
                  <a:txBody>
                    <a:bodyPr/>
                    <a:lstStyle/>
                    <a:p>
                      <a:pPr fontAlgn="b"/>
                      <a:r>
                        <a:rPr lang="en-US" sz="1800" b="1">
                          <a:solidFill>
                            <a:schemeClr val="accent2"/>
                          </a:solidFill>
                          <a:effectLst/>
                        </a:rPr>
                        <a:t>Table</a:t>
                      </a:r>
                    </a:p>
                  </a:txBody>
                  <a:tcPr marL="10198" marR="10198" marT="5099" marB="5099" anchor="b">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tc>
                  <a:txBody>
                    <a:bodyPr/>
                    <a:lstStyle/>
                    <a:p>
                      <a:pPr fontAlgn="b"/>
                      <a:r>
                        <a:rPr lang="en-US" sz="1800" b="1">
                          <a:solidFill>
                            <a:schemeClr val="accent2"/>
                          </a:solidFill>
                          <a:effectLst/>
                        </a:rPr>
                        <a:t>Functional Dependencies Identified</a:t>
                      </a:r>
                    </a:p>
                  </a:txBody>
                  <a:tcPr marL="10198" marR="10198" marT="5099" marB="5099" anchor="b">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tc>
                  <a:txBody>
                    <a:bodyPr/>
                    <a:lstStyle/>
                    <a:p>
                      <a:pPr fontAlgn="b"/>
                      <a:r>
                        <a:rPr lang="en-US" sz="1800" b="1">
                          <a:solidFill>
                            <a:schemeClr val="accent2"/>
                          </a:solidFill>
                          <a:effectLst/>
                        </a:rPr>
                        <a:t>Normal Form Applied</a:t>
                      </a:r>
                    </a:p>
                  </a:txBody>
                  <a:tcPr marL="10198" marR="10198" marT="5099" marB="5099" anchor="b">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extLst>
                  <a:ext uri="{0D108BD9-81ED-4DB2-BD59-A6C34878D82A}">
                    <a16:rowId xmlns:a16="http://schemas.microsoft.com/office/drawing/2014/main" val="3723590764"/>
                  </a:ext>
                </a:extLst>
              </a:tr>
              <a:tr h="740304">
                <a:tc>
                  <a:txBody>
                    <a:bodyPr/>
                    <a:lstStyle/>
                    <a:p>
                      <a:pPr fontAlgn="base"/>
                      <a:r>
                        <a:rPr lang="en-US" sz="1800">
                          <a:solidFill>
                            <a:schemeClr val="bg1"/>
                          </a:solidFill>
                          <a:effectLst/>
                        </a:rPr>
                        <a:t>category</a:t>
                      </a: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tc>
                  <a:txBody>
                    <a:bodyPr/>
                    <a:lstStyle/>
                    <a:p>
                      <a:pPr fontAlgn="base"/>
                      <a:r>
                        <a:rPr lang="en-US" sz="1800">
                          <a:solidFill>
                            <a:schemeClr val="bg1"/>
                          </a:solidFill>
                          <a:effectLst/>
                        </a:rPr>
                        <a:t>No functional dependencies identified</a:t>
                      </a: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tc>
                  <a:txBody>
                    <a:bodyPr/>
                    <a:lstStyle/>
                    <a:p>
                      <a:pPr fontAlgn="base"/>
                      <a:r>
                        <a:rPr lang="en-US" sz="1800">
                          <a:solidFill>
                            <a:schemeClr val="bg1"/>
                          </a:solidFill>
                          <a:effectLst/>
                        </a:rPr>
                        <a:t>Already in 1NF</a:t>
                      </a: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extLst>
                  <a:ext uri="{0D108BD9-81ED-4DB2-BD59-A6C34878D82A}">
                    <a16:rowId xmlns:a16="http://schemas.microsoft.com/office/drawing/2014/main" val="210335934"/>
                  </a:ext>
                </a:extLst>
              </a:tr>
              <a:tr h="740304">
                <a:tc>
                  <a:txBody>
                    <a:bodyPr/>
                    <a:lstStyle/>
                    <a:p>
                      <a:pPr fontAlgn="base"/>
                      <a:r>
                        <a:rPr lang="en-US" sz="1800">
                          <a:solidFill>
                            <a:schemeClr val="bg1"/>
                          </a:solidFill>
                          <a:effectLst/>
                        </a:rPr>
                        <a:t>customer</a:t>
                      </a: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tc>
                  <a:txBody>
                    <a:bodyPr/>
                    <a:lstStyle/>
                    <a:p>
                      <a:pPr fontAlgn="base"/>
                      <a:r>
                        <a:rPr lang="en-US" sz="1800">
                          <a:solidFill>
                            <a:schemeClr val="bg1"/>
                          </a:solidFill>
                          <a:effectLst/>
                        </a:rPr>
                        <a:t>No functional dependencies identified</a:t>
                      </a: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tc>
                  <a:txBody>
                    <a:bodyPr/>
                    <a:lstStyle/>
                    <a:p>
                      <a:pPr fontAlgn="base"/>
                      <a:r>
                        <a:rPr lang="en-US" sz="1800">
                          <a:solidFill>
                            <a:schemeClr val="bg1"/>
                          </a:solidFill>
                          <a:effectLst/>
                        </a:rPr>
                        <a:t>Already in 1NF</a:t>
                      </a: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extLst>
                  <a:ext uri="{0D108BD9-81ED-4DB2-BD59-A6C34878D82A}">
                    <a16:rowId xmlns:a16="http://schemas.microsoft.com/office/drawing/2014/main" val="2113100900"/>
                  </a:ext>
                </a:extLst>
              </a:tr>
              <a:tr h="740304">
                <a:tc>
                  <a:txBody>
                    <a:bodyPr/>
                    <a:lstStyle/>
                    <a:p>
                      <a:pPr fontAlgn="base"/>
                      <a:r>
                        <a:rPr lang="en-US" sz="1800">
                          <a:solidFill>
                            <a:schemeClr val="bg1"/>
                          </a:solidFill>
                          <a:effectLst/>
                        </a:rPr>
                        <a:t>employee</a:t>
                      </a: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tc>
                  <a:txBody>
                    <a:bodyPr/>
                    <a:lstStyle/>
                    <a:p>
                      <a:pPr fontAlgn="base"/>
                      <a:r>
                        <a:rPr lang="en-US" sz="1800">
                          <a:solidFill>
                            <a:schemeClr val="bg1"/>
                          </a:solidFill>
                          <a:effectLst/>
                        </a:rPr>
                        <a:t>No functional dependencies identified</a:t>
                      </a: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tc>
                  <a:txBody>
                    <a:bodyPr/>
                    <a:lstStyle/>
                    <a:p>
                      <a:pPr fontAlgn="base"/>
                      <a:r>
                        <a:rPr lang="en-US" sz="1800">
                          <a:solidFill>
                            <a:schemeClr val="bg1"/>
                          </a:solidFill>
                          <a:effectLst/>
                        </a:rPr>
                        <a:t>Already in 1NF</a:t>
                      </a: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extLst>
                  <a:ext uri="{0D108BD9-81ED-4DB2-BD59-A6C34878D82A}">
                    <a16:rowId xmlns:a16="http://schemas.microsoft.com/office/drawing/2014/main" val="2976197209"/>
                  </a:ext>
                </a:extLst>
              </a:tr>
              <a:tr h="740304">
                <a:tc>
                  <a:txBody>
                    <a:bodyPr/>
                    <a:lstStyle/>
                    <a:p>
                      <a:pPr fontAlgn="base"/>
                      <a:r>
                        <a:rPr lang="en-US" sz="1800">
                          <a:solidFill>
                            <a:schemeClr val="bg1"/>
                          </a:solidFill>
                          <a:effectLst/>
                        </a:rPr>
                        <a:t>manufacturer</a:t>
                      </a: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tc>
                  <a:txBody>
                    <a:bodyPr/>
                    <a:lstStyle/>
                    <a:p>
                      <a:pPr fontAlgn="base"/>
                      <a:r>
                        <a:rPr lang="en-US" sz="1800">
                          <a:solidFill>
                            <a:schemeClr val="bg1"/>
                          </a:solidFill>
                          <a:effectLst/>
                        </a:rPr>
                        <a:t>No functional dependencies identified</a:t>
                      </a: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tc>
                  <a:txBody>
                    <a:bodyPr/>
                    <a:lstStyle/>
                    <a:p>
                      <a:pPr fontAlgn="base"/>
                      <a:r>
                        <a:rPr lang="en-US" sz="1800">
                          <a:solidFill>
                            <a:schemeClr val="bg1"/>
                          </a:solidFill>
                          <a:effectLst/>
                        </a:rPr>
                        <a:t>Already in 1NF</a:t>
                      </a: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extLst>
                  <a:ext uri="{0D108BD9-81ED-4DB2-BD59-A6C34878D82A}">
                    <a16:rowId xmlns:a16="http://schemas.microsoft.com/office/drawing/2014/main" val="3125094550"/>
                  </a:ext>
                </a:extLst>
              </a:tr>
              <a:tr h="740304">
                <a:tc>
                  <a:txBody>
                    <a:bodyPr/>
                    <a:lstStyle/>
                    <a:p>
                      <a:pPr fontAlgn="base"/>
                      <a:r>
                        <a:rPr lang="en-US" sz="1800">
                          <a:solidFill>
                            <a:schemeClr val="bg1"/>
                          </a:solidFill>
                          <a:effectLst/>
                        </a:rPr>
                        <a:t>product</a:t>
                      </a: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tc>
                  <a:txBody>
                    <a:bodyPr/>
                    <a:lstStyle/>
                    <a:p>
                      <a:pPr fontAlgn="base"/>
                      <a:r>
                        <a:rPr lang="en-US" sz="1800">
                          <a:solidFill>
                            <a:schemeClr val="bg1"/>
                          </a:solidFill>
                          <a:effectLst/>
                        </a:rPr>
                        <a:t>No functional dependencies identified</a:t>
                      </a: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tc>
                  <a:txBody>
                    <a:bodyPr/>
                    <a:lstStyle/>
                    <a:p>
                      <a:pPr fontAlgn="base"/>
                      <a:r>
                        <a:rPr lang="en-US" sz="1800">
                          <a:solidFill>
                            <a:schemeClr val="bg1"/>
                          </a:solidFill>
                          <a:effectLst/>
                        </a:rPr>
                        <a:t>Already in 1NF</a:t>
                      </a: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extLst>
                  <a:ext uri="{0D108BD9-81ED-4DB2-BD59-A6C34878D82A}">
                    <a16:rowId xmlns:a16="http://schemas.microsoft.com/office/drawing/2014/main" val="3689020726"/>
                  </a:ext>
                </a:extLst>
              </a:tr>
              <a:tr h="740304">
                <a:tc>
                  <a:txBody>
                    <a:bodyPr/>
                    <a:lstStyle/>
                    <a:p>
                      <a:pPr fontAlgn="base"/>
                      <a:r>
                        <a:rPr lang="en-US" sz="1800">
                          <a:solidFill>
                            <a:schemeClr val="bg1"/>
                          </a:solidFill>
                          <a:effectLst/>
                        </a:rPr>
                        <a:t>supplier</a:t>
                      </a: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tc>
                  <a:txBody>
                    <a:bodyPr/>
                    <a:lstStyle/>
                    <a:p>
                      <a:pPr fontAlgn="base"/>
                      <a:r>
                        <a:rPr lang="en-US" sz="1800">
                          <a:solidFill>
                            <a:schemeClr val="bg1"/>
                          </a:solidFill>
                          <a:effectLst/>
                        </a:rPr>
                        <a:t>No functional dependencies identified</a:t>
                      </a: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tc>
                  <a:txBody>
                    <a:bodyPr/>
                    <a:lstStyle/>
                    <a:p>
                      <a:pPr fontAlgn="base"/>
                      <a:r>
                        <a:rPr lang="en-US" sz="1800">
                          <a:solidFill>
                            <a:schemeClr val="bg1"/>
                          </a:solidFill>
                          <a:effectLst/>
                        </a:rPr>
                        <a:t>Already in 1NF</a:t>
                      </a: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extLst>
                  <a:ext uri="{0D108BD9-81ED-4DB2-BD59-A6C34878D82A}">
                    <a16:rowId xmlns:a16="http://schemas.microsoft.com/office/drawing/2014/main" val="3632619590"/>
                  </a:ext>
                </a:extLst>
              </a:tr>
              <a:tr h="740304">
                <a:tc>
                  <a:txBody>
                    <a:bodyPr/>
                    <a:lstStyle/>
                    <a:p>
                      <a:pPr fontAlgn="base"/>
                      <a:r>
                        <a:rPr lang="en-US" sz="1800">
                          <a:solidFill>
                            <a:schemeClr val="bg1"/>
                          </a:solidFill>
                          <a:effectLst/>
                        </a:rPr>
                        <a:t>warehouse</a:t>
                      </a: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tc>
                  <a:txBody>
                    <a:bodyPr/>
                    <a:lstStyle/>
                    <a:p>
                      <a:pPr fontAlgn="base"/>
                      <a:r>
                        <a:rPr lang="en-US" sz="1800">
                          <a:solidFill>
                            <a:schemeClr val="bg1"/>
                          </a:solidFill>
                          <a:effectLst/>
                        </a:rPr>
                        <a:t>No functional dependencies identified</a:t>
                      </a: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tc>
                  <a:txBody>
                    <a:bodyPr/>
                    <a:lstStyle/>
                    <a:p>
                      <a:pPr fontAlgn="base"/>
                      <a:r>
                        <a:rPr lang="en-US" sz="1800">
                          <a:solidFill>
                            <a:schemeClr val="bg1"/>
                          </a:solidFill>
                          <a:effectLst/>
                        </a:rPr>
                        <a:t>Already in 1NF</a:t>
                      </a: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extLst>
                  <a:ext uri="{0D108BD9-81ED-4DB2-BD59-A6C34878D82A}">
                    <a16:rowId xmlns:a16="http://schemas.microsoft.com/office/drawing/2014/main" val="1467547436"/>
                  </a:ext>
                </a:extLst>
              </a:tr>
            </a:tbl>
          </a:graphicData>
        </a:graphic>
      </p:graphicFrame>
    </p:spTree>
    <p:extLst>
      <p:ext uri="{BB962C8B-B14F-4D97-AF65-F5344CB8AC3E}">
        <p14:creationId xmlns:p14="http://schemas.microsoft.com/office/powerpoint/2010/main" val="3593235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D3FD-F394-EA6C-38C4-3FB43453C5AC}"/>
              </a:ext>
            </a:extLst>
          </p:cNvPr>
          <p:cNvSpPr>
            <a:spLocks noGrp="1"/>
          </p:cNvSpPr>
          <p:nvPr>
            <p:ph type="title"/>
          </p:nvPr>
        </p:nvSpPr>
        <p:spPr/>
        <p:txBody>
          <a:bodyPr/>
          <a:lstStyle/>
          <a:p>
            <a:r>
              <a:rPr lang="en-US"/>
              <a:t>ABSTRACT</a:t>
            </a:r>
            <a:endParaRPr lang="en-IN"/>
          </a:p>
        </p:txBody>
      </p:sp>
      <p:sp>
        <p:nvSpPr>
          <p:cNvPr id="3" name="Content Placeholder 2">
            <a:extLst>
              <a:ext uri="{FF2B5EF4-FFF2-40B4-BE49-F238E27FC236}">
                <a16:creationId xmlns:a16="http://schemas.microsoft.com/office/drawing/2014/main" id="{EAD7A799-99D5-D1FC-5D8D-46549760318F}"/>
              </a:ext>
            </a:extLst>
          </p:cNvPr>
          <p:cNvSpPr>
            <a:spLocks noGrp="1"/>
          </p:cNvSpPr>
          <p:nvPr>
            <p:ph idx="1"/>
          </p:nvPr>
        </p:nvSpPr>
        <p:spPr>
          <a:xfrm>
            <a:off x="1154954" y="2475680"/>
            <a:ext cx="10250465" cy="3974281"/>
          </a:xfrm>
        </p:spPr>
        <p:txBody>
          <a:bodyPr>
            <a:noAutofit/>
          </a:bodyPr>
          <a:lstStyle/>
          <a:p>
            <a:r>
              <a:rPr lang="en-US" sz="1600"/>
              <a:t>The Inventory Management System (IMS) serves as a comprehensive solution for organizations to efficiently track, manage, and optimize their inventory operations. With a focus on streamlining processes and maximizing productivity, IMS offers a centralized platform for inventory control, procurement, and monitoring. </a:t>
            </a:r>
          </a:p>
          <a:p>
            <a:r>
              <a:rPr lang="en-US" sz="1600"/>
              <a:t>Key functionalities of IMS include inventory tracking, which enables real-time visibility into stock levels, locations, and movement. Also users can swiftly record incoming and outgoing inventory transactions, minimizing errors and enhancing accuracy. </a:t>
            </a:r>
          </a:p>
          <a:p>
            <a:r>
              <a:rPr lang="en-US" sz="1600"/>
              <a:t>Furthermore, IMS provides robust reporting and analytics capabilities, allowing stakeholders to analyze inventory performance, identify trends, and make data-driven decisions. From inventory turnover rates to supplier performance metrics, these insights empower organizations to optimize inventory strategies and reduce carrying costs. </a:t>
            </a:r>
          </a:p>
          <a:p>
            <a:r>
              <a:rPr lang="en-US" sz="1600"/>
              <a:t>Overall, the Inventory Management System offers a scalable, customizable solution tailored to the unique needs of businesses across various industries. By leveraging technology to streamline inventory processes and enhance visibility, IMS equips organizations with the tools they need to drive efficiency, minimize costs, and improve customer satisfaction.</a:t>
            </a:r>
            <a:endParaRPr lang="en-IN" sz="1600"/>
          </a:p>
        </p:txBody>
      </p:sp>
    </p:spTree>
    <p:extLst>
      <p:ext uri="{BB962C8B-B14F-4D97-AF65-F5344CB8AC3E}">
        <p14:creationId xmlns:p14="http://schemas.microsoft.com/office/powerpoint/2010/main" val="1345186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E9FEEB9-5DD8-BA59-6238-296EE313DB40}"/>
              </a:ext>
            </a:extLst>
          </p:cNvPr>
          <p:cNvGraphicFramePr>
            <a:graphicFrameLocks noGrp="1"/>
          </p:cNvGraphicFramePr>
          <p:nvPr>
            <p:extLst>
              <p:ext uri="{D42A27DB-BD31-4B8C-83A1-F6EECF244321}">
                <p14:modId xmlns:p14="http://schemas.microsoft.com/office/powerpoint/2010/main" val="653084206"/>
              </p:ext>
            </p:extLst>
          </p:nvPr>
        </p:nvGraphicFramePr>
        <p:xfrm>
          <a:off x="270933" y="236815"/>
          <a:ext cx="11650134" cy="6384370"/>
        </p:xfrm>
        <a:graphic>
          <a:graphicData uri="http://schemas.openxmlformats.org/drawingml/2006/table">
            <a:tbl>
              <a:tblPr/>
              <a:tblGrid>
                <a:gridCol w="3883378">
                  <a:extLst>
                    <a:ext uri="{9D8B030D-6E8A-4147-A177-3AD203B41FA5}">
                      <a16:colId xmlns:a16="http://schemas.microsoft.com/office/drawing/2014/main" val="4014325357"/>
                    </a:ext>
                  </a:extLst>
                </a:gridCol>
                <a:gridCol w="4184844">
                  <a:extLst>
                    <a:ext uri="{9D8B030D-6E8A-4147-A177-3AD203B41FA5}">
                      <a16:colId xmlns:a16="http://schemas.microsoft.com/office/drawing/2014/main" val="3797127475"/>
                    </a:ext>
                  </a:extLst>
                </a:gridCol>
                <a:gridCol w="3581912">
                  <a:extLst>
                    <a:ext uri="{9D8B030D-6E8A-4147-A177-3AD203B41FA5}">
                      <a16:colId xmlns:a16="http://schemas.microsoft.com/office/drawing/2014/main" val="2967396543"/>
                    </a:ext>
                  </a:extLst>
                </a:gridCol>
              </a:tblGrid>
              <a:tr h="594436">
                <a:tc>
                  <a:txBody>
                    <a:bodyPr/>
                    <a:lstStyle/>
                    <a:p>
                      <a:pPr fontAlgn="base"/>
                      <a:r>
                        <a:rPr lang="en-US" sz="1800">
                          <a:solidFill>
                            <a:schemeClr val="bg1"/>
                          </a:solidFill>
                          <a:effectLst/>
                        </a:rPr>
                        <a:t>address</a:t>
                      </a: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tc>
                  <a:txBody>
                    <a:bodyPr/>
                    <a:lstStyle/>
                    <a:p>
                      <a:pPr fontAlgn="base"/>
                      <a:r>
                        <a:rPr lang="en-US" sz="1800">
                          <a:solidFill>
                            <a:schemeClr val="bg1"/>
                          </a:solidFill>
                          <a:effectLst/>
                        </a:rPr>
                        <a:t>No functional dependencies identified</a:t>
                      </a: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tc>
                  <a:txBody>
                    <a:bodyPr/>
                    <a:lstStyle/>
                    <a:p>
                      <a:pPr fontAlgn="base"/>
                      <a:r>
                        <a:rPr lang="en-US" sz="1800">
                          <a:solidFill>
                            <a:schemeClr val="bg1"/>
                          </a:solidFill>
                          <a:effectLst/>
                        </a:rPr>
                        <a:t>Already in 1NF</a:t>
                      </a: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extLst>
                  <a:ext uri="{0D108BD9-81ED-4DB2-BD59-A6C34878D82A}">
                    <a16:rowId xmlns:a16="http://schemas.microsoft.com/office/drawing/2014/main" val="2437716472"/>
                  </a:ext>
                </a:extLst>
              </a:tr>
              <a:tr h="594436">
                <a:tc>
                  <a:txBody>
                    <a:bodyPr/>
                    <a:lstStyle/>
                    <a:p>
                      <a:pPr fontAlgn="base"/>
                      <a:r>
                        <a:rPr lang="en-US" sz="1800">
                          <a:solidFill>
                            <a:schemeClr val="bg1"/>
                          </a:solidFill>
                          <a:effectLst/>
                        </a:rPr>
                        <a:t>location</a:t>
                      </a: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tc>
                  <a:txBody>
                    <a:bodyPr/>
                    <a:lstStyle/>
                    <a:p>
                      <a:pPr fontAlgn="base"/>
                      <a:r>
                        <a:rPr lang="en-US" sz="1800">
                          <a:solidFill>
                            <a:schemeClr val="bg1"/>
                          </a:solidFill>
                          <a:effectLst/>
                        </a:rPr>
                        <a:t>Location dependent on address; address determines location</a:t>
                      </a: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tc>
                  <a:txBody>
                    <a:bodyPr/>
                    <a:lstStyle/>
                    <a:p>
                      <a:pPr fontAlgn="base"/>
                      <a:r>
                        <a:rPr lang="en-US" sz="1800">
                          <a:solidFill>
                            <a:schemeClr val="bg1"/>
                          </a:solidFill>
                          <a:effectLst/>
                        </a:rPr>
                        <a:t>1NF, 2NF</a:t>
                      </a: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extLst>
                  <a:ext uri="{0D108BD9-81ED-4DB2-BD59-A6C34878D82A}">
                    <a16:rowId xmlns:a16="http://schemas.microsoft.com/office/drawing/2014/main" val="1474117208"/>
                  </a:ext>
                </a:extLst>
              </a:tr>
              <a:tr h="594436">
                <a:tc>
                  <a:txBody>
                    <a:bodyPr/>
                    <a:lstStyle/>
                    <a:p>
                      <a:pPr fontAlgn="base"/>
                      <a:r>
                        <a:rPr lang="en-US" sz="1800">
                          <a:solidFill>
                            <a:schemeClr val="bg1"/>
                          </a:solidFill>
                          <a:effectLst/>
                        </a:rPr>
                        <a:t>inventory</a:t>
                      </a: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tc>
                  <a:txBody>
                    <a:bodyPr/>
                    <a:lstStyle/>
                    <a:p>
                      <a:pPr fontAlgn="base"/>
                      <a:r>
                        <a:rPr lang="en-US" sz="1800">
                          <a:solidFill>
                            <a:schemeClr val="bg1"/>
                          </a:solidFill>
                          <a:effectLst/>
                        </a:rPr>
                        <a:t>No functional dependencies identified</a:t>
                      </a: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tc>
                  <a:txBody>
                    <a:bodyPr/>
                    <a:lstStyle/>
                    <a:p>
                      <a:pPr fontAlgn="base"/>
                      <a:r>
                        <a:rPr lang="en-US" sz="1800">
                          <a:solidFill>
                            <a:schemeClr val="bg1"/>
                          </a:solidFill>
                          <a:effectLst/>
                        </a:rPr>
                        <a:t>Already in 1NF</a:t>
                      </a: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extLst>
                  <a:ext uri="{0D108BD9-81ED-4DB2-BD59-A6C34878D82A}">
                    <a16:rowId xmlns:a16="http://schemas.microsoft.com/office/drawing/2014/main" val="3351608164"/>
                  </a:ext>
                </a:extLst>
              </a:tr>
              <a:tr h="594436">
                <a:tc>
                  <a:txBody>
                    <a:bodyPr/>
                    <a:lstStyle/>
                    <a:p>
                      <a:pPr fontAlgn="base"/>
                      <a:r>
                        <a:rPr lang="en-US" sz="1800">
                          <a:solidFill>
                            <a:schemeClr val="bg1"/>
                          </a:solidFill>
                          <a:effectLst/>
                        </a:rPr>
                        <a:t>orders</a:t>
                      </a: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tc>
                  <a:txBody>
                    <a:bodyPr/>
                    <a:lstStyle/>
                    <a:p>
                      <a:pPr fontAlgn="base"/>
                      <a:r>
                        <a:rPr lang="en-US" sz="1800">
                          <a:solidFill>
                            <a:schemeClr val="bg1"/>
                          </a:solidFill>
                          <a:effectLst/>
                        </a:rPr>
                        <a:t>No functional dependencies identified</a:t>
                      </a: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tc>
                  <a:txBody>
                    <a:bodyPr/>
                    <a:lstStyle/>
                    <a:p>
                      <a:pPr fontAlgn="base"/>
                      <a:r>
                        <a:rPr lang="en-US" sz="1800">
                          <a:solidFill>
                            <a:schemeClr val="bg1"/>
                          </a:solidFill>
                          <a:effectLst/>
                        </a:rPr>
                        <a:t>Already in 1NF</a:t>
                      </a: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extLst>
                  <a:ext uri="{0D108BD9-81ED-4DB2-BD59-A6C34878D82A}">
                    <a16:rowId xmlns:a16="http://schemas.microsoft.com/office/drawing/2014/main" val="869427261"/>
                  </a:ext>
                </a:extLst>
              </a:tr>
              <a:tr h="985876">
                <a:tc>
                  <a:txBody>
                    <a:bodyPr/>
                    <a:lstStyle/>
                    <a:p>
                      <a:pPr fontAlgn="base"/>
                      <a:r>
                        <a:rPr lang="en-US" sz="1800" err="1">
                          <a:solidFill>
                            <a:schemeClr val="bg1"/>
                          </a:solidFill>
                          <a:effectLst/>
                        </a:rPr>
                        <a:t>order_item</a:t>
                      </a:r>
                      <a:endParaRPr lang="en-US" sz="1800">
                        <a:solidFill>
                          <a:schemeClr val="bg1"/>
                        </a:solidFill>
                        <a:effectLst/>
                      </a:endParaRP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tc>
                  <a:txBody>
                    <a:bodyPr/>
                    <a:lstStyle/>
                    <a:p>
                      <a:pPr fontAlgn="base"/>
                      <a:r>
                        <a:rPr lang="en-US" sz="1800" err="1">
                          <a:solidFill>
                            <a:schemeClr val="bg1"/>
                          </a:solidFill>
                          <a:effectLst/>
                        </a:rPr>
                        <a:t>Order_item</a:t>
                      </a:r>
                      <a:r>
                        <a:rPr lang="en-US" sz="1800">
                          <a:solidFill>
                            <a:schemeClr val="bg1"/>
                          </a:solidFill>
                          <a:effectLst/>
                        </a:rPr>
                        <a:t> is dependent on both order and product; order and product </a:t>
                      </a:r>
                      <a:r>
                        <a:rPr lang="en-US" sz="1800" err="1">
                          <a:solidFill>
                            <a:schemeClr val="bg1"/>
                          </a:solidFill>
                          <a:effectLst/>
                        </a:rPr>
                        <a:t>detne</a:t>
                      </a:r>
                      <a:r>
                        <a:rPr lang="en-US" sz="1800">
                          <a:solidFill>
                            <a:schemeClr val="bg1"/>
                          </a:solidFill>
                          <a:effectLst/>
                        </a:rPr>
                        <a:t> </a:t>
                      </a:r>
                      <a:r>
                        <a:rPr lang="en-US" sz="1800" err="1">
                          <a:solidFill>
                            <a:schemeClr val="bg1"/>
                          </a:solidFill>
                          <a:effectLst/>
                        </a:rPr>
                        <a:t>order_item</a:t>
                      </a:r>
                      <a:endParaRPr lang="en-US" sz="1800">
                        <a:solidFill>
                          <a:schemeClr val="bg1"/>
                        </a:solidFill>
                        <a:effectLst/>
                      </a:endParaRP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tc>
                  <a:txBody>
                    <a:bodyPr/>
                    <a:lstStyle/>
                    <a:p>
                      <a:pPr fontAlgn="base"/>
                      <a:r>
                        <a:rPr lang="en-US" sz="1800">
                          <a:solidFill>
                            <a:schemeClr val="bg1"/>
                          </a:solidFill>
                          <a:effectLst/>
                        </a:rPr>
                        <a:t>1NF, 2NF</a:t>
                      </a: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extLst>
                  <a:ext uri="{0D108BD9-81ED-4DB2-BD59-A6C34878D82A}">
                    <a16:rowId xmlns:a16="http://schemas.microsoft.com/office/drawing/2014/main" val="2259427575"/>
                  </a:ext>
                </a:extLst>
              </a:tr>
              <a:tr h="594436">
                <a:tc>
                  <a:txBody>
                    <a:bodyPr/>
                    <a:lstStyle/>
                    <a:p>
                      <a:pPr fontAlgn="base"/>
                      <a:r>
                        <a:rPr lang="en-US" sz="1800">
                          <a:solidFill>
                            <a:schemeClr val="bg1"/>
                          </a:solidFill>
                          <a:effectLst/>
                        </a:rPr>
                        <a:t>sales_order</a:t>
                      </a: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tc>
                  <a:txBody>
                    <a:bodyPr/>
                    <a:lstStyle/>
                    <a:p>
                      <a:pPr fontAlgn="base"/>
                      <a:r>
                        <a:rPr lang="en-US" sz="1800">
                          <a:solidFill>
                            <a:schemeClr val="bg1"/>
                          </a:solidFill>
                          <a:effectLst/>
                        </a:rPr>
                        <a:t>No functional dependencies identified</a:t>
                      </a: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tc>
                  <a:txBody>
                    <a:bodyPr/>
                    <a:lstStyle/>
                    <a:p>
                      <a:pPr fontAlgn="base"/>
                      <a:r>
                        <a:rPr lang="en-US" sz="1800">
                          <a:solidFill>
                            <a:schemeClr val="bg1"/>
                          </a:solidFill>
                          <a:effectLst/>
                        </a:rPr>
                        <a:t>Already in 1NF</a:t>
                      </a: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extLst>
                  <a:ext uri="{0D108BD9-81ED-4DB2-BD59-A6C34878D82A}">
                    <a16:rowId xmlns:a16="http://schemas.microsoft.com/office/drawing/2014/main" val="2325219674"/>
                  </a:ext>
                </a:extLst>
              </a:tr>
              <a:tr h="820622">
                <a:tc>
                  <a:txBody>
                    <a:bodyPr/>
                    <a:lstStyle/>
                    <a:p>
                      <a:pPr fontAlgn="base"/>
                      <a:r>
                        <a:rPr lang="en-US" sz="1800">
                          <a:solidFill>
                            <a:schemeClr val="bg1"/>
                          </a:solidFill>
                          <a:effectLst/>
                        </a:rPr>
                        <a:t>sales_order_item</a:t>
                      </a: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tc>
                  <a:txBody>
                    <a:bodyPr/>
                    <a:lstStyle/>
                    <a:p>
                      <a:pPr fontAlgn="base"/>
                      <a:r>
                        <a:rPr lang="en-US" sz="1800" err="1">
                          <a:solidFill>
                            <a:schemeClr val="bg1"/>
                          </a:solidFill>
                          <a:effectLst/>
                        </a:rPr>
                        <a:t>Sales_order</a:t>
                      </a:r>
                      <a:r>
                        <a:rPr lang="en-US" sz="1800">
                          <a:solidFill>
                            <a:schemeClr val="bg1"/>
                          </a:solidFill>
                          <a:effectLst/>
                        </a:rPr>
                        <a:t> and product determine </a:t>
                      </a:r>
                      <a:r>
                        <a:rPr lang="en-US" sz="1800" err="1">
                          <a:solidFill>
                            <a:schemeClr val="bg1"/>
                          </a:solidFill>
                          <a:effectLst/>
                        </a:rPr>
                        <a:t>sales_order_item</a:t>
                      </a:r>
                      <a:endParaRPr lang="en-US" sz="1800">
                        <a:solidFill>
                          <a:schemeClr val="bg1"/>
                        </a:solidFill>
                        <a:effectLst/>
                      </a:endParaRP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tc>
                  <a:txBody>
                    <a:bodyPr/>
                    <a:lstStyle/>
                    <a:p>
                      <a:pPr fontAlgn="base"/>
                      <a:r>
                        <a:rPr lang="en-US" sz="1800">
                          <a:solidFill>
                            <a:schemeClr val="bg1"/>
                          </a:solidFill>
                          <a:effectLst/>
                        </a:rPr>
                        <a:t>1NF, 2NF</a:t>
                      </a: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extLst>
                  <a:ext uri="{0D108BD9-81ED-4DB2-BD59-A6C34878D82A}">
                    <a16:rowId xmlns:a16="http://schemas.microsoft.com/office/drawing/2014/main" val="475730881"/>
                  </a:ext>
                </a:extLst>
              </a:tr>
              <a:tr h="689197">
                <a:tc>
                  <a:txBody>
                    <a:bodyPr/>
                    <a:lstStyle/>
                    <a:p>
                      <a:pPr fontAlgn="base"/>
                      <a:r>
                        <a:rPr lang="en-US" sz="1800" err="1">
                          <a:solidFill>
                            <a:schemeClr val="bg1"/>
                          </a:solidFill>
                          <a:effectLst/>
                        </a:rPr>
                        <a:t>purchase_order</a:t>
                      </a:r>
                      <a:endParaRPr lang="en-US" sz="1800">
                        <a:solidFill>
                          <a:schemeClr val="bg1"/>
                        </a:solidFill>
                        <a:effectLst/>
                      </a:endParaRP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tc>
                  <a:txBody>
                    <a:bodyPr/>
                    <a:lstStyle/>
                    <a:p>
                      <a:pPr fontAlgn="base"/>
                      <a:r>
                        <a:rPr lang="en-US" sz="1800">
                          <a:solidFill>
                            <a:schemeClr val="bg1"/>
                          </a:solidFill>
                          <a:effectLst/>
                        </a:rPr>
                        <a:t>No functional dependencies identified</a:t>
                      </a: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tc>
                  <a:txBody>
                    <a:bodyPr/>
                    <a:lstStyle/>
                    <a:p>
                      <a:pPr fontAlgn="base"/>
                      <a:r>
                        <a:rPr lang="en-US" sz="1800">
                          <a:solidFill>
                            <a:schemeClr val="bg1"/>
                          </a:solidFill>
                          <a:effectLst/>
                        </a:rPr>
                        <a:t>Already in 1NF</a:t>
                      </a: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extLst>
                  <a:ext uri="{0D108BD9-81ED-4DB2-BD59-A6C34878D82A}">
                    <a16:rowId xmlns:a16="http://schemas.microsoft.com/office/drawing/2014/main" val="852373498"/>
                  </a:ext>
                </a:extLst>
              </a:tr>
              <a:tr h="916495">
                <a:tc>
                  <a:txBody>
                    <a:bodyPr/>
                    <a:lstStyle/>
                    <a:p>
                      <a:pPr fontAlgn="base"/>
                      <a:r>
                        <a:rPr lang="en-US" sz="1800" err="1">
                          <a:solidFill>
                            <a:schemeClr val="bg1"/>
                          </a:solidFill>
                          <a:effectLst/>
                        </a:rPr>
                        <a:t>purchase_order_item</a:t>
                      </a:r>
                      <a:endParaRPr lang="en-US" sz="1800">
                        <a:solidFill>
                          <a:schemeClr val="bg1"/>
                        </a:solidFill>
                        <a:effectLst/>
                      </a:endParaRP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solidFill>
                      <a:srgbClr val="212121"/>
                    </a:solidFill>
                  </a:tcPr>
                </a:tc>
                <a:tc>
                  <a:txBody>
                    <a:bodyPr/>
                    <a:lstStyle/>
                    <a:p>
                      <a:pPr fontAlgn="base"/>
                      <a:r>
                        <a:rPr lang="en-US" sz="1800" err="1">
                          <a:solidFill>
                            <a:schemeClr val="bg1"/>
                          </a:solidFill>
                          <a:effectLst/>
                        </a:rPr>
                        <a:t>purchase_order</a:t>
                      </a:r>
                      <a:r>
                        <a:rPr lang="en-US" sz="1800">
                          <a:solidFill>
                            <a:schemeClr val="bg1"/>
                          </a:solidFill>
                          <a:effectLst/>
                        </a:rPr>
                        <a:t> and product determine </a:t>
                      </a:r>
                      <a:r>
                        <a:rPr lang="en-US" sz="1800" err="1">
                          <a:solidFill>
                            <a:schemeClr val="bg1"/>
                          </a:solidFill>
                          <a:effectLst/>
                        </a:rPr>
                        <a:t>purchase_order_item</a:t>
                      </a:r>
                      <a:endParaRPr lang="en-US" sz="1800">
                        <a:solidFill>
                          <a:schemeClr val="bg1"/>
                        </a:solidFill>
                        <a:effectLst/>
                      </a:endParaRP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solidFill>
                      <a:srgbClr val="212121"/>
                    </a:solidFill>
                  </a:tcPr>
                </a:tc>
                <a:tc>
                  <a:txBody>
                    <a:bodyPr/>
                    <a:lstStyle/>
                    <a:p>
                      <a:pPr fontAlgn="base"/>
                      <a:r>
                        <a:rPr lang="en-US" sz="1800">
                          <a:solidFill>
                            <a:schemeClr val="bg1"/>
                          </a:solidFill>
                          <a:effectLst/>
                        </a:rPr>
                        <a:t>1NF, 2NF</a:t>
                      </a:r>
                    </a:p>
                  </a:txBody>
                  <a:tcPr marL="10198" marR="10198" marT="5099" marB="509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solidFill>
                      <a:srgbClr val="212121"/>
                    </a:solidFill>
                  </a:tcPr>
                </a:tc>
                <a:extLst>
                  <a:ext uri="{0D108BD9-81ED-4DB2-BD59-A6C34878D82A}">
                    <a16:rowId xmlns:a16="http://schemas.microsoft.com/office/drawing/2014/main" val="4066694775"/>
                  </a:ext>
                </a:extLst>
              </a:tr>
            </a:tbl>
          </a:graphicData>
        </a:graphic>
      </p:graphicFrame>
    </p:spTree>
    <p:extLst>
      <p:ext uri="{BB962C8B-B14F-4D97-AF65-F5344CB8AC3E}">
        <p14:creationId xmlns:p14="http://schemas.microsoft.com/office/powerpoint/2010/main" val="2616937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6DF198-9492-6721-B4C5-01DE8E82015B}"/>
              </a:ext>
            </a:extLst>
          </p:cNvPr>
          <p:cNvSpPr txBox="1"/>
          <p:nvPr/>
        </p:nvSpPr>
        <p:spPr>
          <a:xfrm>
            <a:off x="1499473" y="284000"/>
            <a:ext cx="78867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3600" b="1" dirty="0">
                <a:solidFill>
                  <a:srgbClr val="ACCBF9"/>
                </a:solidFill>
              </a:rPr>
              <a:t>SCREENSHOTS</a:t>
            </a:r>
            <a:endParaRPr lang="en-US" dirty="0"/>
          </a:p>
        </p:txBody>
      </p:sp>
      <p:sp>
        <p:nvSpPr>
          <p:cNvPr id="4" name="TextBox 3">
            <a:extLst>
              <a:ext uri="{FF2B5EF4-FFF2-40B4-BE49-F238E27FC236}">
                <a16:creationId xmlns:a16="http://schemas.microsoft.com/office/drawing/2014/main" id="{47A053C9-81B7-30D5-8427-BF9BFE5732A5}"/>
              </a:ext>
            </a:extLst>
          </p:cNvPr>
          <p:cNvSpPr txBox="1"/>
          <p:nvPr/>
        </p:nvSpPr>
        <p:spPr>
          <a:xfrm>
            <a:off x="620477" y="1132076"/>
            <a:ext cx="1097703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p:txBody>
      </p:sp>
      <p:pic>
        <p:nvPicPr>
          <p:cNvPr id="2" name="Picture 1">
            <a:extLst>
              <a:ext uri="{FF2B5EF4-FFF2-40B4-BE49-F238E27FC236}">
                <a16:creationId xmlns:a16="http://schemas.microsoft.com/office/drawing/2014/main" id="{7C26A317-FE3F-0945-13B2-4B0D7C4F57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123" y="1206274"/>
            <a:ext cx="5743744" cy="2925976"/>
          </a:xfrm>
          <a:prstGeom prst="rect">
            <a:avLst/>
          </a:prstGeom>
        </p:spPr>
      </p:pic>
      <p:pic>
        <p:nvPicPr>
          <p:cNvPr id="5" name="Picture 4">
            <a:extLst>
              <a:ext uri="{FF2B5EF4-FFF2-40B4-BE49-F238E27FC236}">
                <a16:creationId xmlns:a16="http://schemas.microsoft.com/office/drawing/2014/main" id="{EBD6680C-046E-1EB1-EFCD-D92A66B1C2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6135" y="3746297"/>
            <a:ext cx="5584614" cy="2799526"/>
          </a:xfrm>
          <a:prstGeom prst="rect">
            <a:avLst/>
          </a:prstGeom>
        </p:spPr>
      </p:pic>
    </p:spTree>
    <p:extLst>
      <p:ext uri="{BB962C8B-B14F-4D97-AF65-F5344CB8AC3E}">
        <p14:creationId xmlns:p14="http://schemas.microsoft.com/office/powerpoint/2010/main" val="2495407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6DF198-9492-6721-B4C5-01DE8E82015B}"/>
              </a:ext>
            </a:extLst>
          </p:cNvPr>
          <p:cNvSpPr txBox="1"/>
          <p:nvPr/>
        </p:nvSpPr>
        <p:spPr>
          <a:xfrm>
            <a:off x="1499473" y="284000"/>
            <a:ext cx="78867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3600" b="1" dirty="0">
                <a:solidFill>
                  <a:srgbClr val="ACCBF9"/>
                </a:solidFill>
              </a:rPr>
              <a:t>SCREENSHOTS</a:t>
            </a:r>
            <a:endParaRPr lang="en-US" dirty="0"/>
          </a:p>
        </p:txBody>
      </p:sp>
      <p:sp>
        <p:nvSpPr>
          <p:cNvPr id="4" name="TextBox 3">
            <a:extLst>
              <a:ext uri="{FF2B5EF4-FFF2-40B4-BE49-F238E27FC236}">
                <a16:creationId xmlns:a16="http://schemas.microsoft.com/office/drawing/2014/main" id="{47A053C9-81B7-30D5-8427-BF9BFE5732A5}"/>
              </a:ext>
            </a:extLst>
          </p:cNvPr>
          <p:cNvSpPr txBox="1"/>
          <p:nvPr/>
        </p:nvSpPr>
        <p:spPr>
          <a:xfrm>
            <a:off x="620477" y="1132076"/>
            <a:ext cx="1097703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p:txBody>
      </p:sp>
      <p:pic>
        <p:nvPicPr>
          <p:cNvPr id="2" name="Picture 1" title="Inserting image...">
            <a:extLst>
              <a:ext uri="{FF2B5EF4-FFF2-40B4-BE49-F238E27FC236}">
                <a16:creationId xmlns:a16="http://schemas.microsoft.com/office/drawing/2014/main" id="{0C7B67CF-2431-B77C-CD1B-7255C5D7AF7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9905"/>
          <a:stretch/>
        </p:blipFill>
        <p:spPr>
          <a:xfrm>
            <a:off x="273145" y="1490037"/>
            <a:ext cx="6122496" cy="2731212"/>
          </a:xfrm>
          <a:prstGeom prst="rect">
            <a:avLst/>
          </a:prstGeom>
        </p:spPr>
      </p:pic>
      <p:pic>
        <p:nvPicPr>
          <p:cNvPr id="5" name="Picture 4" title="Inserting image...">
            <a:extLst>
              <a:ext uri="{FF2B5EF4-FFF2-40B4-BE49-F238E27FC236}">
                <a16:creationId xmlns:a16="http://schemas.microsoft.com/office/drawing/2014/main" id="{990AE98B-A26F-FB3F-3E45-4ECAD51C1A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58462" y="3877249"/>
            <a:ext cx="5648858" cy="2831883"/>
          </a:xfrm>
          <a:prstGeom prst="rect">
            <a:avLst/>
          </a:prstGeom>
        </p:spPr>
      </p:pic>
    </p:spTree>
    <p:extLst>
      <p:ext uri="{BB962C8B-B14F-4D97-AF65-F5344CB8AC3E}">
        <p14:creationId xmlns:p14="http://schemas.microsoft.com/office/powerpoint/2010/main" val="1974104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6DF198-9492-6721-B4C5-01DE8E82015B}"/>
              </a:ext>
            </a:extLst>
          </p:cNvPr>
          <p:cNvSpPr txBox="1"/>
          <p:nvPr/>
        </p:nvSpPr>
        <p:spPr>
          <a:xfrm>
            <a:off x="1499473" y="284000"/>
            <a:ext cx="78867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3600" b="1" dirty="0">
                <a:solidFill>
                  <a:srgbClr val="ACCBF9"/>
                </a:solidFill>
              </a:rPr>
              <a:t>SCREENSHOTS</a:t>
            </a:r>
            <a:endParaRPr lang="en-US" dirty="0"/>
          </a:p>
        </p:txBody>
      </p:sp>
      <p:sp>
        <p:nvSpPr>
          <p:cNvPr id="4" name="TextBox 3">
            <a:extLst>
              <a:ext uri="{FF2B5EF4-FFF2-40B4-BE49-F238E27FC236}">
                <a16:creationId xmlns:a16="http://schemas.microsoft.com/office/drawing/2014/main" id="{47A053C9-81B7-30D5-8427-BF9BFE5732A5}"/>
              </a:ext>
            </a:extLst>
          </p:cNvPr>
          <p:cNvSpPr txBox="1"/>
          <p:nvPr/>
        </p:nvSpPr>
        <p:spPr>
          <a:xfrm>
            <a:off x="620477" y="1132076"/>
            <a:ext cx="1097703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p:txBody>
      </p:sp>
      <p:pic>
        <p:nvPicPr>
          <p:cNvPr id="2" name="Picture 1" title="Inserting image...">
            <a:extLst>
              <a:ext uri="{FF2B5EF4-FFF2-40B4-BE49-F238E27FC236}">
                <a16:creationId xmlns:a16="http://schemas.microsoft.com/office/drawing/2014/main" id="{42C1132C-605B-502B-CD2B-B336BB86DD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0937" y="1132076"/>
            <a:ext cx="5849319" cy="2963693"/>
          </a:xfrm>
          <a:prstGeom prst="rect">
            <a:avLst/>
          </a:prstGeom>
        </p:spPr>
      </p:pic>
      <p:pic>
        <p:nvPicPr>
          <p:cNvPr id="5" name="Picture 4" title="Inserting image...">
            <a:extLst>
              <a:ext uri="{FF2B5EF4-FFF2-40B4-BE49-F238E27FC236}">
                <a16:creationId xmlns:a16="http://schemas.microsoft.com/office/drawing/2014/main" id="{D125970C-BE5B-48CA-356C-DC2AE8953F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719" y="3788593"/>
            <a:ext cx="5555501" cy="2785407"/>
          </a:xfrm>
          <a:prstGeom prst="rect">
            <a:avLst/>
          </a:prstGeom>
        </p:spPr>
      </p:pic>
    </p:spTree>
    <p:extLst>
      <p:ext uri="{BB962C8B-B14F-4D97-AF65-F5344CB8AC3E}">
        <p14:creationId xmlns:p14="http://schemas.microsoft.com/office/powerpoint/2010/main" val="1183941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6DF198-9492-6721-B4C5-01DE8E82015B}"/>
              </a:ext>
            </a:extLst>
          </p:cNvPr>
          <p:cNvSpPr txBox="1"/>
          <p:nvPr/>
        </p:nvSpPr>
        <p:spPr>
          <a:xfrm>
            <a:off x="1499473" y="284000"/>
            <a:ext cx="78867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3600" b="1" dirty="0">
                <a:solidFill>
                  <a:srgbClr val="ACCBF9"/>
                </a:solidFill>
              </a:rPr>
              <a:t>SCREENSHOTS</a:t>
            </a:r>
            <a:endParaRPr lang="en-US" dirty="0"/>
          </a:p>
        </p:txBody>
      </p:sp>
      <p:sp>
        <p:nvSpPr>
          <p:cNvPr id="4" name="TextBox 3">
            <a:extLst>
              <a:ext uri="{FF2B5EF4-FFF2-40B4-BE49-F238E27FC236}">
                <a16:creationId xmlns:a16="http://schemas.microsoft.com/office/drawing/2014/main" id="{47A053C9-81B7-30D5-8427-BF9BFE5732A5}"/>
              </a:ext>
            </a:extLst>
          </p:cNvPr>
          <p:cNvSpPr txBox="1"/>
          <p:nvPr/>
        </p:nvSpPr>
        <p:spPr>
          <a:xfrm>
            <a:off x="620477" y="1132076"/>
            <a:ext cx="1097703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p:txBody>
      </p:sp>
      <p:pic>
        <p:nvPicPr>
          <p:cNvPr id="2" name="Picture 1" title="Inserting image...">
            <a:extLst>
              <a:ext uri="{FF2B5EF4-FFF2-40B4-BE49-F238E27FC236}">
                <a16:creationId xmlns:a16="http://schemas.microsoft.com/office/drawing/2014/main" id="{57FBC458-A89A-546D-9600-36628F092E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9677" y="1230315"/>
            <a:ext cx="5786619" cy="2908719"/>
          </a:xfrm>
          <a:prstGeom prst="rect">
            <a:avLst/>
          </a:prstGeom>
        </p:spPr>
      </p:pic>
      <p:pic>
        <p:nvPicPr>
          <p:cNvPr id="5" name="Picture 4" title="Inserting image...">
            <a:extLst>
              <a:ext uri="{FF2B5EF4-FFF2-40B4-BE49-F238E27FC236}">
                <a16:creationId xmlns:a16="http://schemas.microsoft.com/office/drawing/2014/main" id="{34752679-3A4B-74D8-2F78-D1544D8E37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3339" y="3771129"/>
            <a:ext cx="5605741" cy="2802871"/>
          </a:xfrm>
          <a:prstGeom prst="rect">
            <a:avLst/>
          </a:prstGeom>
        </p:spPr>
      </p:pic>
    </p:spTree>
    <p:extLst>
      <p:ext uri="{BB962C8B-B14F-4D97-AF65-F5344CB8AC3E}">
        <p14:creationId xmlns:p14="http://schemas.microsoft.com/office/powerpoint/2010/main" val="3165037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6DF198-9492-6721-B4C5-01DE8E82015B}"/>
              </a:ext>
            </a:extLst>
          </p:cNvPr>
          <p:cNvSpPr txBox="1"/>
          <p:nvPr/>
        </p:nvSpPr>
        <p:spPr>
          <a:xfrm>
            <a:off x="1499473" y="284000"/>
            <a:ext cx="78867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3600" b="1" dirty="0">
                <a:solidFill>
                  <a:srgbClr val="ACCBF9"/>
                </a:solidFill>
              </a:rPr>
              <a:t>SCREENSHOTS</a:t>
            </a:r>
            <a:endParaRPr lang="en-US" dirty="0"/>
          </a:p>
        </p:txBody>
      </p:sp>
      <p:sp>
        <p:nvSpPr>
          <p:cNvPr id="4" name="TextBox 3">
            <a:extLst>
              <a:ext uri="{FF2B5EF4-FFF2-40B4-BE49-F238E27FC236}">
                <a16:creationId xmlns:a16="http://schemas.microsoft.com/office/drawing/2014/main" id="{47A053C9-81B7-30D5-8427-BF9BFE5732A5}"/>
              </a:ext>
            </a:extLst>
          </p:cNvPr>
          <p:cNvSpPr txBox="1"/>
          <p:nvPr/>
        </p:nvSpPr>
        <p:spPr>
          <a:xfrm>
            <a:off x="620477" y="1132076"/>
            <a:ext cx="1097703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p:txBody>
      </p:sp>
      <p:pic>
        <p:nvPicPr>
          <p:cNvPr id="2" name="Picture 1" title="Inserting image...">
            <a:extLst>
              <a:ext uri="{FF2B5EF4-FFF2-40B4-BE49-F238E27FC236}">
                <a16:creationId xmlns:a16="http://schemas.microsoft.com/office/drawing/2014/main" id="{932FEBC6-B1A5-563F-7B0C-B9FEC23B1F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9774" y="1881735"/>
            <a:ext cx="8039490" cy="4030454"/>
          </a:xfrm>
          <a:prstGeom prst="rect">
            <a:avLst/>
          </a:prstGeom>
        </p:spPr>
      </p:pic>
    </p:spTree>
    <p:extLst>
      <p:ext uri="{BB962C8B-B14F-4D97-AF65-F5344CB8AC3E}">
        <p14:creationId xmlns:p14="http://schemas.microsoft.com/office/powerpoint/2010/main" val="2319925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7176A6-A11A-2F18-E742-7944E4B124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46B0FC-F88C-F06B-7344-D7E29CC0677E}"/>
              </a:ext>
            </a:extLst>
          </p:cNvPr>
          <p:cNvSpPr>
            <a:spLocks noGrp="1"/>
          </p:cNvSpPr>
          <p:nvPr>
            <p:ph type="title"/>
          </p:nvPr>
        </p:nvSpPr>
        <p:spPr>
          <a:xfrm>
            <a:off x="1189855" y="2216844"/>
            <a:ext cx="3865134" cy="1735667"/>
          </a:xfrm>
        </p:spPr>
        <p:txBody>
          <a:bodyPr/>
          <a:lstStyle/>
          <a:p>
            <a:pPr algn="ctr"/>
            <a:r>
              <a:rPr lang="en-IN" b="1"/>
              <a:t>Thank You</a:t>
            </a:r>
          </a:p>
        </p:txBody>
      </p:sp>
    </p:spTree>
    <p:extLst>
      <p:ext uri="{BB962C8B-B14F-4D97-AF65-F5344CB8AC3E}">
        <p14:creationId xmlns:p14="http://schemas.microsoft.com/office/powerpoint/2010/main" val="1703842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CEC22-B093-4026-6E9D-1CA4D73F22AC}"/>
              </a:ext>
            </a:extLst>
          </p:cNvPr>
          <p:cNvSpPr>
            <a:spLocks noGrp="1"/>
          </p:cNvSpPr>
          <p:nvPr>
            <p:ph type="title"/>
          </p:nvPr>
        </p:nvSpPr>
        <p:spPr/>
        <p:txBody>
          <a:bodyPr/>
          <a:lstStyle/>
          <a:p>
            <a:r>
              <a:rPr lang="en-IN"/>
              <a:t>INTRODUCTION</a:t>
            </a:r>
          </a:p>
        </p:txBody>
      </p:sp>
      <p:sp>
        <p:nvSpPr>
          <p:cNvPr id="3" name="Content Placeholder 2">
            <a:extLst>
              <a:ext uri="{FF2B5EF4-FFF2-40B4-BE49-F238E27FC236}">
                <a16:creationId xmlns:a16="http://schemas.microsoft.com/office/drawing/2014/main" id="{6B92D192-B13C-04EF-608B-9C387F457B24}"/>
              </a:ext>
            </a:extLst>
          </p:cNvPr>
          <p:cNvSpPr>
            <a:spLocks noGrp="1"/>
          </p:cNvSpPr>
          <p:nvPr>
            <p:ph idx="1"/>
          </p:nvPr>
        </p:nvSpPr>
        <p:spPr/>
        <p:txBody>
          <a:bodyPr>
            <a:noAutofit/>
          </a:bodyPr>
          <a:lstStyle/>
          <a:p>
            <a:r>
              <a:rPr lang="en-US" sz="1600"/>
              <a:t>Inventory management is a critical aspect of operations for businesses across diverse industries. An Inventory Management System (IMS) serves as a pivotal tool in facilitating the efficient handling, monitoring, and optimization of inventory levels within an organization. </a:t>
            </a:r>
          </a:p>
          <a:p>
            <a:r>
              <a:rPr lang="en-US" sz="1600"/>
              <a:t>The primary objective of an IMS is to ensure that businesses maintain optimal stock levels while minimizing costs associated with excess inventory or stockouts. By providing real-time visibility into inventory data, such as stock quantities, locations, and movement, an IMS enables businesses to make informed decisions regarding procurement, storage, and distribution.</a:t>
            </a:r>
          </a:p>
          <a:p>
            <a:r>
              <a:rPr lang="en-US" sz="1600"/>
              <a:t>Traditionally, inventory management involved manual processes, such as spreadsheet-based tracking or physical counts. However, the complexity and scale of modern supply chains necessitate more sophisticated solutions. An IMS automates key inventory-related tasks, streamlining operations and enhancing accuracy.</a:t>
            </a:r>
          </a:p>
        </p:txBody>
      </p:sp>
    </p:spTree>
    <p:extLst>
      <p:ext uri="{BB962C8B-B14F-4D97-AF65-F5344CB8AC3E}">
        <p14:creationId xmlns:p14="http://schemas.microsoft.com/office/powerpoint/2010/main" val="2469932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C6A0D-E68C-A8D7-FC94-523482483E53}"/>
              </a:ext>
            </a:extLst>
          </p:cNvPr>
          <p:cNvSpPr>
            <a:spLocks noGrp="1"/>
          </p:cNvSpPr>
          <p:nvPr>
            <p:ph type="title"/>
          </p:nvPr>
        </p:nvSpPr>
        <p:spPr/>
        <p:txBody>
          <a:bodyPr/>
          <a:lstStyle/>
          <a:p>
            <a:r>
              <a:rPr lang="en-IN"/>
              <a:t>INTRODUCTION</a:t>
            </a:r>
          </a:p>
        </p:txBody>
      </p:sp>
      <p:sp>
        <p:nvSpPr>
          <p:cNvPr id="3" name="Content Placeholder 2">
            <a:extLst>
              <a:ext uri="{FF2B5EF4-FFF2-40B4-BE49-F238E27FC236}">
                <a16:creationId xmlns:a16="http://schemas.microsoft.com/office/drawing/2014/main" id="{9DF47F31-F29A-7022-CAF3-B92A185AC518}"/>
              </a:ext>
            </a:extLst>
          </p:cNvPr>
          <p:cNvSpPr>
            <a:spLocks noGrp="1"/>
          </p:cNvSpPr>
          <p:nvPr>
            <p:ph idx="1"/>
          </p:nvPr>
        </p:nvSpPr>
        <p:spPr>
          <a:xfrm>
            <a:off x="540774" y="2603499"/>
            <a:ext cx="10825316" cy="4131597"/>
          </a:xfrm>
        </p:spPr>
        <p:txBody>
          <a:bodyPr>
            <a:noAutofit/>
          </a:bodyPr>
          <a:lstStyle/>
          <a:p>
            <a:pPr marL="0" indent="0">
              <a:buNone/>
            </a:pPr>
            <a:r>
              <a:rPr lang="en-US" b="1"/>
              <a:t>Key features of an Inventory Management System typically include:</a:t>
            </a:r>
          </a:p>
          <a:p>
            <a:r>
              <a:rPr lang="en-US" sz="1600"/>
              <a:t>Inventory Tracking: Real-time monitoring of stock levels, allowing businesses to accurately assess inventory positions and respond to fluctuations in demand.</a:t>
            </a:r>
          </a:p>
          <a:p>
            <a:r>
              <a:rPr lang="en-US" sz="1600"/>
              <a:t>Warehouse Management: Efficient management of warehouse operations, including inventory receipt, storage, picking, packing, and shipping, to streamline logistics processes and minimize errors.</a:t>
            </a:r>
          </a:p>
          <a:p>
            <a:r>
              <a:rPr lang="en-US" sz="1600"/>
              <a:t>Reporting and Analytics: Comprehensive reporting and analytics capabilities to track key performance indicators (KPIs), analyze inventory trends, and identify opportunities for improvement.</a:t>
            </a:r>
          </a:p>
          <a:p>
            <a:r>
              <a:rPr lang="en-US" sz="1600"/>
              <a:t>In today's competitive business landscape, effective inventory management is essential for meeting customer demand, optimizing cash flow, and maintaining a competitive edge. An Inventory Management System plays a pivotal role in helping businesses achieve these objectives by providing visibility, control, and efficiency throughout the inventory lifecycle.</a:t>
            </a:r>
          </a:p>
          <a:p>
            <a:r>
              <a:rPr lang="en-US" sz="1600"/>
              <a:t>Overall, the adoption of an Inventory Management System empowers businesses to enhance operational efficiency, minimize costs, and improve customer satisfaction, ultimately driving sustainable growth and success.</a:t>
            </a:r>
            <a:endParaRPr lang="en-IN" sz="1600"/>
          </a:p>
          <a:p>
            <a:endParaRPr lang="en-IN" sz="1600"/>
          </a:p>
        </p:txBody>
      </p:sp>
    </p:spTree>
    <p:extLst>
      <p:ext uri="{BB962C8B-B14F-4D97-AF65-F5344CB8AC3E}">
        <p14:creationId xmlns:p14="http://schemas.microsoft.com/office/powerpoint/2010/main" val="3763168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FC4C6-907A-67FD-FF78-BA8108AEAF2C}"/>
              </a:ext>
            </a:extLst>
          </p:cNvPr>
          <p:cNvSpPr>
            <a:spLocks noGrp="1"/>
          </p:cNvSpPr>
          <p:nvPr>
            <p:ph type="title"/>
          </p:nvPr>
        </p:nvSpPr>
        <p:spPr/>
        <p:txBody>
          <a:bodyPr/>
          <a:lstStyle/>
          <a:p>
            <a:r>
              <a:rPr lang="en-IN"/>
              <a:t>PROBLEM STATEMENT</a:t>
            </a:r>
          </a:p>
        </p:txBody>
      </p:sp>
      <p:sp>
        <p:nvSpPr>
          <p:cNvPr id="3" name="Content Placeholder 2">
            <a:extLst>
              <a:ext uri="{FF2B5EF4-FFF2-40B4-BE49-F238E27FC236}">
                <a16:creationId xmlns:a16="http://schemas.microsoft.com/office/drawing/2014/main" id="{362714F4-5F81-AF03-5249-7188A1C07EAB}"/>
              </a:ext>
            </a:extLst>
          </p:cNvPr>
          <p:cNvSpPr>
            <a:spLocks noGrp="1"/>
          </p:cNvSpPr>
          <p:nvPr>
            <p:ph sz="half" idx="1"/>
          </p:nvPr>
        </p:nvSpPr>
        <p:spPr/>
        <p:txBody>
          <a:bodyPr>
            <a:normAutofit fontScale="92500" lnSpcReduction="10000"/>
          </a:bodyPr>
          <a:lstStyle/>
          <a:p>
            <a:r>
              <a:rPr lang="en-US"/>
              <a:t>In today's dynamic business environment, effective inventory management is crucial for businesses to meet customer demand, minimize costs, and maintain a competitive edge. However, many organizations face challenges in efficiently tracking, managing, and optimizing their inventory operations. Manual processes, outdated systems, and lack of real-time visibility often result in inventory inaccuracies, stockouts, excess inventory, and inefficiencies in procurement and logistics.</a:t>
            </a:r>
            <a:endParaRPr lang="en-IN"/>
          </a:p>
        </p:txBody>
      </p:sp>
      <p:sp>
        <p:nvSpPr>
          <p:cNvPr id="4" name="Content Placeholder 3">
            <a:extLst>
              <a:ext uri="{FF2B5EF4-FFF2-40B4-BE49-F238E27FC236}">
                <a16:creationId xmlns:a16="http://schemas.microsoft.com/office/drawing/2014/main" id="{BA073A63-6DE6-537C-E3D5-472B6109E699}"/>
              </a:ext>
            </a:extLst>
          </p:cNvPr>
          <p:cNvSpPr>
            <a:spLocks noGrp="1"/>
          </p:cNvSpPr>
          <p:nvPr>
            <p:ph sz="half" idx="2"/>
          </p:nvPr>
        </p:nvSpPr>
        <p:spPr/>
        <p:txBody>
          <a:bodyPr>
            <a:normAutofit fontScale="92500" lnSpcReduction="10000"/>
          </a:bodyPr>
          <a:lstStyle/>
          <a:p>
            <a:pPr marL="0" indent="0">
              <a:buNone/>
            </a:pPr>
            <a:r>
              <a:rPr lang="en-US"/>
              <a:t>The problem statement revolves around the need for a comprehensive Inventory Management System (IMS) that addresses the following challenges:</a:t>
            </a:r>
          </a:p>
          <a:p>
            <a:r>
              <a:rPr lang="en-IN"/>
              <a:t>Inventory Tracking and Visibility</a:t>
            </a:r>
          </a:p>
          <a:p>
            <a:r>
              <a:rPr lang="en-IN"/>
              <a:t>Inventory Optimization</a:t>
            </a:r>
          </a:p>
          <a:p>
            <a:r>
              <a:rPr lang="en-IN"/>
              <a:t>Procurement Efficiency</a:t>
            </a:r>
          </a:p>
          <a:p>
            <a:r>
              <a:rPr lang="en-IN"/>
              <a:t>Warehouse Management</a:t>
            </a:r>
          </a:p>
          <a:p>
            <a:r>
              <a:rPr lang="en-IN"/>
              <a:t>Reporting and Analytics</a:t>
            </a:r>
          </a:p>
        </p:txBody>
      </p:sp>
    </p:spTree>
    <p:extLst>
      <p:ext uri="{BB962C8B-B14F-4D97-AF65-F5344CB8AC3E}">
        <p14:creationId xmlns:p14="http://schemas.microsoft.com/office/powerpoint/2010/main" val="1221531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4CF9B-E5F6-16F3-B446-526C103C945C}"/>
              </a:ext>
            </a:extLst>
          </p:cNvPr>
          <p:cNvSpPr>
            <a:spLocks noGrp="1"/>
          </p:cNvSpPr>
          <p:nvPr>
            <p:ph type="title"/>
          </p:nvPr>
        </p:nvSpPr>
        <p:spPr/>
        <p:txBody>
          <a:bodyPr/>
          <a:lstStyle/>
          <a:p>
            <a:r>
              <a:rPr lang="en-IN"/>
              <a:t>RELATIONAL SCHEMA</a:t>
            </a:r>
          </a:p>
        </p:txBody>
      </p:sp>
      <p:sp>
        <p:nvSpPr>
          <p:cNvPr id="3" name="Content Placeholder 2">
            <a:extLst>
              <a:ext uri="{FF2B5EF4-FFF2-40B4-BE49-F238E27FC236}">
                <a16:creationId xmlns:a16="http://schemas.microsoft.com/office/drawing/2014/main" id="{9065F7D6-2470-FA83-4047-07D5B7B18061}"/>
              </a:ext>
            </a:extLst>
          </p:cNvPr>
          <p:cNvSpPr>
            <a:spLocks noGrp="1"/>
          </p:cNvSpPr>
          <p:nvPr>
            <p:ph idx="1"/>
          </p:nvPr>
        </p:nvSpPr>
        <p:spPr>
          <a:xfrm>
            <a:off x="1154954" y="2310581"/>
            <a:ext cx="8825659" cy="4355689"/>
          </a:xfrm>
        </p:spPr>
        <p:txBody>
          <a:bodyPr>
            <a:normAutofit fontScale="70000" lnSpcReduction="20000"/>
          </a:bodyPr>
          <a:lstStyle/>
          <a:p>
            <a:r>
              <a:rPr lang="en-US"/>
              <a:t>1. Supplier (</a:t>
            </a:r>
            <a:r>
              <a:rPr lang="en-US" err="1"/>
              <a:t>supplier_id</a:t>
            </a:r>
            <a:r>
              <a:rPr lang="en-US"/>
              <a:t>, name, </a:t>
            </a:r>
            <a:r>
              <a:rPr lang="en-US" err="1"/>
              <a:t>contact_info</a:t>
            </a:r>
            <a:r>
              <a:rPr lang="en-US"/>
              <a:t>, ...)</a:t>
            </a:r>
          </a:p>
          <a:p>
            <a:r>
              <a:rPr lang="en-US"/>
              <a:t>2. Manufacturer (</a:t>
            </a:r>
            <a:r>
              <a:rPr lang="en-US" err="1"/>
              <a:t>manufacturer_id</a:t>
            </a:r>
            <a:r>
              <a:rPr lang="en-US"/>
              <a:t>, name, </a:t>
            </a:r>
            <a:r>
              <a:rPr lang="en-US" err="1"/>
              <a:t>contact_info</a:t>
            </a:r>
            <a:r>
              <a:rPr lang="en-US"/>
              <a:t>, ...)</a:t>
            </a:r>
          </a:p>
          <a:p>
            <a:r>
              <a:rPr lang="en-US"/>
              <a:t>3. Product (</a:t>
            </a:r>
            <a:r>
              <a:rPr lang="en-US" err="1"/>
              <a:t>product_id</a:t>
            </a:r>
            <a:r>
              <a:rPr lang="en-US"/>
              <a:t>, name, description, </a:t>
            </a:r>
            <a:r>
              <a:rPr lang="en-US" err="1"/>
              <a:t>category_id</a:t>
            </a:r>
            <a:r>
              <a:rPr lang="en-US"/>
              <a:t>, </a:t>
            </a:r>
            <a:r>
              <a:rPr lang="en-US" err="1"/>
              <a:t>manufacturer_id</a:t>
            </a:r>
            <a:r>
              <a:rPr lang="en-US"/>
              <a:t>, ...)</a:t>
            </a:r>
          </a:p>
          <a:p>
            <a:r>
              <a:rPr lang="en-US"/>
              <a:t>4. Category (</a:t>
            </a:r>
            <a:r>
              <a:rPr lang="en-US" err="1"/>
              <a:t>category_id</a:t>
            </a:r>
            <a:r>
              <a:rPr lang="en-US"/>
              <a:t>, name, description, ...)</a:t>
            </a:r>
          </a:p>
          <a:p>
            <a:r>
              <a:rPr lang="en-US"/>
              <a:t>5. Warehouse (</a:t>
            </a:r>
            <a:r>
              <a:rPr lang="en-US" err="1"/>
              <a:t>warehouse_id</a:t>
            </a:r>
            <a:r>
              <a:rPr lang="en-US"/>
              <a:t>, name, location, ...)</a:t>
            </a:r>
          </a:p>
          <a:p>
            <a:r>
              <a:rPr lang="en-US"/>
              <a:t>6. Inventory (</a:t>
            </a:r>
            <a:r>
              <a:rPr lang="en-US" err="1"/>
              <a:t>inventory_id</a:t>
            </a:r>
            <a:r>
              <a:rPr lang="en-US"/>
              <a:t>, </a:t>
            </a:r>
            <a:r>
              <a:rPr lang="en-US" err="1"/>
              <a:t>product_id</a:t>
            </a:r>
            <a:r>
              <a:rPr lang="en-US"/>
              <a:t>, </a:t>
            </a:r>
            <a:r>
              <a:rPr lang="en-US" err="1"/>
              <a:t>warehouse_id</a:t>
            </a:r>
            <a:r>
              <a:rPr lang="en-US"/>
              <a:t>, quantity, ...)</a:t>
            </a:r>
          </a:p>
          <a:p>
            <a:r>
              <a:rPr lang="en-US"/>
              <a:t>7. Orders (</a:t>
            </a:r>
            <a:r>
              <a:rPr lang="en-US" err="1"/>
              <a:t>order_id</a:t>
            </a:r>
            <a:r>
              <a:rPr lang="en-US"/>
              <a:t>, </a:t>
            </a:r>
            <a:r>
              <a:rPr lang="en-US" err="1"/>
              <a:t>order_date</a:t>
            </a:r>
            <a:r>
              <a:rPr lang="en-US"/>
              <a:t>, </a:t>
            </a:r>
            <a:r>
              <a:rPr lang="en-US" err="1"/>
              <a:t>customer_id</a:t>
            </a:r>
            <a:r>
              <a:rPr lang="en-US"/>
              <a:t>, ...)</a:t>
            </a:r>
          </a:p>
          <a:p>
            <a:r>
              <a:rPr lang="en-US"/>
              <a:t>8. </a:t>
            </a:r>
            <a:r>
              <a:rPr lang="en-US" err="1"/>
              <a:t>Order_Item</a:t>
            </a:r>
            <a:r>
              <a:rPr lang="en-US"/>
              <a:t> (</a:t>
            </a:r>
            <a:r>
              <a:rPr lang="en-US" err="1"/>
              <a:t>order_item_id</a:t>
            </a:r>
            <a:r>
              <a:rPr lang="en-US"/>
              <a:t>, </a:t>
            </a:r>
            <a:r>
              <a:rPr lang="en-US" err="1"/>
              <a:t>order_id</a:t>
            </a:r>
            <a:r>
              <a:rPr lang="en-US"/>
              <a:t>, </a:t>
            </a:r>
            <a:r>
              <a:rPr lang="en-US" err="1"/>
              <a:t>product_id</a:t>
            </a:r>
            <a:r>
              <a:rPr lang="en-US"/>
              <a:t>, quantity, ...)</a:t>
            </a:r>
          </a:p>
          <a:p>
            <a:r>
              <a:rPr lang="en-US"/>
              <a:t>9. </a:t>
            </a:r>
            <a:r>
              <a:rPr lang="en-US" err="1"/>
              <a:t>Purchase_Order</a:t>
            </a:r>
            <a:r>
              <a:rPr lang="en-US"/>
              <a:t> (</a:t>
            </a:r>
            <a:r>
              <a:rPr lang="en-US" err="1"/>
              <a:t>purchase_order_id</a:t>
            </a:r>
            <a:r>
              <a:rPr lang="en-US"/>
              <a:t>, </a:t>
            </a:r>
            <a:r>
              <a:rPr lang="en-US" err="1"/>
              <a:t>order_date</a:t>
            </a:r>
            <a:r>
              <a:rPr lang="en-US"/>
              <a:t>, </a:t>
            </a:r>
            <a:r>
              <a:rPr lang="en-US" err="1"/>
              <a:t>supplier_id</a:t>
            </a:r>
            <a:r>
              <a:rPr lang="en-US"/>
              <a:t>, ...)</a:t>
            </a:r>
          </a:p>
          <a:p>
            <a:r>
              <a:rPr lang="en-US"/>
              <a:t>10. </a:t>
            </a:r>
            <a:r>
              <a:rPr lang="en-US" err="1"/>
              <a:t>Purchase_Order_Item</a:t>
            </a:r>
            <a:r>
              <a:rPr lang="en-US"/>
              <a:t> (</a:t>
            </a:r>
            <a:r>
              <a:rPr lang="en-US" err="1"/>
              <a:t>purchase_order_item_id</a:t>
            </a:r>
            <a:r>
              <a:rPr lang="en-US"/>
              <a:t>, </a:t>
            </a:r>
            <a:r>
              <a:rPr lang="en-US" err="1"/>
              <a:t>purchase_order_id</a:t>
            </a:r>
            <a:r>
              <a:rPr lang="en-US"/>
              <a:t>, </a:t>
            </a:r>
            <a:r>
              <a:rPr lang="en-US" err="1"/>
              <a:t>product_id</a:t>
            </a:r>
            <a:r>
              <a:rPr lang="en-US"/>
              <a:t>, quantity, ...)</a:t>
            </a:r>
          </a:p>
          <a:p>
            <a:r>
              <a:rPr lang="en-US"/>
              <a:t>11. </a:t>
            </a:r>
            <a:r>
              <a:rPr lang="en-US" err="1"/>
              <a:t>Sales_Order</a:t>
            </a:r>
            <a:r>
              <a:rPr lang="en-US"/>
              <a:t> (</a:t>
            </a:r>
            <a:r>
              <a:rPr lang="en-US" err="1"/>
              <a:t>sales_order_id</a:t>
            </a:r>
            <a:r>
              <a:rPr lang="en-US"/>
              <a:t>, </a:t>
            </a:r>
            <a:r>
              <a:rPr lang="en-US" err="1"/>
              <a:t>order_date</a:t>
            </a:r>
            <a:r>
              <a:rPr lang="en-US"/>
              <a:t>, </a:t>
            </a:r>
            <a:r>
              <a:rPr lang="en-US" err="1"/>
              <a:t>customer_id</a:t>
            </a:r>
            <a:r>
              <a:rPr lang="en-US"/>
              <a:t>, ...)</a:t>
            </a:r>
          </a:p>
          <a:p>
            <a:r>
              <a:rPr lang="en-US"/>
              <a:t>12. </a:t>
            </a:r>
            <a:r>
              <a:rPr lang="en-US" err="1"/>
              <a:t>Sales_Order_Item</a:t>
            </a:r>
            <a:r>
              <a:rPr lang="en-US"/>
              <a:t> (</a:t>
            </a:r>
            <a:r>
              <a:rPr lang="en-US" err="1"/>
              <a:t>sales_order_item_id</a:t>
            </a:r>
            <a:r>
              <a:rPr lang="en-US"/>
              <a:t>, </a:t>
            </a:r>
            <a:r>
              <a:rPr lang="en-US" err="1"/>
              <a:t>sales_order_id</a:t>
            </a:r>
            <a:r>
              <a:rPr lang="en-US"/>
              <a:t>, </a:t>
            </a:r>
            <a:r>
              <a:rPr lang="en-US" err="1"/>
              <a:t>product_id</a:t>
            </a:r>
            <a:r>
              <a:rPr lang="en-US"/>
              <a:t>, quantity, ...)</a:t>
            </a:r>
          </a:p>
          <a:p>
            <a:r>
              <a:rPr lang="en-US"/>
              <a:t>13. Customer (</a:t>
            </a:r>
            <a:r>
              <a:rPr lang="en-US" err="1"/>
              <a:t>customer_id</a:t>
            </a:r>
            <a:r>
              <a:rPr lang="en-US"/>
              <a:t>, name, </a:t>
            </a:r>
            <a:r>
              <a:rPr lang="en-US" err="1"/>
              <a:t>contact_info</a:t>
            </a:r>
            <a:r>
              <a:rPr lang="en-US"/>
              <a:t>, ...)</a:t>
            </a:r>
          </a:p>
          <a:p>
            <a:r>
              <a:rPr lang="en-US"/>
              <a:t>14. Employee (</a:t>
            </a:r>
            <a:r>
              <a:rPr lang="en-US" err="1"/>
              <a:t>employee_id</a:t>
            </a:r>
            <a:r>
              <a:rPr lang="en-US"/>
              <a:t>, name, position, ...)</a:t>
            </a:r>
          </a:p>
          <a:p>
            <a:r>
              <a:rPr lang="en-US"/>
              <a:t>15. Location (</a:t>
            </a:r>
            <a:r>
              <a:rPr lang="en-US" err="1"/>
              <a:t>location_id</a:t>
            </a:r>
            <a:r>
              <a:rPr lang="en-US"/>
              <a:t>, address, city, state, ...)</a:t>
            </a:r>
            <a:endParaRPr lang="en-IN"/>
          </a:p>
        </p:txBody>
      </p:sp>
    </p:spTree>
    <p:extLst>
      <p:ext uri="{BB962C8B-B14F-4D97-AF65-F5344CB8AC3E}">
        <p14:creationId xmlns:p14="http://schemas.microsoft.com/office/powerpoint/2010/main" val="3170928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B9033-4F50-7C09-C65A-704A8E6E0C61}"/>
              </a:ext>
            </a:extLst>
          </p:cNvPr>
          <p:cNvSpPr>
            <a:spLocks noGrp="1"/>
          </p:cNvSpPr>
          <p:nvPr>
            <p:ph type="title" idx="4294967295"/>
          </p:nvPr>
        </p:nvSpPr>
        <p:spPr>
          <a:xfrm>
            <a:off x="1241333" y="77428"/>
            <a:ext cx="8761413" cy="708025"/>
          </a:xfrm>
        </p:spPr>
        <p:txBody>
          <a:bodyPr/>
          <a:lstStyle/>
          <a:p>
            <a:pPr algn="ctr"/>
            <a:r>
              <a:rPr lang="en-IN" b="1"/>
              <a:t>RELATIONAL SCHEMA</a:t>
            </a:r>
          </a:p>
        </p:txBody>
      </p:sp>
      <p:pic>
        <p:nvPicPr>
          <p:cNvPr id="3" name="Picture 2">
            <a:extLst>
              <a:ext uri="{FF2B5EF4-FFF2-40B4-BE49-F238E27FC236}">
                <a16:creationId xmlns:a16="http://schemas.microsoft.com/office/drawing/2014/main" id="{18EFCF4B-F3CC-1885-2699-E5823B3ADE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951" y="926950"/>
            <a:ext cx="7735143" cy="5853622"/>
          </a:xfrm>
          <a:prstGeom prst="rect">
            <a:avLst/>
          </a:prstGeom>
        </p:spPr>
      </p:pic>
    </p:spTree>
    <p:extLst>
      <p:ext uri="{BB962C8B-B14F-4D97-AF65-F5344CB8AC3E}">
        <p14:creationId xmlns:p14="http://schemas.microsoft.com/office/powerpoint/2010/main" val="4224142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C81E5-D087-E03D-3805-1857CCA5D16D}"/>
              </a:ext>
            </a:extLst>
          </p:cNvPr>
          <p:cNvSpPr>
            <a:spLocks noGrp="1"/>
          </p:cNvSpPr>
          <p:nvPr>
            <p:ph type="title" idx="4294967295"/>
          </p:nvPr>
        </p:nvSpPr>
        <p:spPr>
          <a:xfrm>
            <a:off x="1077125" y="-118639"/>
            <a:ext cx="8761413" cy="708025"/>
          </a:xfrm>
        </p:spPr>
        <p:txBody>
          <a:bodyPr/>
          <a:lstStyle/>
          <a:p>
            <a:pPr algn="ctr"/>
            <a:r>
              <a:rPr lang="en-IN" b="1"/>
              <a:t>ER DIAGRAM</a:t>
            </a:r>
          </a:p>
        </p:txBody>
      </p:sp>
      <p:pic>
        <p:nvPicPr>
          <p:cNvPr id="4" name="Picture 3">
            <a:extLst>
              <a:ext uri="{FF2B5EF4-FFF2-40B4-BE49-F238E27FC236}">
                <a16:creationId xmlns:a16="http://schemas.microsoft.com/office/drawing/2014/main" id="{832903C1-F9EB-92E9-CB43-484B327AC49F}"/>
              </a:ext>
            </a:extLst>
          </p:cNvPr>
          <p:cNvPicPr>
            <a:picLocks noChangeAspect="1"/>
          </p:cNvPicPr>
          <p:nvPr/>
        </p:nvPicPr>
        <p:blipFill>
          <a:blip r:embed="rId2"/>
          <a:stretch>
            <a:fillRect/>
          </a:stretch>
        </p:blipFill>
        <p:spPr>
          <a:xfrm>
            <a:off x="480467" y="486967"/>
            <a:ext cx="11231066" cy="6371033"/>
          </a:xfrm>
          <a:prstGeom prst="rect">
            <a:avLst/>
          </a:prstGeom>
        </p:spPr>
      </p:pic>
    </p:spTree>
    <p:extLst>
      <p:ext uri="{BB962C8B-B14F-4D97-AF65-F5344CB8AC3E}">
        <p14:creationId xmlns:p14="http://schemas.microsoft.com/office/powerpoint/2010/main" val="2590967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00D1F8-18CC-406D-D6D1-32AB44EF49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194D72-7836-2C48-84B2-F8BC64270877}"/>
              </a:ext>
            </a:extLst>
          </p:cNvPr>
          <p:cNvSpPr>
            <a:spLocks noGrp="1"/>
          </p:cNvSpPr>
          <p:nvPr>
            <p:ph type="title" idx="4294967295"/>
          </p:nvPr>
        </p:nvSpPr>
        <p:spPr>
          <a:xfrm>
            <a:off x="1404879" y="182300"/>
            <a:ext cx="8761413" cy="708025"/>
          </a:xfrm>
        </p:spPr>
        <p:txBody>
          <a:bodyPr/>
          <a:lstStyle/>
          <a:p>
            <a:pPr algn="ctr"/>
            <a:r>
              <a:rPr lang="en-IN" b="1"/>
              <a:t>FUNCTIONAL DEPENDECIES</a:t>
            </a:r>
          </a:p>
        </p:txBody>
      </p:sp>
      <p:sp>
        <p:nvSpPr>
          <p:cNvPr id="3" name="TextBox 2">
            <a:extLst>
              <a:ext uri="{FF2B5EF4-FFF2-40B4-BE49-F238E27FC236}">
                <a16:creationId xmlns:a16="http://schemas.microsoft.com/office/drawing/2014/main" id="{2CF2CA9E-C6EF-67CB-0436-F58209EB7689}"/>
              </a:ext>
            </a:extLst>
          </p:cNvPr>
          <p:cNvSpPr txBox="1"/>
          <p:nvPr/>
        </p:nvSpPr>
        <p:spPr>
          <a:xfrm>
            <a:off x="540917" y="1231562"/>
            <a:ext cx="11400365"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0000"/>
                </a:solidFill>
                <a:ea typeface="+mn-lt"/>
                <a:cs typeface="+mn-lt"/>
              </a:rPr>
              <a:t>To analyze the database schema provided and identify any pitfalls, dependencies, and potential normalization improvements, we can follow these steps:</a:t>
            </a:r>
          </a:p>
          <a:p>
            <a:endParaRPr lang="en-US"/>
          </a:p>
          <a:p>
            <a:pPr>
              <a:spcBef>
                <a:spcPct val="0"/>
              </a:spcBef>
            </a:pPr>
            <a:r>
              <a:rPr lang="en-US" b="1">
                <a:solidFill>
                  <a:srgbClr val="000000"/>
                </a:solidFill>
                <a:ea typeface="+mn-lt"/>
                <a:cs typeface="+mn-lt"/>
              </a:rPr>
              <a:t>1. Identify Primary Keys:</a:t>
            </a:r>
            <a:r>
              <a:rPr lang="en-US">
                <a:solidFill>
                  <a:srgbClr val="000000"/>
                </a:solidFill>
                <a:ea typeface="+mn-lt"/>
                <a:cs typeface="+mn-lt"/>
              </a:rPr>
              <a:t> Ensure that each table has a primary key defined, uniquely identifying each record.</a:t>
            </a:r>
            <a:r>
              <a:rPr lang="en-US"/>
              <a:t> Each table has a primary key defined:</a:t>
            </a:r>
          </a:p>
          <a:p>
            <a:pPr marL="285750" indent="-285750">
              <a:buFont typeface="Arial"/>
              <a:buChar char="•"/>
            </a:pPr>
            <a:r>
              <a:rPr lang="en-US" err="1"/>
              <a:t>category_id</a:t>
            </a:r>
            <a:r>
              <a:rPr lang="en-US"/>
              <a:t> in the category table</a:t>
            </a:r>
          </a:p>
          <a:p>
            <a:pPr marL="285750" indent="-285750">
              <a:buFont typeface="Arial"/>
              <a:buChar char="•"/>
            </a:pPr>
            <a:r>
              <a:rPr lang="en-US" err="1"/>
              <a:t>customer_id</a:t>
            </a:r>
            <a:r>
              <a:rPr lang="en-US"/>
              <a:t> in the customer table</a:t>
            </a:r>
          </a:p>
          <a:p>
            <a:pPr marL="285750" indent="-285750">
              <a:buFont typeface="Arial"/>
              <a:buChar char="•"/>
            </a:pPr>
            <a:r>
              <a:rPr lang="en-US" err="1"/>
              <a:t>employee_id</a:t>
            </a:r>
            <a:r>
              <a:rPr lang="en-US"/>
              <a:t> in the employee table</a:t>
            </a:r>
          </a:p>
          <a:p>
            <a:pPr marL="285750" indent="-285750">
              <a:buFont typeface="Arial"/>
              <a:buChar char="•"/>
            </a:pPr>
            <a:r>
              <a:rPr lang="en-US" err="1"/>
              <a:t>inventory_id</a:t>
            </a:r>
            <a:r>
              <a:rPr lang="en-US"/>
              <a:t> in the inventory table</a:t>
            </a:r>
          </a:p>
          <a:p>
            <a:pPr marL="285750" indent="-285750">
              <a:buFont typeface="Arial"/>
              <a:buChar char="•"/>
            </a:pPr>
            <a:r>
              <a:rPr lang="en-US" err="1"/>
              <a:t>location_id</a:t>
            </a:r>
            <a:r>
              <a:rPr lang="en-US"/>
              <a:t> in the location table</a:t>
            </a:r>
          </a:p>
          <a:p>
            <a:pPr marL="285750" indent="-285750">
              <a:buFont typeface="Arial"/>
              <a:buChar char="•"/>
            </a:pPr>
            <a:r>
              <a:rPr lang="en-US" err="1"/>
              <a:t>manufacturer_id</a:t>
            </a:r>
            <a:r>
              <a:rPr lang="en-US"/>
              <a:t> in the manufacturer table</a:t>
            </a:r>
          </a:p>
          <a:p>
            <a:pPr marL="285750" indent="-285750">
              <a:buFont typeface="Arial"/>
              <a:buChar char="•"/>
            </a:pPr>
            <a:r>
              <a:rPr lang="en-US" err="1"/>
              <a:t>order_id</a:t>
            </a:r>
            <a:r>
              <a:rPr lang="en-US"/>
              <a:t> in the orders table</a:t>
            </a:r>
          </a:p>
          <a:p>
            <a:pPr marL="285750" indent="-285750">
              <a:buFont typeface="Arial"/>
              <a:buChar char="•"/>
            </a:pPr>
            <a:r>
              <a:rPr lang="en-US" err="1"/>
              <a:t>product_id</a:t>
            </a:r>
            <a:r>
              <a:rPr lang="en-US"/>
              <a:t> in the product table</a:t>
            </a:r>
          </a:p>
          <a:p>
            <a:pPr marL="285750" indent="-285750">
              <a:buFont typeface="Arial"/>
              <a:buChar char="•"/>
            </a:pPr>
            <a:r>
              <a:rPr lang="en-US" err="1"/>
              <a:t>purchase_order_id</a:t>
            </a:r>
            <a:r>
              <a:rPr lang="en-US"/>
              <a:t> in the </a:t>
            </a:r>
            <a:r>
              <a:rPr lang="en-US" err="1"/>
              <a:t>purchase_order</a:t>
            </a:r>
            <a:r>
              <a:rPr lang="en-US"/>
              <a:t> table</a:t>
            </a:r>
          </a:p>
          <a:p>
            <a:pPr marL="285750" indent="-285750">
              <a:buFont typeface="Arial"/>
              <a:buChar char="•"/>
            </a:pPr>
            <a:r>
              <a:rPr lang="en-US" err="1"/>
              <a:t>purchase_order_item_id</a:t>
            </a:r>
            <a:r>
              <a:rPr lang="en-US"/>
              <a:t> in the </a:t>
            </a:r>
            <a:r>
              <a:rPr lang="en-US" err="1"/>
              <a:t>purchase_order_item</a:t>
            </a:r>
            <a:r>
              <a:rPr lang="en-US"/>
              <a:t> table</a:t>
            </a:r>
          </a:p>
          <a:p>
            <a:pPr marL="285750" indent="-285750">
              <a:buFont typeface="Arial"/>
              <a:buChar char="•"/>
            </a:pPr>
            <a:r>
              <a:rPr lang="en-US" err="1"/>
              <a:t>sales_order_id</a:t>
            </a:r>
            <a:r>
              <a:rPr lang="en-US"/>
              <a:t> in the </a:t>
            </a:r>
            <a:r>
              <a:rPr lang="en-US" err="1"/>
              <a:t>sales_order</a:t>
            </a:r>
            <a:r>
              <a:rPr lang="en-US"/>
              <a:t> table</a:t>
            </a:r>
          </a:p>
          <a:p>
            <a:pPr marL="285750" indent="-285750">
              <a:buFont typeface="Arial"/>
              <a:buChar char="•"/>
            </a:pPr>
            <a:r>
              <a:rPr lang="en-US" err="1"/>
              <a:t>sales_order_item_id</a:t>
            </a:r>
            <a:r>
              <a:rPr lang="en-US"/>
              <a:t> in the </a:t>
            </a:r>
            <a:r>
              <a:rPr lang="en-US" err="1"/>
              <a:t>sales_order_item</a:t>
            </a:r>
            <a:r>
              <a:rPr lang="en-US"/>
              <a:t> table</a:t>
            </a:r>
          </a:p>
          <a:p>
            <a:pPr marL="285750" indent="-285750">
              <a:buFont typeface="Arial"/>
              <a:buChar char="•"/>
            </a:pPr>
            <a:r>
              <a:rPr lang="en-US" err="1"/>
              <a:t>supplier_id</a:t>
            </a:r>
            <a:r>
              <a:rPr lang="en-US"/>
              <a:t> in the supplier table</a:t>
            </a:r>
          </a:p>
          <a:p>
            <a:pPr marL="285750" indent="-285750">
              <a:buFont typeface="Arial"/>
              <a:buChar char="•"/>
            </a:pPr>
            <a:r>
              <a:rPr lang="en-US" err="1"/>
              <a:t>warehouse_id</a:t>
            </a:r>
            <a:r>
              <a:rPr lang="en-US"/>
              <a:t> in the warehouse table</a:t>
            </a:r>
          </a:p>
          <a:p>
            <a:endParaRPr lang="en-US"/>
          </a:p>
        </p:txBody>
      </p:sp>
    </p:spTree>
    <p:extLst>
      <p:ext uri="{BB962C8B-B14F-4D97-AF65-F5344CB8AC3E}">
        <p14:creationId xmlns:p14="http://schemas.microsoft.com/office/powerpoint/2010/main" val="26840293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TotalTime>
  <Words>1649</Words>
  <Application>Microsoft Office PowerPoint</Application>
  <PresentationFormat>Widescreen</PresentationFormat>
  <Paragraphs>168</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Agency FB</vt:lpstr>
      <vt:lpstr>Arial</vt:lpstr>
      <vt:lpstr>Century Gothic</vt:lpstr>
      <vt:lpstr>Wingdings</vt:lpstr>
      <vt:lpstr>Wingdings 3</vt:lpstr>
      <vt:lpstr>Ion Boardroom</vt:lpstr>
      <vt:lpstr>INVENTORY MANAGEMENT SYSTEM (IMS)</vt:lpstr>
      <vt:lpstr>ABSTRACT</vt:lpstr>
      <vt:lpstr>INTRODUCTION</vt:lpstr>
      <vt:lpstr>INTRODUCTION</vt:lpstr>
      <vt:lpstr>PROBLEM STATEMENT</vt:lpstr>
      <vt:lpstr>RELATIONAL SCHEMA</vt:lpstr>
      <vt:lpstr>RELATIONAL SCHEMA</vt:lpstr>
      <vt:lpstr>ER DIAGRAM</vt:lpstr>
      <vt:lpstr>FUNCTIONAL DEPENDECIES</vt:lpstr>
      <vt:lpstr>PowerPoint Presentation</vt:lpstr>
      <vt:lpstr>PowerPoint Presentation</vt:lpstr>
      <vt:lpstr>DATABASE TABLES</vt:lpstr>
      <vt:lpstr>DATABASE TABLES</vt:lpstr>
      <vt:lpstr>DATABASE TABLES</vt:lpstr>
      <vt:lpstr>DATABASE TABLES</vt:lpstr>
      <vt:lpstr>DATABASE TABLES</vt:lpstr>
      <vt:lpstr>DATABASE TABLES</vt:lpstr>
      <vt:lpstr>DATABASE TABLES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 (IMS)</dc:title>
  <dc:creator>arush sirotiya</dc:creator>
  <cp:lastModifiedBy>Sanyog Dani</cp:lastModifiedBy>
  <cp:revision>2</cp:revision>
  <dcterms:created xsi:type="dcterms:W3CDTF">2024-02-13T05:16:21Z</dcterms:created>
  <dcterms:modified xsi:type="dcterms:W3CDTF">2024-05-05T12:23:39Z</dcterms:modified>
</cp:coreProperties>
</file>