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9" r:id="rId4"/>
    <p:sldId id="260" r:id="rId5"/>
    <p:sldId id="261" r:id="rId6"/>
    <p:sldId id="264" r:id="rId7"/>
    <p:sldId id="265" r:id="rId8"/>
    <p:sldId id="266" r:id="rId9"/>
    <p:sldId id="270" r:id="rId10"/>
    <p:sldId id="268" r:id="rId11"/>
    <p:sldId id="272" r:id="rId12"/>
    <p:sldId id="271" r:id="rId13"/>
    <p:sldId id="269" r:id="rId14"/>
    <p:sldId id="273" r:id="rId15"/>
    <p:sldId id="25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07" autoAdjust="0"/>
  </p:normalViewPr>
  <p:slideViewPr>
    <p:cSldViewPr showGuides="1">
      <p:cViewPr varScale="1">
        <p:scale>
          <a:sx n="91" d="100"/>
          <a:sy n="91" d="100"/>
        </p:scale>
        <p:origin x="1640" y="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09-11-2023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A51F20-2001-4513-A1F4-20B0BAD849BD}" type="datetime1">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F65A60-F614-48D9-9368-0AC541C6DB7A}" type="datetime1">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02810D-B595-4F29-BD32-54692BBFEADB}" type="datetime1">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0C4AF2-EE11-4BEC-9C79-F5C25FC9ED4A}" type="datetime1">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94EAC-7797-4A54-8BEF-D40535BB9741}" type="datetime1">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4DF71F-C78F-4869-8C5C-C1B1F984E49F}" type="datetime1">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9E4227-619C-4E46-BE9B-FE14E203C8E8}" type="datetime1">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0F427F-6046-402C-AD76-2C3923426A5B}" type="datetime1">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9521D-A96D-48A4-BE9E-3E76229839EC}" type="datetime1">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6AFA74-832A-49A9-95FF-8470FCEC56C2}" type="datetime1">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59290F-CA1C-4019-BC72-CBFF49B71B70}" type="datetime1">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D9566-6C61-4AD1-8F92-7DDC079F4F7F}" type="datetime1">
              <a:rPr lang="en-US" smtClean="0"/>
              <a:t>11/9/2023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1770152"/>
            <a:ext cx="7772400" cy="1470025"/>
          </a:xfrm>
        </p:spPr>
        <p:txBody>
          <a:bodyPr>
            <a:normAutofit/>
          </a:bodyPr>
          <a:lstStyle/>
          <a:p>
            <a:pPr marL="748665" algn="ctr">
              <a:spcBef>
                <a:spcPts val="315"/>
              </a:spcBef>
              <a:spcAft>
                <a:spcPts val="0"/>
              </a:spcAft>
            </a:pPr>
            <a:r>
              <a:rPr lang="en-US" sz="1800" b="1" kern="0" cap="all" spc="215" dirty="0">
                <a:solidFill>
                  <a:srgbClr val="000000"/>
                </a:solidFill>
                <a:effectLst/>
                <a:latin typeface="Times New Roman" panose="02020603050405020304" pitchFamily="18" charset="0"/>
                <a:ea typeface="Times New Roman" panose="02020603050405020304" pitchFamily="18" charset="0"/>
              </a:rPr>
              <a:t>PRICE COMPARISON WEBSITE using web scraping algorithm</a:t>
            </a:r>
            <a:endParaRPr lang="en-US" sz="1800" b="1" kern="0" dirty="0">
              <a:effectLst/>
              <a:latin typeface="Times New Roman" panose="02020603050405020304" pitchFamily="18" charset="0"/>
              <a:ea typeface="Times New Roman" panose="02020603050405020304" pitchFamily="18" charset="0"/>
            </a:endParaRPr>
          </a:p>
        </p:txBody>
      </p:sp>
      <p:sp>
        <p:nvSpPr>
          <p:cNvPr id="7" name="Subtitle 6"/>
          <p:cNvSpPr>
            <a:spLocks noGrp="1"/>
          </p:cNvSpPr>
          <p:nvPr>
            <p:ph type="subTitle" idx="1"/>
          </p:nvPr>
        </p:nvSpPr>
        <p:spPr>
          <a:xfrm>
            <a:off x="1447800" y="3565525"/>
            <a:ext cx="6400800" cy="2514600"/>
          </a:xfrm>
        </p:spPr>
        <p:txBody>
          <a:bodyPr>
            <a:normAutofit fontScale="92500" lnSpcReduction="10000"/>
          </a:bodyPr>
          <a:lstStyle/>
          <a:p>
            <a:pPr algn="ctr"/>
            <a:r>
              <a:rPr lang="en-US" sz="1900" b="1" dirty="0">
                <a:solidFill>
                  <a:schemeClr val="tx1"/>
                </a:solidFill>
                <a:effectLst/>
                <a:latin typeface="Times New Roman" panose="02020603050405020304" pitchFamily="18" charset="0"/>
                <a:ea typeface="Times New Roman" panose="02020603050405020304" pitchFamily="18" charset="0"/>
              </a:rPr>
              <a:t>Sanyog Dani (RA2211031010087)</a:t>
            </a:r>
            <a:endParaRPr lang="en-US" sz="1900" dirty="0">
              <a:solidFill>
                <a:schemeClr val="tx1"/>
              </a:solidFill>
              <a:effectLst/>
              <a:latin typeface="Times New Roman" panose="02020603050405020304" pitchFamily="18" charset="0"/>
              <a:ea typeface="Times New Roman" panose="02020603050405020304" pitchFamily="18" charset="0"/>
            </a:endParaRPr>
          </a:p>
          <a:p>
            <a:pPr algn="ctr"/>
            <a:r>
              <a:rPr lang="en-US" sz="1900" b="1" dirty="0" err="1">
                <a:solidFill>
                  <a:schemeClr val="tx1"/>
                </a:solidFill>
                <a:effectLst/>
                <a:latin typeface="Times New Roman" panose="02020603050405020304" pitchFamily="18" charset="0"/>
                <a:ea typeface="Times New Roman" panose="02020603050405020304" pitchFamily="18" charset="0"/>
              </a:rPr>
              <a:t>Arush</a:t>
            </a:r>
            <a:r>
              <a:rPr lang="en-US" sz="1900" b="1" dirty="0">
                <a:solidFill>
                  <a:schemeClr val="tx1"/>
                </a:solidFill>
                <a:effectLst/>
                <a:latin typeface="Times New Roman" panose="02020603050405020304" pitchFamily="18" charset="0"/>
                <a:ea typeface="Times New Roman" panose="02020603050405020304" pitchFamily="18" charset="0"/>
              </a:rPr>
              <a:t> </a:t>
            </a:r>
            <a:r>
              <a:rPr lang="en-US" sz="1900" b="1" dirty="0" err="1">
                <a:solidFill>
                  <a:schemeClr val="tx1"/>
                </a:solidFill>
                <a:effectLst/>
                <a:latin typeface="Times New Roman" panose="02020603050405020304" pitchFamily="18" charset="0"/>
                <a:ea typeface="Times New Roman" panose="02020603050405020304" pitchFamily="18" charset="0"/>
              </a:rPr>
              <a:t>Sirotiya</a:t>
            </a:r>
            <a:r>
              <a:rPr lang="en-US" sz="1900" b="1" dirty="0">
                <a:solidFill>
                  <a:schemeClr val="tx1"/>
                </a:solidFill>
                <a:effectLst/>
                <a:latin typeface="Times New Roman" panose="02020603050405020304" pitchFamily="18" charset="0"/>
                <a:ea typeface="Times New Roman" panose="02020603050405020304" pitchFamily="18" charset="0"/>
              </a:rPr>
              <a:t> (RA2211031010092)</a:t>
            </a:r>
            <a:endParaRPr lang="en-US" sz="1900" dirty="0">
              <a:solidFill>
                <a:schemeClr val="tx1"/>
              </a:solidFill>
              <a:effectLst/>
              <a:latin typeface="Times New Roman" panose="02020603050405020304" pitchFamily="18" charset="0"/>
              <a:ea typeface="Times New Roman" panose="02020603050405020304" pitchFamily="18" charset="0"/>
            </a:endParaRPr>
          </a:p>
          <a:p>
            <a:r>
              <a:rPr lang="en-US" sz="1900" b="1" dirty="0">
                <a:solidFill>
                  <a:schemeClr val="tx1"/>
                </a:solidFill>
                <a:effectLst/>
                <a:latin typeface="Times New Roman" panose="02020603050405020304" pitchFamily="18" charset="0"/>
                <a:ea typeface="Times New Roman" panose="02020603050405020304" pitchFamily="18" charset="0"/>
              </a:rPr>
              <a:t>V1 Section</a:t>
            </a:r>
          </a:p>
          <a:p>
            <a:endParaRPr lang="en-US" sz="1900" b="1" dirty="0">
              <a:solidFill>
                <a:schemeClr val="tx1"/>
              </a:solidFill>
              <a:effectLst/>
              <a:latin typeface="Times New Roman" panose="02020603050405020304" pitchFamily="18" charset="0"/>
              <a:ea typeface="Times New Roman" panose="02020603050405020304" pitchFamily="18" charset="0"/>
            </a:endParaRPr>
          </a:p>
          <a:p>
            <a:r>
              <a:rPr lang="en-US" sz="1800" dirty="0">
                <a:solidFill>
                  <a:schemeClr val="tx1"/>
                </a:solidFill>
                <a:effectLst/>
                <a:latin typeface="Times New Roman" panose="02020603050405020304" pitchFamily="18" charset="0"/>
                <a:ea typeface="Times New Roman" panose="02020603050405020304" pitchFamily="18" charset="0"/>
              </a:rPr>
              <a:t>Under the guidance of </a:t>
            </a:r>
            <a:endParaRPr lang="en-US" sz="1800" b="1" dirty="0">
              <a:solidFill>
                <a:schemeClr val="tx1"/>
              </a:solidFill>
              <a:latin typeface="Times New Roman" panose="02020603050405020304" pitchFamily="18" charset="0"/>
              <a:ea typeface="Times New Roman" panose="02020603050405020304" pitchFamily="18" charset="0"/>
            </a:endParaRPr>
          </a:p>
          <a:p>
            <a:pPr algn="ctr">
              <a:lnSpc>
                <a:spcPct val="212000"/>
              </a:lnSpc>
              <a:spcBef>
                <a:spcPts val="5"/>
              </a:spcBef>
              <a:spcAft>
                <a:spcPts val="0"/>
              </a:spcAft>
            </a:pPr>
            <a:r>
              <a:rPr lang="en-US" sz="1800" b="1" dirty="0">
                <a:solidFill>
                  <a:schemeClr val="tx1"/>
                </a:solidFill>
                <a:effectLst/>
                <a:latin typeface="Times New Roman" panose="02020603050405020304" pitchFamily="18" charset="0"/>
                <a:ea typeface="Times New Roman" panose="02020603050405020304" pitchFamily="18" charset="0"/>
              </a:rPr>
              <a:t>Dr. </a:t>
            </a:r>
            <a:r>
              <a:rPr lang="en-US" sz="1800" b="1" dirty="0">
                <a:solidFill>
                  <a:schemeClr val="tx1"/>
                </a:solidFill>
                <a:latin typeface="Times New Roman" panose="02020603050405020304" pitchFamily="18" charset="0"/>
                <a:ea typeface="Times New Roman" panose="02020603050405020304" pitchFamily="18" charset="0"/>
              </a:rPr>
              <a:t>M Manickam</a:t>
            </a:r>
            <a:endParaRPr lang="en-US" sz="1800" dirty="0">
              <a:solidFill>
                <a:schemeClr val="tx1"/>
              </a:solidFill>
              <a:effectLst/>
              <a:latin typeface="Times New Roman" panose="02020603050405020304" pitchFamily="18" charset="0"/>
              <a:ea typeface="Times New Roman" panose="02020603050405020304" pitchFamily="18" charset="0"/>
            </a:endParaRPr>
          </a:p>
          <a:p>
            <a:r>
              <a:rPr lang="en-US" sz="1800" dirty="0">
                <a:solidFill>
                  <a:schemeClr val="tx1"/>
                </a:solidFill>
                <a:effectLst/>
                <a:latin typeface="Times New Roman" panose="02020603050405020304" pitchFamily="18" charset="0"/>
                <a:ea typeface="Times New Roman" panose="02020603050405020304" pitchFamily="18" charset="0"/>
              </a:rPr>
              <a:t>Assistant Professor , Department of Networking and Communications </a:t>
            </a:r>
            <a:endParaRPr lang="en-US" dirty="0">
              <a:solidFill>
                <a:schemeClr val="tx1"/>
              </a:solidFill>
            </a:endParaRPr>
          </a:p>
        </p:txBody>
      </p:sp>
      <p:pic>
        <p:nvPicPr>
          <p:cNvPr id="8" name="image2.jpeg"/>
          <p:cNvPicPr/>
          <p:nvPr/>
        </p:nvPicPr>
        <p:blipFill>
          <a:blip r:embed="rId2"/>
          <a:srcRect/>
          <a:stretch>
            <a:fillRect/>
          </a:stretch>
        </p:blipFill>
        <p:spPr bwMode="auto">
          <a:xfrm>
            <a:off x="228600" y="304800"/>
            <a:ext cx="2237740" cy="755015"/>
          </a:xfrm>
          <a:prstGeom prst="rect">
            <a:avLst/>
          </a:prstGeom>
          <a:noFill/>
          <a:ln w="9525">
            <a:noFill/>
            <a:miter lim="800000"/>
            <a:headEnd/>
            <a:tailEnd/>
          </a:ln>
        </p:spPr>
      </p:pic>
      <p:sp>
        <p:nvSpPr>
          <p:cNvPr id="9" name="Rectangle 8"/>
          <p:cNvSpPr/>
          <p:nvPr/>
        </p:nvSpPr>
        <p:spPr>
          <a:xfrm>
            <a:off x="2209800" y="130150"/>
            <a:ext cx="7315200" cy="1477328"/>
          </a:xfrm>
          <a:prstGeom prst="rect">
            <a:avLst/>
          </a:prstGeom>
        </p:spPr>
        <p:txBody>
          <a:bodyPr wrap="square">
            <a:spAutoFit/>
          </a:bodyPr>
          <a:lstStyle/>
          <a:p>
            <a:pPr algn="ctr"/>
            <a:r>
              <a:rPr lang="en-US" b="1" dirty="0"/>
              <a:t>SRM INSTITUTE OF SCIENCE AND TECHNOLOGY </a:t>
            </a:r>
            <a:endParaRPr lang="en-US" dirty="0"/>
          </a:p>
          <a:p>
            <a:pPr algn="ctr"/>
            <a:r>
              <a:rPr lang="en-US" b="1" dirty="0"/>
              <a:t>COLLEGE OF ENGINEERING AND TECHNOLOGY</a:t>
            </a:r>
            <a:endParaRPr lang="en-US" dirty="0"/>
          </a:p>
          <a:p>
            <a:pPr algn="ctr"/>
            <a:r>
              <a:rPr lang="en-US" b="1" dirty="0"/>
              <a:t>DEPARTMENT OF NETWORKING AND COMMUNICATIONS</a:t>
            </a:r>
            <a:endParaRPr lang="en-US" dirty="0"/>
          </a:p>
          <a:p>
            <a:pPr algn="ctr"/>
            <a:r>
              <a:rPr lang="en-US" b="1" dirty="0">
                <a:effectLst/>
                <a:latin typeface="+mj-lt"/>
                <a:ea typeface="Times New Roman" panose="02020603050405020304" pitchFamily="18" charset="0"/>
              </a:rPr>
              <a:t>21CSC203P – ADVANCED PROGRAMMING PRACTICE</a:t>
            </a:r>
            <a:r>
              <a:rPr lang="en-US" b="1" dirty="0"/>
              <a:t> </a:t>
            </a:r>
          </a:p>
          <a:p>
            <a:pPr algn="ctr"/>
            <a:r>
              <a:rPr lang="en-US" b="1" dirty="0"/>
              <a:t>Mini-Project Presentation</a:t>
            </a:r>
            <a:endParaRPr lang="en-US" dirty="0"/>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a:bodyPr>
          <a:lstStyle/>
          <a:p>
            <a:r>
              <a:rPr lang="en-US" sz="4400" dirty="0"/>
              <a:t>Results- Screen Shots of Output</a:t>
            </a:r>
          </a:p>
        </p:txBody>
      </p:sp>
      <p:pic>
        <p:nvPicPr>
          <p:cNvPr id="4" name="Picture 3">
            <a:extLst>
              <a:ext uri="{FF2B5EF4-FFF2-40B4-BE49-F238E27FC236}">
                <a16:creationId xmlns:a16="http://schemas.microsoft.com/office/drawing/2014/main" id="{14A9313D-8F66-82F5-30EF-7EC226400B4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752600"/>
            <a:ext cx="7122378" cy="4210050"/>
          </a:xfrm>
          <a:prstGeom prst="rect">
            <a:avLst/>
          </a:prstGeom>
          <a:noFill/>
          <a:ln>
            <a:noFill/>
          </a:ln>
        </p:spPr>
      </p:pic>
    </p:spTree>
    <p:extLst>
      <p:ext uri="{BB962C8B-B14F-4D97-AF65-F5344CB8AC3E}">
        <p14:creationId xmlns:p14="http://schemas.microsoft.com/office/powerpoint/2010/main" val="320849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a:bodyPr>
          <a:lstStyle/>
          <a:p>
            <a:r>
              <a:rPr lang="en-US" sz="4400" dirty="0"/>
              <a:t>Results- Screen Shots of Output</a:t>
            </a:r>
          </a:p>
        </p:txBody>
      </p:sp>
      <p:pic>
        <p:nvPicPr>
          <p:cNvPr id="3" name="Picture 2">
            <a:extLst>
              <a:ext uri="{FF2B5EF4-FFF2-40B4-BE49-F238E27FC236}">
                <a16:creationId xmlns:a16="http://schemas.microsoft.com/office/drawing/2014/main" id="{4760C3CA-112D-914D-4341-4D68CD04E9F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828800"/>
            <a:ext cx="7587130" cy="4030663"/>
          </a:xfrm>
          <a:prstGeom prst="rect">
            <a:avLst/>
          </a:prstGeom>
          <a:noFill/>
          <a:ln>
            <a:noFill/>
          </a:ln>
        </p:spPr>
      </p:pic>
    </p:spTree>
    <p:extLst>
      <p:ext uri="{BB962C8B-B14F-4D97-AF65-F5344CB8AC3E}">
        <p14:creationId xmlns:p14="http://schemas.microsoft.com/office/powerpoint/2010/main" val="371341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a:bodyPr>
          <a:lstStyle/>
          <a:p>
            <a:r>
              <a:rPr lang="en-US" sz="4400" dirty="0"/>
              <a:t>Results- Screen Shots of Output</a:t>
            </a:r>
          </a:p>
        </p:txBody>
      </p:sp>
      <p:pic>
        <p:nvPicPr>
          <p:cNvPr id="3" name="Picture 2">
            <a:extLst>
              <a:ext uri="{FF2B5EF4-FFF2-40B4-BE49-F238E27FC236}">
                <a16:creationId xmlns:a16="http://schemas.microsoft.com/office/drawing/2014/main" id="{8A0E4D58-90F6-BAE7-D85A-AA07453C3F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981200"/>
            <a:ext cx="7300258" cy="3878262"/>
          </a:xfrm>
          <a:prstGeom prst="rect">
            <a:avLst/>
          </a:prstGeom>
          <a:noFill/>
          <a:ln>
            <a:noFill/>
          </a:ln>
        </p:spPr>
      </p:pic>
    </p:spTree>
    <p:extLst>
      <p:ext uri="{BB962C8B-B14F-4D97-AF65-F5344CB8AC3E}">
        <p14:creationId xmlns:p14="http://schemas.microsoft.com/office/powerpoint/2010/main" val="239709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a:bodyPr>
          <a:lstStyle/>
          <a:p>
            <a:r>
              <a:rPr lang="en-US" sz="4400" dirty="0"/>
              <a:t>Results- Screen Shots of Output</a:t>
            </a:r>
          </a:p>
        </p:txBody>
      </p:sp>
      <p:pic>
        <p:nvPicPr>
          <p:cNvPr id="3" name="Picture 2">
            <a:extLst>
              <a:ext uri="{FF2B5EF4-FFF2-40B4-BE49-F238E27FC236}">
                <a16:creationId xmlns:a16="http://schemas.microsoft.com/office/drawing/2014/main" id="{8ED1CE72-236A-B290-2987-6BB59993C42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588" y="1905000"/>
            <a:ext cx="7156824" cy="3802063"/>
          </a:xfrm>
          <a:prstGeom prst="rect">
            <a:avLst/>
          </a:prstGeom>
          <a:noFill/>
          <a:ln>
            <a:noFill/>
          </a:ln>
        </p:spPr>
      </p:pic>
    </p:spTree>
    <p:extLst>
      <p:ext uri="{BB962C8B-B14F-4D97-AF65-F5344CB8AC3E}">
        <p14:creationId xmlns:p14="http://schemas.microsoft.com/office/powerpoint/2010/main" val="2392867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a:bodyPr>
          <a:lstStyle/>
          <a:p>
            <a:r>
              <a:rPr lang="en-US" sz="4400" dirty="0"/>
              <a:t>Results- Screen Shots of Output</a:t>
            </a:r>
          </a:p>
        </p:txBody>
      </p:sp>
      <p:pic>
        <p:nvPicPr>
          <p:cNvPr id="3" name="Picture 2">
            <a:extLst>
              <a:ext uri="{FF2B5EF4-FFF2-40B4-BE49-F238E27FC236}">
                <a16:creationId xmlns:a16="http://schemas.microsoft.com/office/drawing/2014/main" id="{92B55EDD-A64A-EAD5-5136-5802FB1262F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588" y="1905000"/>
            <a:ext cx="7156823" cy="3802062"/>
          </a:xfrm>
          <a:prstGeom prst="rect">
            <a:avLst/>
          </a:prstGeom>
          <a:noFill/>
          <a:ln>
            <a:noFill/>
          </a:ln>
        </p:spPr>
      </p:pic>
    </p:spTree>
    <p:extLst>
      <p:ext uri="{BB962C8B-B14F-4D97-AF65-F5344CB8AC3E}">
        <p14:creationId xmlns:p14="http://schemas.microsoft.com/office/powerpoint/2010/main" val="1531289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dirty="0">
                <a:solidFill>
                  <a:srgbClr val="FF0000"/>
                </a:solidFill>
              </a:rPr>
              <a:t>Thanks</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Tree>
    <p:extLst>
      <p:ext uri="{BB962C8B-B14F-4D97-AF65-F5344CB8AC3E}">
        <p14:creationId xmlns:p14="http://schemas.microsoft.com/office/powerpoint/2010/main" val="325180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Table of contents</a:t>
            </a:r>
          </a:p>
        </p:txBody>
      </p:sp>
      <p:sp>
        <p:nvSpPr>
          <p:cNvPr id="3" name="Content Placeholder 2"/>
          <p:cNvSpPr>
            <a:spLocks noGrp="1"/>
          </p:cNvSpPr>
          <p:nvPr>
            <p:ph idx="1"/>
          </p:nvPr>
        </p:nvSpPr>
        <p:spPr/>
        <p:txBody>
          <a:bodyPr>
            <a:normAutofit/>
          </a:bodyPr>
          <a:lstStyle/>
          <a:p>
            <a:pPr marL="0" indent="0">
              <a:buNone/>
            </a:pPr>
            <a:r>
              <a:rPr lang="en-US" dirty="0"/>
              <a:t>                      </a:t>
            </a:r>
          </a:p>
          <a:p>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8" name="TextBox 7"/>
          <p:cNvSpPr txBox="1"/>
          <p:nvPr/>
        </p:nvSpPr>
        <p:spPr>
          <a:xfrm>
            <a:off x="1371600" y="2133600"/>
            <a:ext cx="6248400" cy="3539430"/>
          </a:xfrm>
          <a:prstGeom prst="rect">
            <a:avLst/>
          </a:prstGeom>
          <a:noFill/>
        </p:spPr>
        <p:txBody>
          <a:bodyPr wrap="square" rtlCol="0">
            <a:spAutoFit/>
          </a:bodyPr>
          <a:lstStyle/>
          <a:p>
            <a:r>
              <a:rPr lang="en-US" sz="3200" dirty="0"/>
              <a:t>Objective</a:t>
            </a:r>
          </a:p>
          <a:p>
            <a:r>
              <a:rPr lang="en-US" sz="3200" dirty="0"/>
              <a:t>Problem Statement</a:t>
            </a:r>
          </a:p>
          <a:p>
            <a:r>
              <a:rPr lang="en-US" sz="3200" dirty="0"/>
              <a:t>Architecture/ Flow chart</a:t>
            </a:r>
          </a:p>
          <a:p>
            <a:r>
              <a:rPr lang="en-US" sz="3200" dirty="0"/>
              <a:t>Hardware/Software requirements</a:t>
            </a:r>
          </a:p>
          <a:p>
            <a:r>
              <a:rPr lang="en-US" sz="3200" dirty="0"/>
              <a:t>Implementation- Code snippet</a:t>
            </a:r>
          </a:p>
          <a:p>
            <a:r>
              <a:rPr lang="en-US" sz="3200" dirty="0"/>
              <a:t>Results- Screen Shots of Output</a:t>
            </a:r>
          </a:p>
          <a:p>
            <a:r>
              <a:rPr lang="en-US" sz="3200" dirty="0"/>
              <a:t>Conclusion</a:t>
            </a:r>
            <a:endParaRPr lang="en-IN" sz="3200" dirty="0"/>
          </a:p>
        </p:txBody>
      </p:sp>
    </p:spTree>
    <p:extLst>
      <p:ext uri="{BB962C8B-B14F-4D97-AF65-F5344CB8AC3E}">
        <p14:creationId xmlns:p14="http://schemas.microsoft.com/office/powerpoint/2010/main" val="225982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B318-1335-FB3B-1C8B-A8CDA6E6C0AD}"/>
              </a:ext>
            </a:extLst>
          </p:cNvPr>
          <p:cNvSpPr>
            <a:spLocks noGrp="1"/>
          </p:cNvSpPr>
          <p:nvPr>
            <p:ph type="title"/>
          </p:nvPr>
        </p:nvSpPr>
        <p:spPr/>
        <p:txBody>
          <a:bodyPr/>
          <a:lstStyle/>
          <a:p>
            <a:r>
              <a:rPr lang="en-US" sz="4400" dirty="0"/>
              <a:t>Objective</a:t>
            </a:r>
            <a:endParaRPr lang="en-US" dirty="0"/>
          </a:p>
        </p:txBody>
      </p:sp>
      <p:sp>
        <p:nvSpPr>
          <p:cNvPr id="3" name="Content Placeholder 2">
            <a:extLst>
              <a:ext uri="{FF2B5EF4-FFF2-40B4-BE49-F238E27FC236}">
                <a16:creationId xmlns:a16="http://schemas.microsoft.com/office/drawing/2014/main" id="{137E63BB-F2F6-4154-150D-C1EE434F3B76}"/>
              </a:ext>
            </a:extLst>
          </p:cNvPr>
          <p:cNvSpPr>
            <a:spLocks noGrp="1"/>
          </p:cNvSpPr>
          <p:nvPr>
            <p:ph idx="1"/>
          </p:nvPr>
        </p:nvSpPr>
        <p:spPr>
          <a:xfrm>
            <a:off x="457200" y="1417638"/>
            <a:ext cx="8229600" cy="4708525"/>
          </a:xfrm>
        </p:spPr>
        <p:txBody>
          <a:bodyPr>
            <a:normAutofit fontScale="85000" lnSpcReduction="10000"/>
          </a:bodyPr>
          <a:lstStyle/>
          <a:p>
            <a:pPr marL="0" indent="0">
              <a:buNone/>
              <a:tabLst>
                <a:tab pos="1722120" algn="l"/>
              </a:tabLst>
            </a:pPr>
            <a:r>
              <a:rPr lang="en-US" sz="1800" b="1" dirty="0">
                <a:effectLst/>
                <a:latin typeface="Times New Roman" panose="02020603050405020304" pitchFamily="18" charset="0"/>
                <a:ea typeface="Times New Roman" panose="02020603050405020304" pitchFamily="18" charset="0"/>
              </a:rPr>
              <a:t>Main Goal and Objective of this Mini Project is :-</a:t>
            </a:r>
          </a:p>
          <a:p>
            <a:pPr marL="0" indent="0">
              <a:buNone/>
              <a:tabLst>
                <a:tab pos="1722120" algn="l"/>
              </a:tabLst>
            </a:pPr>
            <a:endParaRPr lang="en-US" sz="1800" dirty="0">
              <a:effectLst/>
              <a:latin typeface="Times New Roman" panose="02020603050405020304" pitchFamily="18" charset="0"/>
              <a:ea typeface="Times New Roman" panose="02020603050405020304" pitchFamily="18" charset="0"/>
            </a:endParaRPr>
          </a:p>
          <a:p>
            <a:pPr marL="0" indent="0">
              <a:lnSpc>
                <a:spcPct val="150000"/>
              </a:lnSpc>
              <a:buNone/>
              <a:tabLst>
                <a:tab pos="1722120" algn="l"/>
              </a:tabLst>
            </a:pPr>
            <a:r>
              <a:rPr lang="en-US" sz="1800" dirty="0">
                <a:effectLst/>
                <a:latin typeface="Times New Roman" panose="02020603050405020304" pitchFamily="18" charset="0"/>
                <a:ea typeface="Times New Roman" panose="02020603050405020304" pitchFamily="18" charset="0"/>
              </a:rPr>
              <a:t>This platform serves as a valuable tool for comparing prices across diverse E-commerce websites. It caters specifically to the needs of frequent online shoppers, offering the convenience of centralized price comparisons from a multitude of online retailers. This system efficiently aggregates pricing data from various sellers, enabling users to pinpoint the most cost-effective source for their desired products. Once the data from these websites is collected, it is presented on the platform in the form of an easily navigable price comparison.</a:t>
            </a:r>
          </a:p>
          <a:p>
            <a:pPr marL="0" indent="0">
              <a:lnSpc>
                <a:spcPct val="150000"/>
              </a:lnSpc>
              <a:buNone/>
              <a:tabLst>
                <a:tab pos="1722120" algn="l"/>
              </a:tabLst>
            </a:pPr>
            <a:r>
              <a:rPr lang="en-US" sz="1800" dirty="0">
                <a:effectLst/>
                <a:latin typeface="Times New Roman" panose="02020603050405020304" pitchFamily="18" charset="0"/>
                <a:ea typeface="Times New Roman" panose="02020603050405020304" pitchFamily="18" charset="0"/>
              </a:rPr>
              <a:t> </a:t>
            </a:r>
          </a:p>
          <a:p>
            <a:pPr marL="0" indent="0">
              <a:lnSpc>
                <a:spcPct val="150000"/>
              </a:lnSpc>
              <a:buNone/>
              <a:tabLst>
                <a:tab pos="1722120" algn="l"/>
              </a:tabLst>
            </a:pPr>
            <a:r>
              <a:rPr lang="en-US" sz="1800" dirty="0">
                <a:effectLst/>
                <a:latin typeface="Times New Roman" panose="02020603050405020304" pitchFamily="18" charset="0"/>
                <a:ea typeface="Times New Roman" panose="02020603050405020304" pitchFamily="18" charset="0"/>
              </a:rPr>
              <a:t>In the realm of E-commerce, applications consist of several essential components, including a database server, a web application server, and the Payment Gateway Interface (PGI) for facilitating online transactions. The pervasive influence of the internet has fundamentally transformed the way individuals and businesses approach their operations and decision-making processes. This project embodies the fusion of technology and consumer empowerment in the ever-evolving world of online shopping.</a:t>
            </a:r>
          </a:p>
          <a:p>
            <a:endParaRPr lang="en-US" dirty="0"/>
          </a:p>
        </p:txBody>
      </p:sp>
    </p:spTree>
    <p:extLst>
      <p:ext uri="{BB962C8B-B14F-4D97-AF65-F5344CB8AC3E}">
        <p14:creationId xmlns:p14="http://schemas.microsoft.com/office/powerpoint/2010/main" val="210937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fontScale="90000"/>
          </a:bodyPr>
          <a:lstStyle/>
          <a:p>
            <a:r>
              <a:rPr lang="en-US" sz="4400" dirty="0"/>
              <a:t>Problem Statement</a:t>
            </a:r>
            <a:br>
              <a:rPr lang="en-US" sz="4400" dirty="0"/>
            </a:br>
            <a:endParaRPr lang="en-US" dirty="0"/>
          </a:p>
        </p:txBody>
      </p:sp>
      <p:sp>
        <p:nvSpPr>
          <p:cNvPr id="3" name="Content Placeholder 2">
            <a:extLst>
              <a:ext uri="{FF2B5EF4-FFF2-40B4-BE49-F238E27FC236}">
                <a16:creationId xmlns:a16="http://schemas.microsoft.com/office/drawing/2014/main" id="{53C3BE21-DABE-6856-F9CD-202ECFAB320A}"/>
              </a:ext>
            </a:extLst>
          </p:cNvPr>
          <p:cNvSpPr>
            <a:spLocks noGrp="1"/>
          </p:cNvSpPr>
          <p:nvPr>
            <p:ph idx="1"/>
          </p:nvPr>
        </p:nvSpPr>
        <p:spPr/>
        <p:txBody>
          <a:bodyPr>
            <a:normAutofit/>
          </a:bodyPr>
          <a:lstStyle/>
          <a:p>
            <a:pPr marL="0" indent="0">
              <a:lnSpc>
                <a:spcPct val="150000"/>
              </a:lnSpc>
              <a:buNone/>
              <a:tabLst>
                <a:tab pos="1722120" algn="l"/>
              </a:tabLst>
            </a:pPr>
            <a:r>
              <a:rPr lang="en-US" sz="1800" dirty="0">
                <a:effectLst/>
                <a:latin typeface="Times New Roman" panose="02020603050405020304" pitchFamily="18" charset="0"/>
                <a:ea typeface="Times New Roman" panose="02020603050405020304" pitchFamily="18" charset="0"/>
              </a:rPr>
              <a:t>An individual is seeking to purchase a Titan watch, but he's encountering varying price listings on different websites. Additionally, he's frustrated by intrusive ads and the risk of stumbling upon fraudulent websites, resulting in a significant waste of 15 to 30 minutes.</a:t>
            </a:r>
          </a:p>
          <a:p>
            <a:pPr marL="0" indent="0">
              <a:lnSpc>
                <a:spcPct val="150000"/>
              </a:lnSpc>
              <a:buNone/>
              <a:tabLst>
                <a:tab pos="1722120" algn="l"/>
              </a:tabLst>
            </a:pPr>
            <a:r>
              <a:rPr lang="en-US" sz="1800" dirty="0">
                <a:effectLst/>
                <a:latin typeface="Times New Roman" panose="02020603050405020304" pitchFamily="18" charset="0"/>
                <a:ea typeface="Times New Roman" panose="02020603050405020304" pitchFamily="18" charset="0"/>
              </a:rPr>
              <a:t>Develop an open-source software tool that helps users avoid intrusive ads, identify counterfeit and fraudulent websites, and obtain up-to-date, accurate prices for authentic and high-quality products from online retailers.</a:t>
            </a:r>
          </a:p>
        </p:txBody>
      </p:sp>
    </p:spTree>
    <p:extLst>
      <p:ext uri="{BB962C8B-B14F-4D97-AF65-F5344CB8AC3E}">
        <p14:creationId xmlns:p14="http://schemas.microsoft.com/office/powerpoint/2010/main" val="82353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FFB70-C29A-F6B2-BDD5-BC1D418D5E95}"/>
              </a:ext>
            </a:extLst>
          </p:cNvPr>
          <p:cNvSpPr>
            <a:spLocks noGrp="1"/>
          </p:cNvSpPr>
          <p:nvPr>
            <p:ph type="title"/>
          </p:nvPr>
        </p:nvSpPr>
        <p:spPr/>
        <p:txBody>
          <a:bodyPr>
            <a:normAutofit fontScale="90000"/>
          </a:bodyPr>
          <a:lstStyle/>
          <a:p>
            <a:r>
              <a:rPr lang="en-US" sz="4400" dirty="0"/>
              <a:t>Architecture/ Flow chart</a:t>
            </a:r>
            <a:br>
              <a:rPr lang="en-US" sz="4400" dirty="0"/>
            </a:br>
            <a:endParaRPr lang="en-US" dirty="0"/>
          </a:p>
        </p:txBody>
      </p:sp>
      <p:pic>
        <p:nvPicPr>
          <p:cNvPr id="4" name="Picture 3">
            <a:extLst>
              <a:ext uri="{FF2B5EF4-FFF2-40B4-BE49-F238E27FC236}">
                <a16:creationId xmlns:a16="http://schemas.microsoft.com/office/drawing/2014/main" id="{13097BFC-A8C8-74E2-876D-89E83E0657E4}"/>
              </a:ext>
            </a:extLst>
          </p:cNvPr>
          <p:cNvPicPr>
            <a:picLocks noChangeAspect="1"/>
          </p:cNvPicPr>
          <p:nvPr/>
        </p:nvPicPr>
        <p:blipFill rotWithShape="1">
          <a:blip r:embed="rId2">
            <a:extLst>
              <a:ext uri="{28A0092B-C50C-407E-A947-70E740481C1C}">
                <a14:useLocalDpi xmlns:a14="http://schemas.microsoft.com/office/drawing/2010/main" val="0"/>
              </a:ext>
            </a:extLst>
          </a:blip>
          <a:srcRect b="10760"/>
          <a:stretch/>
        </p:blipFill>
        <p:spPr>
          <a:xfrm>
            <a:off x="1828800" y="944562"/>
            <a:ext cx="6050060" cy="5638800"/>
          </a:xfrm>
          <a:prstGeom prst="rect">
            <a:avLst/>
          </a:prstGeom>
        </p:spPr>
      </p:pic>
    </p:spTree>
    <p:extLst>
      <p:ext uri="{BB962C8B-B14F-4D97-AF65-F5344CB8AC3E}">
        <p14:creationId xmlns:p14="http://schemas.microsoft.com/office/powerpoint/2010/main" val="363162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4F13-20C1-F558-9D39-3FEEF649F3CF}"/>
              </a:ext>
            </a:extLst>
          </p:cNvPr>
          <p:cNvSpPr>
            <a:spLocks noGrp="1"/>
          </p:cNvSpPr>
          <p:nvPr>
            <p:ph type="title"/>
          </p:nvPr>
        </p:nvSpPr>
        <p:spPr/>
        <p:txBody>
          <a:bodyPr>
            <a:normAutofit fontScale="90000"/>
          </a:bodyPr>
          <a:lstStyle/>
          <a:p>
            <a:r>
              <a:rPr lang="en-US" sz="4400" dirty="0"/>
              <a:t>Hardware/Software requirements</a:t>
            </a:r>
            <a:br>
              <a:rPr lang="en-US" sz="4400" dirty="0"/>
            </a:br>
            <a:endParaRPr lang="en-US" dirty="0"/>
          </a:p>
        </p:txBody>
      </p:sp>
      <p:sp>
        <p:nvSpPr>
          <p:cNvPr id="3" name="Content Placeholder 2">
            <a:extLst>
              <a:ext uri="{FF2B5EF4-FFF2-40B4-BE49-F238E27FC236}">
                <a16:creationId xmlns:a16="http://schemas.microsoft.com/office/drawing/2014/main" id="{7E195459-77F9-ABC7-8FE3-2806994DA94D}"/>
              </a:ext>
            </a:extLst>
          </p:cNvPr>
          <p:cNvSpPr>
            <a:spLocks noGrp="1"/>
          </p:cNvSpPr>
          <p:nvPr>
            <p:ph idx="1"/>
          </p:nvPr>
        </p:nvSpPr>
        <p:spPr>
          <a:xfrm>
            <a:off x="152400" y="1066800"/>
            <a:ext cx="8610600" cy="5715000"/>
          </a:xfrm>
        </p:spPr>
        <p:txBody>
          <a:bodyPr>
            <a:normAutofit lnSpcReduction="10000"/>
          </a:bodyPr>
          <a:lstStyle/>
          <a:p>
            <a:pPr marL="0" indent="0">
              <a:lnSpc>
                <a:spcPts val="1800"/>
              </a:lnSpc>
              <a:buNone/>
            </a:pPr>
            <a:r>
              <a:rPr lang="en-US" sz="2400" b="1" dirty="0">
                <a:solidFill>
                  <a:srgbClr val="1F1F1F"/>
                </a:solidFill>
                <a:effectLst/>
                <a:latin typeface="Times New Roman" panose="02020603050405020304" pitchFamily="18" charset="0"/>
                <a:ea typeface="Times New Roman" panose="02020603050405020304" pitchFamily="18" charset="0"/>
              </a:rPr>
              <a:t>Hardware</a:t>
            </a:r>
          </a:p>
          <a:p>
            <a:pPr marL="0" indent="0">
              <a:lnSpc>
                <a:spcPts val="1800"/>
              </a:lnSpc>
              <a:buNone/>
            </a:pPr>
            <a:endParaRPr lang="en-US" sz="2400" b="1" dirty="0">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 server with a fast processor and at least 8GB of RAM. This is necessary to handle the load of web scraping and serving the website to users.</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 large hard drive or SSD, depending on the amount of data you need to store.</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 reliable internet connection.</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 dedicated server from a reputable provider such as Amazon Web Services (AWS) or Google Cloud Platform (GCP).</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 Linux operating system such as Ubuntu or Debian.</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 reliable internet connection with at least 100 Mbps bandwidth.</a:t>
            </a:r>
            <a:endParaRPr lang="en-US" sz="1800" dirty="0">
              <a:effectLst/>
              <a:latin typeface="Times New Roman" panose="02020603050405020304" pitchFamily="18" charset="0"/>
              <a:ea typeface="Times New Roman" panose="02020603050405020304" pitchFamily="18" charset="0"/>
            </a:endParaRPr>
          </a:p>
          <a:p>
            <a:pPr marL="0" indent="0">
              <a:lnSpc>
                <a:spcPts val="1800"/>
              </a:lnSpc>
              <a:buNone/>
            </a:pPr>
            <a:endParaRPr lang="en-US" sz="1800" dirty="0">
              <a:effectLst/>
              <a:latin typeface="Times New Roman" panose="02020603050405020304" pitchFamily="18" charset="0"/>
              <a:ea typeface="Times New Roman" panose="02020603050405020304" pitchFamily="18" charset="0"/>
            </a:endParaRPr>
          </a:p>
          <a:p>
            <a:pPr marL="0" indent="0">
              <a:lnSpc>
                <a:spcPts val="1800"/>
              </a:lnSpc>
              <a:buNone/>
            </a:pPr>
            <a:r>
              <a:rPr lang="en-US" sz="2400" b="1" dirty="0">
                <a:solidFill>
                  <a:srgbClr val="1F1F1F"/>
                </a:solidFill>
                <a:effectLst/>
                <a:latin typeface="Times New Roman" panose="02020603050405020304" pitchFamily="18" charset="0"/>
                <a:ea typeface="Times New Roman" panose="02020603050405020304" pitchFamily="18" charset="0"/>
              </a:rPr>
              <a:t>Software</a:t>
            </a:r>
          </a:p>
          <a:p>
            <a:pPr marL="0" indent="0">
              <a:lnSpc>
                <a:spcPts val="1800"/>
              </a:lnSpc>
              <a:buNone/>
            </a:pPr>
            <a:endParaRPr lang="en-US"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Python 3</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Beautiful Soup: A Python library for parsing HTML and XML documents.</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Requests: A Python library for making HTTP requests.</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 database management system (DBMS) such as MySQL or PostgreSQL to store the links and classes of a particular attribute.</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 web server such as Apache or Nginx to serve the website to users.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05020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a:bodyPr>
          <a:lstStyle/>
          <a:p>
            <a:r>
              <a:rPr lang="en-US" sz="4400" dirty="0"/>
              <a:t>Implementation- Code snippet</a:t>
            </a:r>
          </a:p>
        </p:txBody>
      </p:sp>
      <p:sp>
        <p:nvSpPr>
          <p:cNvPr id="3" name="Content Placeholder 2">
            <a:extLst>
              <a:ext uri="{FF2B5EF4-FFF2-40B4-BE49-F238E27FC236}">
                <a16:creationId xmlns:a16="http://schemas.microsoft.com/office/drawing/2014/main" id="{53C3BE21-DABE-6856-F9CD-202ECFAB320A}"/>
              </a:ext>
            </a:extLst>
          </p:cNvPr>
          <p:cNvSpPr>
            <a:spLocks noGrp="1"/>
          </p:cNvSpPr>
          <p:nvPr>
            <p:ph idx="1"/>
          </p:nvPr>
        </p:nvSpPr>
        <p:spPr>
          <a:xfrm>
            <a:off x="304800" y="1428108"/>
            <a:ext cx="8534400" cy="5277492"/>
          </a:xfrm>
        </p:spPr>
        <p:txBody>
          <a:bodyPr>
            <a:normAutofit/>
          </a:bodyPr>
          <a:lstStyle/>
          <a:p>
            <a:pPr marL="0" indent="0">
              <a:buNone/>
              <a:tabLst>
                <a:tab pos="1722120" algn="l"/>
              </a:tabLst>
            </a:pPr>
            <a:r>
              <a:rPr lang="en-US" sz="2300" b="1" dirty="0">
                <a:effectLst/>
                <a:latin typeface="Times New Roman" panose="02020603050405020304" pitchFamily="18" charset="0"/>
                <a:ea typeface="Times New Roman" panose="02020603050405020304" pitchFamily="18" charset="0"/>
              </a:rPr>
              <a:t>Algorithm :</a:t>
            </a:r>
          </a:p>
          <a:p>
            <a:pPr marL="0" indent="0">
              <a:buNone/>
              <a:tabLst>
                <a:tab pos="1722120" algn="l"/>
              </a:tabLst>
            </a:pPr>
            <a:endParaRPr lang="en-US" sz="2300" b="1" dirty="0">
              <a:effectLst/>
              <a:latin typeface="Times New Roman" panose="02020603050405020304" pitchFamily="18" charset="0"/>
              <a:ea typeface="Times New Roman" panose="02020603050405020304" pitchFamily="18" charset="0"/>
            </a:endParaRPr>
          </a:p>
          <a:p>
            <a:pPr marL="0" indent="0">
              <a:buNone/>
              <a:tabLst>
                <a:tab pos="1722120" algn="l"/>
              </a:tabLst>
            </a:pPr>
            <a:r>
              <a:rPr lang="en-US" sz="1800" dirty="0">
                <a:latin typeface="Times New Roman" panose="02020603050405020304" pitchFamily="18" charset="0"/>
                <a:ea typeface="Times New Roman" panose="02020603050405020304" pitchFamily="18" charset="0"/>
              </a:rPr>
              <a:t>We start</a:t>
            </a:r>
            <a:r>
              <a:rPr lang="en-US" sz="1800" dirty="0">
                <a:effectLst/>
                <a:latin typeface="Times New Roman" panose="02020603050405020304" pitchFamily="18" charset="0"/>
                <a:ea typeface="Times New Roman" panose="02020603050405020304" pitchFamily="18" charset="0"/>
              </a:rPr>
              <a:t> by importing necessary libraries, including requests, </a:t>
            </a:r>
            <a:r>
              <a:rPr lang="en-US" sz="1800" dirty="0" err="1">
                <a:effectLst/>
                <a:latin typeface="Times New Roman" panose="02020603050405020304" pitchFamily="18" charset="0"/>
                <a:ea typeface="Times New Roman" panose="02020603050405020304" pitchFamily="18" charset="0"/>
              </a:rPr>
              <a:t>BeautifulSoup</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mysql.connector</a:t>
            </a:r>
            <a:r>
              <a:rPr lang="en-US" sz="1800" dirty="0">
                <a:effectLst/>
                <a:latin typeface="Times New Roman" panose="02020603050405020304" pitchFamily="18" charset="0"/>
                <a:ea typeface="Times New Roman" panose="02020603050405020304" pitchFamily="18" charset="0"/>
              </a:rPr>
              <a:t>. It establishes a connection to a MySQL database using specified credentials. The user is then presented with a menu of product options, such as Titan Watch, </a:t>
            </a:r>
            <a:r>
              <a:rPr lang="en-US" sz="1800" dirty="0" err="1">
                <a:effectLst/>
                <a:latin typeface="Times New Roman" panose="02020603050405020304" pitchFamily="18" charset="0"/>
                <a:ea typeface="Times New Roman" panose="02020603050405020304" pitchFamily="18" charset="0"/>
              </a:rPr>
              <a:t>Victus</a:t>
            </a:r>
            <a:r>
              <a:rPr lang="en-US" sz="1800" dirty="0">
                <a:effectLst/>
                <a:latin typeface="Times New Roman" panose="02020603050405020304" pitchFamily="18" charset="0"/>
                <a:ea typeface="Times New Roman" panose="02020603050405020304" pitchFamily="18" charset="0"/>
              </a:rPr>
              <a:t> Laptop, Boat </a:t>
            </a:r>
            <a:r>
              <a:rPr lang="en-US" sz="1800" dirty="0" err="1">
                <a:effectLst/>
                <a:latin typeface="Times New Roman" panose="02020603050405020304" pitchFamily="18" charset="0"/>
                <a:ea typeface="Times New Roman" panose="02020603050405020304" pitchFamily="18" charset="0"/>
              </a:rPr>
              <a:t>Airdopes</a:t>
            </a:r>
            <a:r>
              <a:rPr lang="en-US" sz="1800" dirty="0">
                <a:effectLst/>
                <a:latin typeface="Times New Roman" panose="02020603050405020304" pitchFamily="18" charset="0"/>
                <a:ea typeface="Times New Roman" panose="02020603050405020304" pitchFamily="18" charset="0"/>
              </a:rPr>
              <a:t>, and the option to exit. </a:t>
            </a:r>
          </a:p>
          <a:p>
            <a:pPr marL="0" indent="0">
              <a:buNone/>
              <a:tabLst>
                <a:tab pos="1722120" algn="l"/>
              </a:tabLst>
            </a:pPr>
            <a:r>
              <a:rPr lang="en-US" sz="1800" dirty="0">
                <a:effectLst/>
                <a:latin typeface="Times New Roman" panose="02020603050405020304" pitchFamily="18" charset="0"/>
                <a:ea typeface="Times New Roman" panose="02020603050405020304" pitchFamily="18" charset="0"/>
              </a:rPr>
              <a:t>The algorithm prompts the user to input their choice, and based on the selection, a function called </a:t>
            </a:r>
            <a:r>
              <a:rPr lang="en-US" sz="1800" dirty="0" err="1">
                <a:effectLst/>
                <a:latin typeface="Times New Roman" panose="02020603050405020304" pitchFamily="18" charset="0"/>
                <a:ea typeface="Times New Roman" panose="02020603050405020304" pitchFamily="18" charset="0"/>
              </a:rPr>
              <a:t>fetch_and_display_info</a:t>
            </a:r>
            <a:r>
              <a:rPr lang="en-US" sz="1800" dirty="0">
                <a:effectLst/>
                <a:latin typeface="Times New Roman" panose="02020603050405020304" pitchFamily="18" charset="0"/>
                <a:ea typeface="Times New Roman" panose="02020603050405020304" pitchFamily="18" charset="0"/>
              </a:rPr>
              <a:t> is invoked. This function retrieves relevant product information from the database, makes an HTTP request to the associated website, parses the HTML content using </a:t>
            </a:r>
            <a:r>
              <a:rPr lang="en-US" sz="1800" dirty="0" err="1">
                <a:effectLst/>
                <a:latin typeface="Times New Roman" panose="02020603050405020304" pitchFamily="18" charset="0"/>
                <a:ea typeface="Times New Roman" panose="02020603050405020304" pitchFamily="18" charset="0"/>
              </a:rPr>
              <a:t>BeautifulSoup</a:t>
            </a:r>
            <a:r>
              <a:rPr lang="en-US" sz="1800" dirty="0">
                <a:effectLst/>
                <a:latin typeface="Times New Roman" panose="02020603050405020304" pitchFamily="18" charset="0"/>
                <a:ea typeface="Times New Roman" panose="02020603050405020304" pitchFamily="18" charset="0"/>
              </a:rPr>
              <a:t>, and displays the fetched price along with the URL. </a:t>
            </a:r>
          </a:p>
          <a:p>
            <a:pPr marL="0" indent="0">
              <a:buNone/>
              <a:tabLst>
                <a:tab pos="1722120" algn="l"/>
              </a:tabLst>
            </a:pPr>
            <a:r>
              <a:rPr lang="en-US" sz="1800" dirty="0">
                <a:effectLst/>
                <a:latin typeface="Times New Roman" panose="02020603050405020304" pitchFamily="18" charset="0"/>
                <a:ea typeface="Times New Roman" panose="02020603050405020304" pitchFamily="18" charset="0"/>
              </a:rPr>
              <a:t>The algorithm handles different product selections by calling the function with appropriate product IDs. After processing the user's input and displaying information, the algorithm concludes by closing the MySQL database connection.</a:t>
            </a:r>
            <a:endParaRPr lang="en-US" sz="1400" dirty="0">
              <a:effectLst/>
            </a:endParaRPr>
          </a:p>
        </p:txBody>
      </p:sp>
    </p:spTree>
    <p:extLst>
      <p:ext uri="{BB962C8B-B14F-4D97-AF65-F5344CB8AC3E}">
        <p14:creationId xmlns:p14="http://schemas.microsoft.com/office/powerpoint/2010/main" val="14657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a:bodyPr>
          <a:lstStyle/>
          <a:p>
            <a:r>
              <a:rPr lang="en-US" sz="4400" dirty="0"/>
              <a:t>Conclusion</a:t>
            </a:r>
          </a:p>
        </p:txBody>
      </p:sp>
      <p:sp>
        <p:nvSpPr>
          <p:cNvPr id="3" name="Content Placeholder 2">
            <a:extLst>
              <a:ext uri="{FF2B5EF4-FFF2-40B4-BE49-F238E27FC236}">
                <a16:creationId xmlns:a16="http://schemas.microsoft.com/office/drawing/2014/main" id="{53C3BE21-DABE-6856-F9CD-202ECFAB320A}"/>
              </a:ext>
            </a:extLst>
          </p:cNvPr>
          <p:cNvSpPr>
            <a:spLocks noGrp="1"/>
          </p:cNvSpPr>
          <p:nvPr>
            <p:ph idx="1"/>
          </p:nvPr>
        </p:nvSpPr>
        <p:spPr>
          <a:xfrm>
            <a:off x="457200" y="1828800"/>
            <a:ext cx="8229600" cy="5257800"/>
          </a:xfrm>
        </p:spPr>
        <p:txBody>
          <a:bodyPr>
            <a:normAutofit/>
          </a:bodyPr>
          <a:lstStyle/>
          <a:p>
            <a:r>
              <a:rPr lang="en-US" sz="1800" dirty="0">
                <a:effectLst/>
                <a:latin typeface="Times New Roman" panose="02020603050405020304" pitchFamily="18" charset="0"/>
                <a:ea typeface="Times New Roman" panose="02020603050405020304" pitchFamily="18" charset="0"/>
              </a:rPr>
              <a:t>our price comparison website project is a significant achievement, demonstrating our skills in web scraping, database management, and web development. It provides a valuable service to users by simplifying their product research and saving them time and money. As we continue to work on this project and make improvements, it has the potential to become a popular destination for online shoppers seeking the best deals. It showcases our ability to create practical, data-driven solutions and opens the door to various opportunities for expansion and monetization. Keep refining and enhancing our project to stay competitive in the dynamic e-commerce landscape.</a:t>
            </a:r>
          </a:p>
          <a:p>
            <a:pPr marL="0" indent="0" algn="ctr">
              <a:buNone/>
              <a:tabLst>
                <a:tab pos="1722120" algn="l"/>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indent="0">
              <a:buNone/>
              <a:tabLst>
                <a:tab pos="172212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96084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D202-7CA5-0BD2-FA16-56CA68587081}"/>
              </a:ext>
            </a:extLst>
          </p:cNvPr>
          <p:cNvSpPr>
            <a:spLocks noGrp="1"/>
          </p:cNvSpPr>
          <p:nvPr>
            <p:ph type="title"/>
          </p:nvPr>
        </p:nvSpPr>
        <p:spPr/>
        <p:txBody>
          <a:bodyPr>
            <a:normAutofit/>
          </a:bodyPr>
          <a:lstStyle/>
          <a:p>
            <a:r>
              <a:rPr lang="en-US" sz="4400" dirty="0"/>
              <a:t>Results- Screen Shots of Output</a:t>
            </a:r>
          </a:p>
        </p:txBody>
      </p:sp>
      <p:pic>
        <p:nvPicPr>
          <p:cNvPr id="3" name="Picture 2">
            <a:extLst>
              <a:ext uri="{FF2B5EF4-FFF2-40B4-BE49-F238E27FC236}">
                <a16:creationId xmlns:a16="http://schemas.microsoft.com/office/drawing/2014/main" id="{96F806E4-48C6-C73B-62A0-7349078DDF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004" y="1524000"/>
            <a:ext cx="7010994" cy="4572000"/>
          </a:xfrm>
          <a:prstGeom prst="rect">
            <a:avLst/>
          </a:prstGeom>
          <a:noFill/>
          <a:ln>
            <a:noFill/>
          </a:ln>
        </p:spPr>
      </p:pic>
    </p:spTree>
    <p:extLst>
      <p:ext uri="{BB962C8B-B14F-4D97-AF65-F5344CB8AC3E}">
        <p14:creationId xmlns:p14="http://schemas.microsoft.com/office/powerpoint/2010/main" val="805378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816</Words>
  <Application>Microsoft Office PowerPoint</Application>
  <PresentationFormat>On-screen Show (4:3)</PresentationFormat>
  <Paragraphs>67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Symbol</vt:lpstr>
      <vt:lpstr>Times New Roman</vt:lpstr>
      <vt:lpstr>Office Theme</vt:lpstr>
      <vt:lpstr>PRICE COMPARISON WEBSITE using web scraping algorithm</vt:lpstr>
      <vt:lpstr>      Table of contents</vt:lpstr>
      <vt:lpstr>Objective</vt:lpstr>
      <vt:lpstr>Problem Statement </vt:lpstr>
      <vt:lpstr>Architecture/ Flow chart </vt:lpstr>
      <vt:lpstr>Hardware/Software requirements </vt:lpstr>
      <vt:lpstr>Implementation- Code snippet</vt:lpstr>
      <vt:lpstr>Conclusion</vt:lpstr>
      <vt:lpstr>Results- Screen Shots of Output</vt:lpstr>
      <vt:lpstr>Results- Screen Shots of Output</vt:lpstr>
      <vt:lpstr>Results- Screen Shots of Output</vt:lpstr>
      <vt:lpstr>Results- Screen Shots of Output</vt:lpstr>
      <vt:lpstr>Results- Screen Shots of Output</vt:lpstr>
      <vt:lpstr>Results- Screen Shots of 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Sanyog Dani</cp:lastModifiedBy>
  <cp:revision>15</cp:revision>
  <dcterms:created xsi:type="dcterms:W3CDTF">2020-05-13T07:00:09Z</dcterms:created>
  <dcterms:modified xsi:type="dcterms:W3CDTF">2023-11-09T14:24:01Z</dcterms:modified>
</cp:coreProperties>
</file>