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9" r:id="rId4"/>
    <p:sldId id="260" r:id="rId5"/>
    <p:sldId id="261" r:id="rId6"/>
    <p:sldId id="264" r:id="rId7"/>
    <p:sldId id="265" r:id="rId8"/>
    <p:sldId id="266" r:id="rId9"/>
    <p:sldId id="268"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07" autoAdjust="0"/>
  </p:normalViewPr>
  <p:slideViewPr>
    <p:cSldViewPr showGuides="1">
      <p:cViewPr varScale="1">
        <p:scale>
          <a:sx n="91" d="100"/>
          <a:sy n="91" d="100"/>
        </p:scale>
        <p:origin x="1640"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09-11-2023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A51F20-2001-4513-A1F4-20B0BAD849BD}"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F65A60-F614-48D9-9368-0AC541C6DB7A}"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2810D-B595-4F29-BD32-54692BBFEADB}"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C4AF2-EE11-4BEC-9C79-F5C25FC9ED4A}"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94EAC-7797-4A54-8BEF-D40535BB9741}"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4DF71F-C78F-4869-8C5C-C1B1F984E49F}"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9E4227-619C-4E46-BE9B-FE14E203C8E8}" type="datetime1">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0F427F-6046-402C-AD76-2C3923426A5B}" type="datetime1">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9521D-A96D-48A4-BE9E-3E76229839EC}" type="datetime1">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AFA74-832A-49A9-95FF-8470FCEC56C2}"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9290F-CA1C-4019-BC72-CBFF49B71B70}"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D9566-6C61-4AD1-8F92-7DDC079F4F7F}" type="datetime1">
              <a:rPr lang="en-US" smtClean="0"/>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770152"/>
            <a:ext cx="7772400" cy="1470025"/>
          </a:xfrm>
        </p:spPr>
        <p:txBody>
          <a:bodyPr>
            <a:normAutofit/>
          </a:bodyPr>
          <a:lstStyle/>
          <a:p>
            <a:pPr marL="748665" algn="ctr">
              <a:spcBef>
                <a:spcPts val="315"/>
              </a:spcBef>
              <a:spcAft>
                <a:spcPts val="0"/>
              </a:spcAft>
            </a:pPr>
            <a:r>
              <a:rPr lang="en-US" sz="2800" b="1" kern="0" dirty="0">
                <a:solidFill>
                  <a:srgbClr val="000000"/>
                </a:solidFill>
                <a:effectLst/>
                <a:latin typeface="Times New Roman" panose="02020603050405020304" pitchFamily="18" charset="0"/>
                <a:ea typeface="Times New Roman" panose="02020603050405020304" pitchFamily="18" charset="0"/>
              </a:rPr>
              <a:t>Secure Chat Room Server</a:t>
            </a:r>
            <a:endParaRPr lang="en-US" sz="2800" b="1" kern="0" dirty="0">
              <a:effectLst/>
              <a:latin typeface="Times New Roman" panose="02020603050405020304" pitchFamily="18" charset="0"/>
              <a:ea typeface="Times New Roman" panose="02020603050405020304" pitchFamily="18" charset="0"/>
            </a:endParaRPr>
          </a:p>
        </p:txBody>
      </p:sp>
      <p:sp>
        <p:nvSpPr>
          <p:cNvPr id="7" name="Subtitle 6"/>
          <p:cNvSpPr>
            <a:spLocks noGrp="1"/>
          </p:cNvSpPr>
          <p:nvPr>
            <p:ph type="subTitle" idx="1"/>
          </p:nvPr>
        </p:nvSpPr>
        <p:spPr>
          <a:xfrm>
            <a:off x="1447800" y="3565525"/>
            <a:ext cx="6400800" cy="2514600"/>
          </a:xfrm>
        </p:spPr>
        <p:txBody>
          <a:bodyPr>
            <a:normAutofit fontScale="92500" lnSpcReduction="10000"/>
          </a:bodyPr>
          <a:lstStyle/>
          <a:p>
            <a:pPr algn="ctr"/>
            <a:r>
              <a:rPr lang="en-US" sz="1900" b="1" dirty="0">
                <a:solidFill>
                  <a:schemeClr val="tx1"/>
                </a:solidFill>
                <a:effectLst/>
                <a:latin typeface="Times New Roman" panose="02020603050405020304" pitchFamily="18" charset="0"/>
                <a:ea typeface="Times New Roman" panose="02020603050405020304" pitchFamily="18" charset="0"/>
              </a:rPr>
              <a:t>Sanyog Dani (RA2211031010087)</a:t>
            </a:r>
            <a:endParaRPr lang="en-US" sz="1900" dirty="0">
              <a:solidFill>
                <a:schemeClr val="tx1"/>
              </a:solidFill>
              <a:effectLst/>
              <a:latin typeface="Times New Roman" panose="02020603050405020304" pitchFamily="18" charset="0"/>
              <a:ea typeface="Times New Roman" panose="02020603050405020304" pitchFamily="18" charset="0"/>
            </a:endParaRPr>
          </a:p>
          <a:p>
            <a:pPr algn="ctr"/>
            <a:r>
              <a:rPr lang="en-US" sz="1900" b="1" dirty="0" err="1">
                <a:solidFill>
                  <a:schemeClr val="tx1"/>
                </a:solidFill>
                <a:effectLst/>
                <a:latin typeface="Times New Roman" panose="02020603050405020304" pitchFamily="18" charset="0"/>
                <a:ea typeface="Times New Roman" panose="02020603050405020304" pitchFamily="18" charset="0"/>
              </a:rPr>
              <a:t>Arush</a:t>
            </a:r>
            <a:r>
              <a:rPr lang="en-US" sz="1900" b="1" dirty="0">
                <a:solidFill>
                  <a:schemeClr val="tx1"/>
                </a:solidFill>
                <a:effectLst/>
                <a:latin typeface="Times New Roman" panose="02020603050405020304" pitchFamily="18" charset="0"/>
                <a:ea typeface="Times New Roman" panose="02020603050405020304" pitchFamily="18" charset="0"/>
              </a:rPr>
              <a:t> </a:t>
            </a:r>
            <a:r>
              <a:rPr lang="en-US" sz="1900" b="1" dirty="0" err="1">
                <a:solidFill>
                  <a:schemeClr val="tx1"/>
                </a:solidFill>
                <a:effectLst/>
                <a:latin typeface="Times New Roman" panose="02020603050405020304" pitchFamily="18" charset="0"/>
                <a:ea typeface="Times New Roman" panose="02020603050405020304" pitchFamily="18" charset="0"/>
              </a:rPr>
              <a:t>Sirotiya</a:t>
            </a:r>
            <a:r>
              <a:rPr lang="en-US" sz="1900" b="1" dirty="0">
                <a:solidFill>
                  <a:schemeClr val="tx1"/>
                </a:solidFill>
                <a:effectLst/>
                <a:latin typeface="Times New Roman" panose="02020603050405020304" pitchFamily="18" charset="0"/>
                <a:ea typeface="Times New Roman" panose="02020603050405020304" pitchFamily="18" charset="0"/>
              </a:rPr>
              <a:t> (RA2211031010092)</a:t>
            </a:r>
            <a:endParaRPr lang="en-US" sz="1900" dirty="0">
              <a:solidFill>
                <a:schemeClr val="tx1"/>
              </a:solidFill>
              <a:effectLst/>
              <a:latin typeface="Times New Roman" panose="02020603050405020304" pitchFamily="18" charset="0"/>
              <a:ea typeface="Times New Roman" panose="02020603050405020304" pitchFamily="18" charset="0"/>
            </a:endParaRPr>
          </a:p>
          <a:p>
            <a:r>
              <a:rPr lang="en-US" sz="1900" b="1" dirty="0">
                <a:solidFill>
                  <a:schemeClr val="tx1"/>
                </a:solidFill>
                <a:effectLst/>
                <a:latin typeface="Times New Roman" panose="02020603050405020304" pitchFamily="18" charset="0"/>
                <a:ea typeface="Times New Roman" panose="02020603050405020304" pitchFamily="18" charset="0"/>
              </a:rPr>
              <a:t>V1 Section</a:t>
            </a:r>
          </a:p>
          <a:p>
            <a:endParaRPr lang="en-US" sz="1900" b="1"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rPr>
              <a:t>Under the guidance of </a:t>
            </a:r>
            <a:endParaRPr lang="en-US" sz="1800" b="1" dirty="0">
              <a:solidFill>
                <a:schemeClr val="tx1"/>
              </a:solidFill>
              <a:latin typeface="Times New Roman" panose="02020603050405020304" pitchFamily="18" charset="0"/>
              <a:ea typeface="Times New Roman" panose="02020603050405020304" pitchFamily="18" charset="0"/>
            </a:endParaRPr>
          </a:p>
          <a:p>
            <a:pPr algn="ctr">
              <a:lnSpc>
                <a:spcPct val="212000"/>
              </a:lnSpc>
              <a:spcBef>
                <a:spcPts val="5"/>
              </a:spcBef>
              <a:spcAft>
                <a:spcPts val="0"/>
              </a:spcAft>
            </a:pPr>
            <a:r>
              <a:rPr lang="en-US" sz="1800" b="1" dirty="0">
                <a:solidFill>
                  <a:schemeClr val="tx1"/>
                </a:solidFill>
                <a:effectLst/>
                <a:latin typeface="Times New Roman" panose="02020603050405020304" pitchFamily="18" charset="0"/>
                <a:ea typeface="Times New Roman" panose="02020603050405020304" pitchFamily="18" charset="0"/>
              </a:rPr>
              <a:t>Dr. </a:t>
            </a:r>
            <a:r>
              <a:rPr lang="en-US" sz="1800" b="1" dirty="0">
                <a:solidFill>
                  <a:schemeClr val="tx1"/>
                </a:solidFill>
                <a:latin typeface="Times New Roman" panose="02020603050405020304" pitchFamily="18" charset="0"/>
                <a:ea typeface="Times New Roman" panose="02020603050405020304" pitchFamily="18" charset="0"/>
              </a:rPr>
              <a:t>M Manickam</a:t>
            </a:r>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rPr>
              <a:t>Assistant Professor , Department of Networking and Communications </a:t>
            </a:r>
            <a:endParaRPr lang="en-US" dirty="0">
              <a:solidFill>
                <a:schemeClr val="tx1"/>
              </a:solidFill>
            </a:endParaRPr>
          </a:p>
        </p:txBody>
      </p:sp>
      <p:pic>
        <p:nvPicPr>
          <p:cNvPr id="8" name="image2.jpeg"/>
          <p:cNvPicPr/>
          <p:nvPr/>
        </p:nvPicPr>
        <p:blipFill>
          <a:blip r:embed="rId2"/>
          <a:srcRect/>
          <a:stretch>
            <a:fillRect/>
          </a:stretch>
        </p:blipFill>
        <p:spPr bwMode="auto">
          <a:xfrm>
            <a:off x="228600" y="304800"/>
            <a:ext cx="2237740" cy="755015"/>
          </a:xfrm>
          <a:prstGeom prst="rect">
            <a:avLst/>
          </a:prstGeom>
          <a:noFill/>
          <a:ln w="9525">
            <a:noFill/>
            <a:miter lim="800000"/>
            <a:headEnd/>
            <a:tailEnd/>
          </a:ln>
        </p:spPr>
      </p:pic>
      <p:sp>
        <p:nvSpPr>
          <p:cNvPr id="9" name="Rectangle 8"/>
          <p:cNvSpPr/>
          <p:nvPr/>
        </p:nvSpPr>
        <p:spPr>
          <a:xfrm>
            <a:off x="2209800" y="130150"/>
            <a:ext cx="7315200" cy="1477328"/>
          </a:xfrm>
          <a:prstGeom prst="rect">
            <a:avLst/>
          </a:prstGeom>
        </p:spPr>
        <p:txBody>
          <a:bodyPr wrap="square">
            <a:spAutoFit/>
          </a:bodyPr>
          <a:lstStyle/>
          <a:p>
            <a:pPr algn="ctr"/>
            <a:r>
              <a:rPr lang="en-US" b="1" dirty="0"/>
              <a:t>SRM INSTITUTE OF SCIENCE AND TECHNOLOGY </a:t>
            </a:r>
            <a:endParaRPr lang="en-US" dirty="0"/>
          </a:p>
          <a:p>
            <a:pPr algn="ctr"/>
            <a:r>
              <a:rPr lang="en-US" b="1" dirty="0"/>
              <a:t>COLLEGE OF ENGINEERING AND TECHNOLOGY</a:t>
            </a:r>
            <a:endParaRPr lang="en-US" dirty="0"/>
          </a:p>
          <a:p>
            <a:pPr algn="ctr"/>
            <a:r>
              <a:rPr lang="en-US" b="1" dirty="0"/>
              <a:t>DEPARTMENT OF NETWORKING AND COMMUNICATIONS</a:t>
            </a:r>
            <a:endParaRPr lang="en-US" dirty="0"/>
          </a:p>
          <a:p>
            <a:pPr algn="ctr"/>
            <a:r>
              <a:rPr lang="en-US" b="1" dirty="0">
                <a:effectLst/>
                <a:latin typeface="+mj-lt"/>
                <a:ea typeface="Times New Roman" panose="02020603050405020304" pitchFamily="18" charset="0"/>
              </a:rPr>
              <a:t>21CSC203P – ADVANCED PROGRAMMING PRACTICE</a:t>
            </a:r>
            <a:r>
              <a:rPr lang="en-US" b="1" dirty="0"/>
              <a:t> </a:t>
            </a:r>
          </a:p>
          <a:p>
            <a:pPr algn="ctr"/>
            <a:r>
              <a:rPr lang="en-US" b="1" dirty="0"/>
              <a:t>Mini-Project Presentation</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TextBox 7"/>
          <p:cNvSpPr txBox="1"/>
          <p:nvPr/>
        </p:nvSpPr>
        <p:spPr>
          <a:xfrm>
            <a:off x="1371600" y="2133600"/>
            <a:ext cx="6248400" cy="3539430"/>
          </a:xfrm>
          <a:prstGeom prst="rect">
            <a:avLst/>
          </a:prstGeom>
          <a:noFill/>
        </p:spPr>
        <p:txBody>
          <a:bodyPr wrap="square" rtlCol="0">
            <a:spAutoFit/>
          </a:bodyPr>
          <a:lstStyle/>
          <a:p>
            <a:r>
              <a:rPr lang="en-US" sz="3200" dirty="0"/>
              <a:t>Objective</a:t>
            </a:r>
          </a:p>
          <a:p>
            <a:r>
              <a:rPr lang="en-US" sz="3200" dirty="0"/>
              <a:t>Problem Statement</a:t>
            </a:r>
          </a:p>
          <a:p>
            <a:r>
              <a:rPr lang="en-US" sz="3200" dirty="0"/>
              <a:t>Architecture/ Flow chart</a:t>
            </a:r>
          </a:p>
          <a:p>
            <a:r>
              <a:rPr lang="en-US" sz="3200" dirty="0"/>
              <a:t>Hardware/Software requirements</a:t>
            </a:r>
          </a:p>
          <a:p>
            <a:r>
              <a:rPr lang="en-US" sz="3200" dirty="0"/>
              <a:t>Implementation- Code snippet</a:t>
            </a:r>
          </a:p>
          <a:p>
            <a:r>
              <a:rPr lang="en-US" sz="3200" dirty="0"/>
              <a:t>Results- Screen Shots of Output</a:t>
            </a:r>
          </a:p>
          <a:p>
            <a:r>
              <a:rPr lang="en-US" sz="3200" dirty="0"/>
              <a:t>Conclusion</a:t>
            </a:r>
            <a:endParaRPr lang="en-IN" sz="3200" dirty="0"/>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B318-1335-FB3B-1C8B-A8CDA6E6C0AD}"/>
              </a:ext>
            </a:extLst>
          </p:cNvPr>
          <p:cNvSpPr>
            <a:spLocks noGrp="1"/>
          </p:cNvSpPr>
          <p:nvPr>
            <p:ph type="title"/>
          </p:nvPr>
        </p:nvSpPr>
        <p:spPr/>
        <p:txBody>
          <a:bodyPr/>
          <a:lstStyle/>
          <a:p>
            <a:r>
              <a:rPr lang="en-US" sz="4400" dirty="0"/>
              <a:t>Objective</a:t>
            </a:r>
            <a:endParaRPr lang="en-US" dirty="0"/>
          </a:p>
        </p:txBody>
      </p:sp>
      <p:sp>
        <p:nvSpPr>
          <p:cNvPr id="3" name="Content Placeholder 2">
            <a:extLst>
              <a:ext uri="{FF2B5EF4-FFF2-40B4-BE49-F238E27FC236}">
                <a16:creationId xmlns:a16="http://schemas.microsoft.com/office/drawing/2014/main" id="{137E63BB-F2F6-4154-150D-C1EE434F3B76}"/>
              </a:ext>
            </a:extLst>
          </p:cNvPr>
          <p:cNvSpPr>
            <a:spLocks noGrp="1"/>
          </p:cNvSpPr>
          <p:nvPr>
            <p:ph idx="1"/>
          </p:nvPr>
        </p:nvSpPr>
        <p:spPr>
          <a:xfrm>
            <a:off x="457200" y="1417638"/>
            <a:ext cx="8229600" cy="4708525"/>
          </a:xfrm>
        </p:spPr>
        <p:txBody>
          <a:bodyPr>
            <a:normAutofit lnSpcReduction="10000"/>
          </a:bodyPr>
          <a:lstStyle/>
          <a:p>
            <a:pPr marL="0" indent="0">
              <a:buNone/>
              <a:tabLst>
                <a:tab pos="1722120" algn="l"/>
              </a:tabLst>
            </a:pPr>
            <a:r>
              <a:rPr lang="en-US" sz="1800" b="1" dirty="0">
                <a:effectLst/>
                <a:latin typeface="Times New Roman" panose="02020603050405020304" pitchFamily="18" charset="0"/>
                <a:ea typeface="Times New Roman" panose="02020603050405020304" pitchFamily="18" charset="0"/>
              </a:rPr>
              <a:t>Main Goal and Objective of this Mini Project is :-</a:t>
            </a: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pPr algn="just">
              <a:lnSpc>
                <a:spcPct val="150000"/>
              </a:lnSpc>
              <a:tabLst>
                <a:tab pos="1722120" algn="l"/>
              </a:tabLst>
            </a:pPr>
            <a:r>
              <a:rPr lang="en-US" sz="1800" dirty="0">
                <a:solidFill>
                  <a:srgbClr val="000000"/>
                </a:solidFill>
                <a:effectLst/>
                <a:latin typeface="Times New Roman" panose="02020603050405020304" pitchFamily="18" charset="0"/>
                <a:ea typeface="Times New Roman" panose="02020603050405020304" pitchFamily="18" charset="0"/>
              </a:rPr>
              <a:t>The software offers an intuitive Graphical User Interface (GUI), making it accessible to users with minimal system operation knowledge. It is designed for cross-platform compatibility, functioning seamlessly on various operating systems, thus ensuring its usability on any system, regardless of the underlying OS. Remarkably, the messenger supports an unlimited number of concurrent users without compromising the server's performance. The primary objective of this project is to develop an instant messaging solution that facilitates seamless communication between users. Notably, the project places a strong emphasis on user-friendliness, ensuring that even those with limited technical experience can easily use the application.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093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fontScale="90000"/>
          </a:bodyPr>
          <a:lstStyle/>
          <a:p>
            <a:r>
              <a:rPr lang="en-US" sz="4400" dirty="0"/>
              <a:t>Problem Statement</a:t>
            </a:r>
            <a:br>
              <a:rPr lang="en-US" sz="4400" dirty="0"/>
            </a:br>
            <a:endParaRPr lang="en-US" dirty="0"/>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This endeavor aims to construct a chat application encompassing a server and user interfaces, facilitating interactive conversations among its users. The central objective is the development of a real-time messaging solution, designed to foster seamless communication between users, bridging gaps and enhancing collaboration. A primary focus lies in ensuring the project's accessibility, making it user-friendly to the extent that even those with minimal technical experience can navigate and employ it effortlessly. Importantly, this undertaking holds the potential to serve as a valuable asset within organizational settings, offering a means for employees to connect via Local Area Network (LAN), thus promoting efficient communication and teamwork.</a:t>
            </a:r>
            <a:endParaRPr lang="en-US" sz="1800" b="0" i="0" dirty="0">
              <a:solidFill>
                <a:srgbClr val="28282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53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FB70-C29A-F6B2-BDD5-BC1D418D5E95}"/>
              </a:ext>
            </a:extLst>
          </p:cNvPr>
          <p:cNvSpPr>
            <a:spLocks noGrp="1"/>
          </p:cNvSpPr>
          <p:nvPr>
            <p:ph type="title"/>
          </p:nvPr>
        </p:nvSpPr>
        <p:spPr/>
        <p:txBody>
          <a:bodyPr>
            <a:normAutofit fontScale="90000"/>
          </a:bodyPr>
          <a:lstStyle/>
          <a:p>
            <a:r>
              <a:rPr lang="en-US" sz="4400" dirty="0"/>
              <a:t>Architecture/ Flow chart</a:t>
            </a:r>
            <a:br>
              <a:rPr lang="en-US" sz="4400" dirty="0"/>
            </a:br>
            <a:endParaRPr lang="en-US" dirty="0"/>
          </a:p>
        </p:txBody>
      </p:sp>
      <p:pic>
        <p:nvPicPr>
          <p:cNvPr id="3" name="Picture 2" descr="Understanding the Architecture &amp; System Design of a Chat Application">
            <a:extLst>
              <a:ext uri="{FF2B5EF4-FFF2-40B4-BE49-F238E27FC236}">
                <a16:creationId xmlns:a16="http://schemas.microsoft.com/office/drawing/2014/main" id="{2D820455-B02B-E96B-CACB-03EE60C1CF4D}"/>
              </a:ext>
            </a:extLst>
          </p:cNvPr>
          <p:cNvPicPr>
            <a:picLocks noChangeAspect="1"/>
          </p:cNvPicPr>
          <p:nvPr/>
        </p:nvPicPr>
        <p:blipFill rotWithShape="1">
          <a:blip r:embed="rId2">
            <a:extLst>
              <a:ext uri="{28A0092B-C50C-407E-A947-70E740481C1C}">
                <a14:useLocalDpi xmlns:a14="http://schemas.microsoft.com/office/drawing/2010/main" val="0"/>
              </a:ext>
            </a:extLst>
          </a:blip>
          <a:srcRect t="1" b="7692"/>
          <a:stretch/>
        </p:blipFill>
        <p:spPr bwMode="auto">
          <a:xfrm>
            <a:off x="146516" y="1600200"/>
            <a:ext cx="8854483" cy="4343400"/>
          </a:xfrm>
          <a:prstGeom prst="rect">
            <a:avLst/>
          </a:prstGeom>
          <a:noFill/>
          <a:ln>
            <a:noFill/>
          </a:ln>
        </p:spPr>
      </p:pic>
    </p:spTree>
    <p:extLst>
      <p:ext uri="{BB962C8B-B14F-4D97-AF65-F5344CB8AC3E}">
        <p14:creationId xmlns:p14="http://schemas.microsoft.com/office/powerpoint/2010/main" val="363162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4F13-20C1-F558-9D39-3FEEF649F3CF}"/>
              </a:ext>
            </a:extLst>
          </p:cNvPr>
          <p:cNvSpPr>
            <a:spLocks noGrp="1"/>
          </p:cNvSpPr>
          <p:nvPr>
            <p:ph type="title"/>
          </p:nvPr>
        </p:nvSpPr>
        <p:spPr/>
        <p:txBody>
          <a:bodyPr>
            <a:normAutofit fontScale="90000"/>
          </a:bodyPr>
          <a:lstStyle/>
          <a:p>
            <a:r>
              <a:rPr lang="en-US" sz="4400" dirty="0"/>
              <a:t>Hardware/Software requirements</a:t>
            </a:r>
            <a:br>
              <a:rPr lang="en-US" sz="4400" dirty="0"/>
            </a:br>
            <a:endParaRPr lang="en-US" dirty="0"/>
          </a:p>
        </p:txBody>
      </p:sp>
      <p:sp>
        <p:nvSpPr>
          <p:cNvPr id="3" name="Content Placeholder 2">
            <a:extLst>
              <a:ext uri="{FF2B5EF4-FFF2-40B4-BE49-F238E27FC236}">
                <a16:creationId xmlns:a16="http://schemas.microsoft.com/office/drawing/2014/main" id="{7E195459-77F9-ABC7-8FE3-2806994DA94D}"/>
              </a:ext>
            </a:extLst>
          </p:cNvPr>
          <p:cNvSpPr>
            <a:spLocks noGrp="1"/>
          </p:cNvSpPr>
          <p:nvPr>
            <p:ph idx="1"/>
          </p:nvPr>
        </p:nvSpPr>
        <p:spPr>
          <a:xfrm>
            <a:off x="152400" y="1066800"/>
            <a:ext cx="8610600" cy="5486400"/>
          </a:xfrm>
        </p:spPr>
        <p:txBody>
          <a:bodyPr>
            <a:normAutofit fontScale="85000" lnSpcReduction="20000"/>
          </a:bodyPr>
          <a:lstStyle/>
          <a:p>
            <a:pPr marL="0" indent="0">
              <a:lnSpc>
                <a:spcPts val="1800"/>
              </a:lnSpc>
              <a:buNone/>
            </a:pPr>
            <a:endParaRPr lang="en-US" sz="1800" dirty="0">
              <a:effectLst/>
              <a:latin typeface="Times New Roman" panose="02020603050405020304" pitchFamily="18" charset="0"/>
              <a:ea typeface="Times New Roman" panose="02020603050405020304" pitchFamily="18" charset="0"/>
            </a:endParaRPr>
          </a:p>
          <a:p>
            <a:pPr>
              <a:lnSpc>
                <a:spcPts val="1800"/>
              </a:lnSpc>
            </a:pPr>
            <a:r>
              <a:rPr lang="en-US" sz="2400" b="1" dirty="0">
                <a:solidFill>
                  <a:srgbClr val="1F1F1F"/>
                </a:solidFill>
                <a:effectLst/>
                <a:latin typeface="Times New Roman" panose="02020603050405020304" pitchFamily="18" charset="0"/>
                <a:ea typeface="Times New Roman" panose="02020603050405020304" pitchFamily="18" charset="0"/>
              </a:rPr>
              <a:t>Hardware</a:t>
            </a:r>
            <a:endParaRPr lang="en-US" sz="2400" b="1" dirty="0">
              <a:latin typeface="Times New Roman" panose="02020603050405020304" pitchFamily="18" charset="0"/>
              <a:ea typeface="Times New Roman" panose="02020603050405020304" pitchFamily="18" charset="0"/>
            </a:endParaRPr>
          </a:p>
          <a:p>
            <a:pPr marL="0" indent="0">
              <a:lnSpc>
                <a:spcPts val="1800"/>
              </a:lnSpc>
              <a:buNone/>
            </a:pPr>
            <a:r>
              <a:rPr lang="en-US" sz="1800" dirty="0">
                <a:solidFill>
                  <a:srgbClr val="1F1F1F"/>
                </a:solidFill>
                <a:effectLst/>
                <a:latin typeface="Times New Roman" panose="02020603050405020304" pitchFamily="18" charset="0"/>
                <a:ea typeface="Times New Roman" panose="02020603050405020304" pitchFamily="18" charset="0"/>
              </a:rPr>
              <a:t>To support your chat application, a server with a minimum of 256 megabytes of RAM and 300 megabytes of disk storage is essential. Additionally, for managing chat messages and user data, you'll require a dedicated database server equipped with ample disk space. Ensuring a robust network connection is vital to enable users to seamlessly connect to your chat application. A high-speed network connection is indispensable for maintaining smooth and uninterrupted communication among users.</a:t>
            </a:r>
            <a:endParaRPr lang="en-US" sz="1800" dirty="0">
              <a:effectLst/>
              <a:latin typeface="Times New Roman" panose="02020603050405020304" pitchFamily="18" charset="0"/>
              <a:ea typeface="Times New Roman" panose="02020603050405020304" pitchFamily="18" charset="0"/>
            </a:endParaRPr>
          </a:p>
          <a:p>
            <a:pPr marL="0" indent="0">
              <a:lnSpc>
                <a:spcPts val="1800"/>
              </a:lnSpc>
              <a:buNone/>
            </a:pPr>
            <a:endParaRPr lang="en-US" sz="1800" dirty="0">
              <a:effectLst/>
              <a:latin typeface="Times New Roman" panose="02020603050405020304" pitchFamily="18" charset="0"/>
              <a:ea typeface="Times New Roman" panose="02020603050405020304" pitchFamily="18" charset="0"/>
            </a:endParaRPr>
          </a:p>
          <a:p>
            <a:pPr>
              <a:lnSpc>
                <a:spcPts val="1800"/>
              </a:lnSpc>
            </a:pPr>
            <a:r>
              <a:rPr lang="en-US" sz="2400" b="1" dirty="0">
                <a:solidFill>
                  <a:srgbClr val="1F1F1F"/>
                </a:solidFill>
                <a:effectLst/>
                <a:latin typeface="Times New Roman" panose="02020603050405020304" pitchFamily="18" charset="0"/>
                <a:ea typeface="Times New Roman" panose="02020603050405020304" pitchFamily="18" charset="0"/>
              </a:rPr>
              <a:t>Software</a:t>
            </a:r>
            <a:endParaRPr lang="en-US" sz="2400" dirty="0">
              <a:effectLst/>
              <a:latin typeface="Times New Roman" panose="02020603050405020304" pitchFamily="18" charset="0"/>
              <a:ea typeface="Times New Roman" panose="02020603050405020304" pitchFamily="18" charset="0"/>
            </a:endParaRPr>
          </a:p>
          <a:p>
            <a:pPr marL="0" indent="0" algn="just">
              <a:lnSpc>
                <a:spcPct val="150000"/>
              </a:lnSpc>
              <a:buNone/>
              <a:tabLst>
                <a:tab pos="1722120" algn="l"/>
              </a:tabLst>
            </a:pPr>
            <a:r>
              <a:rPr lang="en-US" sz="1800" dirty="0">
                <a:solidFill>
                  <a:srgbClr val="1F1F1F"/>
                </a:solidFill>
                <a:effectLst/>
                <a:latin typeface="Times New Roman" panose="02020603050405020304" pitchFamily="18" charset="0"/>
                <a:ea typeface="Times New Roman" panose="02020603050405020304" pitchFamily="18" charset="0"/>
              </a:rPr>
              <a:t>We will require a programming language, options include Python, Java, JavaScript, or Go. This language will serve as the foundation for your chat application's core </a:t>
            </a:r>
            <a:r>
              <a:rPr lang="en-US" sz="1800" dirty="0" err="1">
                <a:solidFill>
                  <a:srgbClr val="1F1F1F"/>
                </a:solidFill>
                <a:effectLst/>
                <a:latin typeface="Times New Roman" panose="02020603050405020304" pitchFamily="18" charset="0"/>
                <a:ea typeface="Times New Roman" panose="02020603050405020304" pitchFamily="18" charset="0"/>
              </a:rPr>
              <a:t>functionality.If</a:t>
            </a:r>
            <a:r>
              <a:rPr lang="en-US" sz="1800" dirty="0">
                <a:solidFill>
                  <a:srgbClr val="1F1F1F"/>
                </a:solidFill>
                <a:effectLst/>
                <a:latin typeface="Times New Roman" panose="02020603050405020304" pitchFamily="18" charset="0"/>
                <a:ea typeface="Times New Roman" panose="02020603050405020304" pitchFamily="18" charset="0"/>
              </a:rPr>
              <a:t> you're developing a web-based chat application, you may consider using a web framework for enhanced efficiency. Choices include Django, Flask, or Express.js, which can streamline web application development and user interactions. To manage data effectively, you'll need a database system. Options include PostgreSQL, MySQL, or MongoDB, each offering unique features for storing and retrieving chat messages and user </a:t>
            </a:r>
            <a:r>
              <a:rPr lang="en-US" sz="1800" dirty="0" err="1">
                <a:solidFill>
                  <a:srgbClr val="1F1F1F"/>
                </a:solidFill>
                <a:effectLst/>
                <a:latin typeface="Times New Roman" panose="02020603050405020304" pitchFamily="18" charset="0"/>
                <a:ea typeface="Times New Roman" panose="02020603050405020304" pitchFamily="18" charset="0"/>
              </a:rPr>
              <a:t>information.In</a:t>
            </a:r>
            <a:r>
              <a:rPr lang="en-US" sz="1800" dirty="0">
                <a:solidFill>
                  <a:srgbClr val="1F1F1F"/>
                </a:solidFill>
                <a:effectLst/>
                <a:latin typeface="Times New Roman" panose="02020603050405020304" pitchFamily="18" charset="0"/>
                <a:ea typeface="Times New Roman" panose="02020603050405020304" pitchFamily="18" charset="0"/>
              </a:rPr>
              <a:t> terms of real-time communication, a messaging protocol is a key component. WebSocket, XMPP, or MQTT can facilitate instant message delivery and user interactions within your chat application.  On the server side, a robust operating system is pivotal. </a:t>
            </a:r>
            <a:r>
              <a:rPr lang="en-US" sz="1800" dirty="0" err="1">
                <a:solidFill>
                  <a:srgbClr val="1F1F1F"/>
                </a:solidFill>
                <a:effectLst/>
                <a:latin typeface="Times New Roman" panose="02020603050405020304" pitchFamily="18" charset="0"/>
                <a:ea typeface="Times New Roman" panose="02020603050405020304" pitchFamily="18" charset="0"/>
              </a:rPr>
              <a:t>Opt</a:t>
            </a:r>
            <a:r>
              <a:rPr lang="en-US" sz="1800" dirty="0">
                <a:solidFill>
                  <a:srgbClr val="1F1F1F"/>
                </a:solidFill>
                <a:effectLst/>
                <a:latin typeface="Times New Roman" panose="02020603050405020304" pitchFamily="18" charset="0"/>
                <a:ea typeface="Times New Roman" panose="02020603050405020304" pitchFamily="18" charset="0"/>
              </a:rPr>
              <a:t> for a server-grade operating system, like Linux or macOS, to provide a stable environment for hosting your chat application and its associated services.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5020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Implementation- Code snippet</a:t>
            </a:r>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a:xfrm>
            <a:off x="304800" y="1428108"/>
            <a:ext cx="8534400" cy="5277492"/>
          </a:xfrm>
        </p:spPr>
        <p:txBody>
          <a:bodyPr>
            <a:normAutofit/>
          </a:bodyPr>
          <a:lstStyle/>
          <a:p>
            <a:pPr marL="0" indent="0">
              <a:buNone/>
              <a:tabLst>
                <a:tab pos="1722120" algn="l"/>
              </a:tabLst>
            </a:pPr>
            <a:r>
              <a:rPr lang="en-US" sz="2300" b="1" dirty="0">
                <a:effectLst/>
                <a:latin typeface="Times New Roman" panose="02020603050405020304" pitchFamily="18" charset="0"/>
                <a:ea typeface="Times New Roman" panose="02020603050405020304" pitchFamily="18" charset="0"/>
              </a:rPr>
              <a:t>Algorithm :</a:t>
            </a: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rPr>
              <a:t>Server:</a:t>
            </a:r>
          </a:p>
          <a:p>
            <a:pPr marL="0" indent="0">
              <a:buNone/>
            </a:pPr>
            <a:endParaRPr lang="en-US" sz="1100" dirty="0">
              <a:effectLst/>
            </a:endParaRPr>
          </a:p>
          <a:p>
            <a:r>
              <a:rPr lang="en-US" sz="1400" dirty="0">
                <a:effectLst/>
              </a:rPr>
              <a:t>Create a TCP socket and bind it to a specific port.</a:t>
            </a:r>
          </a:p>
          <a:p>
            <a:r>
              <a:rPr lang="en-US" sz="1400" dirty="0">
                <a:effectLst/>
              </a:rPr>
              <a:t>Listen for incoming connections from clients.</a:t>
            </a:r>
          </a:p>
          <a:p>
            <a:r>
              <a:rPr lang="en-US" sz="1400" dirty="0">
                <a:effectLst/>
              </a:rPr>
              <a:t>When a client connects, accept the connection and create a new thread for handling communication with that client.</a:t>
            </a:r>
          </a:p>
          <a:p>
            <a:r>
              <a:rPr lang="en-US" sz="1400" dirty="0">
                <a:effectLst/>
              </a:rPr>
              <a:t>In each client thread, receive messages from the client and broadcast them to all other connected clients.</a:t>
            </a:r>
          </a:p>
          <a:p>
            <a:r>
              <a:rPr lang="en-US" sz="1400" dirty="0">
                <a:effectLst/>
              </a:rPr>
              <a:t>When a client disconnects, remove it from the list of connected clients and close the thread associated with that client.</a:t>
            </a:r>
          </a:p>
          <a:p>
            <a:pPr marL="0" indent="0">
              <a:buNone/>
            </a:pPr>
            <a:endParaRPr lang="en-US" sz="1100" dirty="0">
              <a:effectLst/>
            </a:endParaRPr>
          </a:p>
          <a:p>
            <a:pPr marL="0" indent="0">
              <a:buNone/>
            </a:pPr>
            <a:r>
              <a:rPr lang="en-US" sz="1800" b="1" dirty="0">
                <a:effectLst/>
              </a:rPr>
              <a:t>Client:</a:t>
            </a:r>
          </a:p>
          <a:p>
            <a:pPr marL="0" indent="0">
              <a:buNone/>
            </a:pPr>
            <a:endParaRPr lang="en-US" sz="1100" dirty="0">
              <a:effectLst/>
            </a:endParaRPr>
          </a:p>
          <a:p>
            <a:r>
              <a:rPr lang="en-US" sz="1400" dirty="0">
                <a:effectLst/>
              </a:rPr>
              <a:t>Create a TCP socket and connect to the server on the specified port.</a:t>
            </a:r>
          </a:p>
          <a:p>
            <a:r>
              <a:rPr lang="en-US" sz="1400" dirty="0">
                <a:effectLst/>
              </a:rPr>
              <a:t>Send a message to the server with the username of the client.</a:t>
            </a:r>
          </a:p>
          <a:p>
            <a:r>
              <a:rPr lang="en-US" sz="1400" dirty="0">
                <a:effectLst/>
              </a:rPr>
              <a:t>Enter a loop where the client receives messages from the server and displays them to the user.</a:t>
            </a:r>
          </a:p>
          <a:p>
            <a:r>
              <a:rPr lang="en-US" sz="1400" dirty="0">
                <a:effectLst/>
              </a:rPr>
              <a:t>When the user enters a message, send the message to the server.</a:t>
            </a:r>
          </a:p>
        </p:txBody>
      </p:sp>
    </p:spTree>
    <p:extLst>
      <p:ext uri="{BB962C8B-B14F-4D97-AF65-F5344CB8AC3E}">
        <p14:creationId xmlns:p14="http://schemas.microsoft.com/office/powerpoint/2010/main" val="14657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a:xfrm>
            <a:off x="457200" y="1828800"/>
            <a:ext cx="8229600" cy="5257800"/>
          </a:xfrm>
        </p:spPr>
        <p:txBody>
          <a:bodyPr>
            <a:normAutofit/>
          </a:bodyPr>
          <a:lstStyle/>
          <a:p>
            <a:pPr algn="just">
              <a:tabLst>
                <a:tab pos="1722120" algn="l"/>
              </a:tabLst>
            </a:pPr>
            <a:r>
              <a:rPr lang="en-US" sz="1800" dirty="0">
                <a:effectLst/>
                <a:latin typeface="Times New Roman" panose="02020603050405020304" pitchFamily="18" charset="0"/>
                <a:ea typeface="Times New Roman" panose="02020603050405020304" pitchFamily="18" charset="0"/>
              </a:rPr>
              <a:t>Our exploration delved into the inner workings of server-client interactions in Java. We gained insights into crafting graphical user interfaces (GUI) through Java Swing, enhancing our proficiency in the language. This project served as a valuable educational experience, deepening our understanding of Java, Java Swing, as well as the dynamics of server-client communication in a comprehensible manner. Ultimately, our efforts culminated in the development of a fully operational and secure chat room server, offering users the capability to engage in private and confidential conversations.</a:t>
            </a: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9608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3" name="Picture 2">
            <a:extLst>
              <a:ext uri="{FF2B5EF4-FFF2-40B4-BE49-F238E27FC236}">
                <a16:creationId xmlns:a16="http://schemas.microsoft.com/office/drawing/2014/main" id="{DAD96FA9-BB09-AA8D-E55B-9BA8EAB1C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795" y="1417638"/>
            <a:ext cx="6836410" cy="4612005"/>
          </a:xfrm>
          <a:prstGeom prst="rect">
            <a:avLst/>
          </a:prstGeom>
        </p:spPr>
      </p:pic>
    </p:spTree>
    <p:extLst>
      <p:ext uri="{BB962C8B-B14F-4D97-AF65-F5344CB8AC3E}">
        <p14:creationId xmlns:p14="http://schemas.microsoft.com/office/powerpoint/2010/main" val="3208491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843</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Secure Chat Room Server</vt:lpstr>
      <vt:lpstr>      Table of contents</vt:lpstr>
      <vt:lpstr>Objective</vt:lpstr>
      <vt:lpstr>Problem Statement </vt:lpstr>
      <vt:lpstr>Architecture/ Flow chart </vt:lpstr>
      <vt:lpstr>Hardware/Software requirements </vt:lpstr>
      <vt:lpstr>Implementation- Code snippet</vt:lpstr>
      <vt:lpstr>Conclusion</vt:lpstr>
      <vt:lpstr>Results- Screen Shots of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Sanyog Dani</cp:lastModifiedBy>
  <cp:revision>14</cp:revision>
  <dcterms:created xsi:type="dcterms:W3CDTF">2020-05-13T07:00:09Z</dcterms:created>
  <dcterms:modified xsi:type="dcterms:W3CDTF">2023-11-09T06:25:46Z</dcterms:modified>
</cp:coreProperties>
</file>