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9FC57-B256-4168-8FD8-C11568C1385E}" type="doc">
      <dgm:prSet loTypeId="urn:microsoft.com/office/officeart/2005/8/layout/vList4" loCatId="list" qsTypeId="urn:microsoft.com/office/officeart/2005/8/quickstyle/3d7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90BE28-905A-4F71-A234-F48B9FB6E099}">
      <dgm:prSet phldrT="[Text]"/>
      <dgm:spPr/>
      <dgm:t>
        <a:bodyPr/>
        <a:lstStyle/>
        <a:p>
          <a:r>
            <a:rPr lang="en-IN" dirty="0"/>
            <a:t>Data Collection</a:t>
          </a:r>
          <a:endParaRPr lang="en-US" dirty="0"/>
        </a:p>
      </dgm:t>
    </dgm:pt>
    <dgm:pt modelId="{0A8CA071-EC1A-4426-8352-7C58E1B3C06B}" type="parTrans" cxnId="{16E1A1B9-5EE7-4AFC-95C0-64BE077E49B8}">
      <dgm:prSet/>
      <dgm:spPr/>
      <dgm:t>
        <a:bodyPr/>
        <a:lstStyle/>
        <a:p>
          <a:endParaRPr lang="en-US"/>
        </a:p>
      </dgm:t>
    </dgm:pt>
    <dgm:pt modelId="{CAD74A98-6788-4F27-B938-5967BDAF4182}" type="sibTrans" cxnId="{16E1A1B9-5EE7-4AFC-95C0-64BE077E49B8}">
      <dgm:prSet/>
      <dgm:spPr/>
      <dgm:t>
        <a:bodyPr/>
        <a:lstStyle/>
        <a:p>
          <a:endParaRPr lang="en-US"/>
        </a:p>
      </dgm:t>
    </dgm:pt>
    <dgm:pt modelId="{00574123-D04C-485A-B913-C2A049C9166A}">
      <dgm:prSet phldrT="[Text]"/>
      <dgm:spPr/>
      <dgm:t>
        <a:bodyPr/>
        <a:lstStyle/>
        <a:p>
          <a:r>
            <a:rPr lang="en-IN" dirty="0" err="1"/>
            <a:t>Analyze</a:t>
          </a:r>
          <a:r>
            <a:rPr lang="en-IN" dirty="0"/>
            <a:t> EV registration trends from WSDOT, DOL, and energy reports. </a:t>
          </a:r>
          <a:endParaRPr lang="en-US" dirty="0"/>
        </a:p>
      </dgm:t>
    </dgm:pt>
    <dgm:pt modelId="{E2A8A408-EC15-4F58-977D-E87978CF17D6}" type="parTrans" cxnId="{960A5EBA-F0BE-48C3-BBB7-4CE2DCD65246}">
      <dgm:prSet/>
      <dgm:spPr/>
      <dgm:t>
        <a:bodyPr/>
        <a:lstStyle/>
        <a:p>
          <a:endParaRPr lang="en-US"/>
        </a:p>
      </dgm:t>
    </dgm:pt>
    <dgm:pt modelId="{230A3194-2C4A-4748-BE07-1E52449C58AF}" type="sibTrans" cxnId="{960A5EBA-F0BE-48C3-BBB7-4CE2DCD65246}">
      <dgm:prSet/>
      <dgm:spPr/>
      <dgm:t>
        <a:bodyPr/>
        <a:lstStyle/>
        <a:p>
          <a:endParaRPr lang="en-US"/>
        </a:p>
      </dgm:t>
    </dgm:pt>
    <dgm:pt modelId="{E44928D6-4BD7-4878-85C8-5E399DED57FB}">
      <dgm:prSet phldrT="[Text]"/>
      <dgm:spPr/>
      <dgm:t>
        <a:bodyPr/>
        <a:lstStyle/>
        <a:p>
          <a:r>
            <a:rPr lang="en-IN" dirty="0"/>
            <a:t>Infrastructure &amp; Policy Review</a:t>
          </a:r>
          <a:endParaRPr lang="en-US" dirty="0"/>
        </a:p>
      </dgm:t>
    </dgm:pt>
    <dgm:pt modelId="{BD836AFF-27FB-4C75-91BF-1C9D382C0F48}" type="parTrans" cxnId="{CA6AB2E1-3FD3-49B5-B69C-13A0E76168A7}">
      <dgm:prSet/>
      <dgm:spPr/>
      <dgm:t>
        <a:bodyPr/>
        <a:lstStyle/>
        <a:p>
          <a:endParaRPr lang="en-US"/>
        </a:p>
      </dgm:t>
    </dgm:pt>
    <dgm:pt modelId="{0C1BD9FA-E139-48AC-9EBD-1C190B1CD225}" type="sibTrans" cxnId="{CA6AB2E1-3FD3-49B5-B69C-13A0E76168A7}">
      <dgm:prSet/>
      <dgm:spPr/>
      <dgm:t>
        <a:bodyPr/>
        <a:lstStyle/>
        <a:p>
          <a:endParaRPr lang="en-US"/>
        </a:p>
      </dgm:t>
    </dgm:pt>
    <dgm:pt modelId="{456366B8-7A92-4869-988E-5A774A68A089}">
      <dgm:prSet phldrT="[Text]"/>
      <dgm:spPr/>
      <dgm:t>
        <a:bodyPr/>
        <a:lstStyle/>
        <a:p>
          <a:r>
            <a:rPr lang="en-IN" dirty="0"/>
            <a:t>Assess charging station growth and government incentives.</a:t>
          </a:r>
          <a:endParaRPr lang="en-US" dirty="0"/>
        </a:p>
      </dgm:t>
    </dgm:pt>
    <dgm:pt modelId="{78CE5CAE-9799-4B5A-A64E-33767F10E12B}" type="parTrans" cxnId="{3A16E4FF-D223-450F-B97B-E675DA2743E1}">
      <dgm:prSet/>
      <dgm:spPr/>
      <dgm:t>
        <a:bodyPr/>
        <a:lstStyle/>
        <a:p>
          <a:endParaRPr lang="en-US"/>
        </a:p>
      </dgm:t>
    </dgm:pt>
    <dgm:pt modelId="{CA910183-F6F6-464B-A224-0BCAF18D33E9}" type="sibTrans" cxnId="{3A16E4FF-D223-450F-B97B-E675DA2743E1}">
      <dgm:prSet/>
      <dgm:spPr/>
      <dgm:t>
        <a:bodyPr/>
        <a:lstStyle/>
        <a:p>
          <a:endParaRPr lang="en-US"/>
        </a:p>
      </dgm:t>
    </dgm:pt>
    <dgm:pt modelId="{3F08B01A-EAFA-4281-B769-F196B8EB7CFF}">
      <dgm:prSet phldrT="[Text]"/>
      <dgm:spPr/>
      <dgm:t>
        <a:bodyPr/>
        <a:lstStyle/>
        <a:p>
          <a:r>
            <a:rPr lang="en-IN" dirty="0"/>
            <a:t>Comparative Analysis</a:t>
          </a:r>
          <a:endParaRPr lang="en-US" dirty="0"/>
        </a:p>
      </dgm:t>
    </dgm:pt>
    <dgm:pt modelId="{56173106-FE28-47AB-AAA3-09F7636EBDCC}" type="parTrans" cxnId="{AB343180-A427-42EF-A100-4A903EFBBE61}">
      <dgm:prSet/>
      <dgm:spPr/>
      <dgm:t>
        <a:bodyPr/>
        <a:lstStyle/>
        <a:p>
          <a:endParaRPr lang="en-US"/>
        </a:p>
      </dgm:t>
    </dgm:pt>
    <dgm:pt modelId="{661146FE-3B6A-45AC-B2B8-6E2A10F97C88}" type="sibTrans" cxnId="{AB343180-A427-42EF-A100-4A903EFBBE61}">
      <dgm:prSet/>
      <dgm:spPr/>
      <dgm:t>
        <a:bodyPr/>
        <a:lstStyle/>
        <a:p>
          <a:endParaRPr lang="en-US"/>
        </a:p>
      </dgm:t>
    </dgm:pt>
    <dgm:pt modelId="{C553A7C4-CBCA-405F-B0DE-323AEF9657BF}">
      <dgm:prSet phldrT="[Text]"/>
      <dgm:spPr/>
      <dgm:t>
        <a:bodyPr/>
        <a:lstStyle/>
        <a:p>
          <a:r>
            <a:rPr lang="en-IN" dirty="0"/>
            <a:t>Compare Washington’s EV adoption with national trends.</a:t>
          </a:r>
          <a:endParaRPr lang="en-US" dirty="0"/>
        </a:p>
      </dgm:t>
    </dgm:pt>
    <dgm:pt modelId="{7F39E389-22F5-400B-A2A7-9D4E3FD3E364}" type="parTrans" cxnId="{989E9755-1C1B-4A5E-8A87-3EFD84333E66}">
      <dgm:prSet/>
      <dgm:spPr/>
      <dgm:t>
        <a:bodyPr/>
        <a:lstStyle/>
        <a:p>
          <a:endParaRPr lang="en-US"/>
        </a:p>
      </dgm:t>
    </dgm:pt>
    <dgm:pt modelId="{1AAC792D-C188-450D-B6EE-2150C5F28477}" type="sibTrans" cxnId="{989E9755-1C1B-4A5E-8A87-3EFD84333E66}">
      <dgm:prSet/>
      <dgm:spPr/>
      <dgm:t>
        <a:bodyPr/>
        <a:lstStyle/>
        <a:p>
          <a:endParaRPr lang="en-US"/>
        </a:p>
      </dgm:t>
    </dgm:pt>
    <dgm:pt modelId="{5D6A8596-5621-4F57-9E74-8733CD02E986}" type="pres">
      <dgm:prSet presAssocID="{0E79FC57-B256-4168-8FD8-C11568C1385E}" presName="linear" presStyleCnt="0">
        <dgm:presLayoutVars>
          <dgm:dir/>
          <dgm:resizeHandles val="exact"/>
        </dgm:presLayoutVars>
      </dgm:prSet>
      <dgm:spPr/>
    </dgm:pt>
    <dgm:pt modelId="{97CD2E6E-70F1-4C91-B444-5508C998DE2A}" type="pres">
      <dgm:prSet presAssocID="{FC90BE28-905A-4F71-A234-F48B9FB6E099}" presName="comp" presStyleCnt="0"/>
      <dgm:spPr/>
    </dgm:pt>
    <dgm:pt modelId="{2938CEAD-FBBC-48CF-B178-98A54DC56025}" type="pres">
      <dgm:prSet presAssocID="{FC90BE28-905A-4F71-A234-F48B9FB6E099}" presName="box" presStyleLbl="node1" presStyleIdx="0" presStyleCnt="3"/>
      <dgm:spPr/>
    </dgm:pt>
    <dgm:pt modelId="{B1041EFB-24CF-40CB-8B56-DAB62B6AF8E9}" type="pres">
      <dgm:prSet presAssocID="{FC90BE28-905A-4F71-A234-F48B9FB6E099}" presName="img" presStyleLbl="fgImgPlace1" presStyleIdx="0" presStyleCnt="3" custScaleY="93285" custLinFactNeighborX="-186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5399" t="1786" r="5399" b="1786"/>
          </a:stretch>
        </a:blipFill>
      </dgm:spPr>
    </dgm:pt>
    <dgm:pt modelId="{55CA054A-11CF-463D-BADB-5D1AA22058BB}" type="pres">
      <dgm:prSet presAssocID="{FC90BE28-905A-4F71-A234-F48B9FB6E099}" presName="text" presStyleLbl="node1" presStyleIdx="0" presStyleCnt="3">
        <dgm:presLayoutVars>
          <dgm:bulletEnabled val="1"/>
        </dgm:presLayoutVars>
      </dgm:prSet>
      <dgm:spPr/>
    </dgm:pt>
    <dgm:pt modelId="{C4B60B53-4575-4170-BA1D-B440DF419A74}" type="pres">
      <dgm:prSet presAssocID="{CAD74A98-6788-4F27-B938-5967BDAF4182}" presName="spacer" presStyleCnt="0"/>
      <dgm:spPr/>
    </dgm:pt>
    <dgm:pt modelId="{0541CF44-75E8-4E3E-80A7-3EE356C4948B}" type="pres">
      <dgm:prSet presAssocID="{E44928D6-4BD7-4878-85C8-5E399DED57FB}" presName="comp" presStyleCnt="0"/>
      <dgm:spPr/>
    </dgm:pt>
    <dgm:pt modelId="{65C78BBC-C3C2-4567-9F25-76F930E27F14}" type="pres">
      <dgm:prSet presAssocID="{E44928D6-4BD7-4878-85C8-5E399DED57FB}" presName="box" presStyleLbl="node1" presStyleIdx="1" presStyleCnt="3"/>
      <dgm:spPr/>
    </dgm:pt>
    <dgm:pt modelId="{630BAF65-FC6D-4636-B819-1E710DCFAC2F}" type="pres">
      <dgm:prSet presAssocID="{E44928D6-4BD7-4878-85C8-5E399DED57FB}" presName="img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60" t="-6637" r="4160" b="-6637"/>
          </a:stretch>
        </a:blipFill>
      </dgm:spPr>
    </dgm:pt>
    <dgm:pt modelId="{D6D87E65-5AA6-4A38-8FE6-CC11471344FE}" type="pres">
      <dgm:prSet presAssocID="{E44928D6-4BD7-4878-85C8-5E399DED57FB}" presName="text" presStyleLbl="node1" presStyleIdx="1" presStyleCnt="3">
        <dgm:presLayoutVars>
          <dgm:bulletEnabled val="1"/>
        </dgm:presLayoutVars>
      </dgm:prSet>
      <dgm:spPr/>
    </dgm:pt>
    <dgm:pt modelId="{221E7A44-6FCA-4E9A-8817-0AA0AD42CEAF}" type="pres">
      <dgm:prSet presAssocID="{0C1BD9FA-E139-48AC-9EBD-1C190B1CD225}" presName="spacer" presStyleCnt="0"/>
      <dgm:spPr/>
    </dgm:pt>
    <dgm:pt modelId="{E839EA5A-AFF9-4427-8EDB-D8BDC283B072}" type="pres">
      <dgm:prSet presAssocID="{3F08B01A-EAFA-4281-B769-F196B8EB7CFF}" presName="comp" presStyleCnt="0"/>
      <dgm:spPr/>
    </dgm:pt>
    <dgm:pt modelId="{6983C670-80CD-4BA4-A183-9B018EA07274}" type="pres">
      <dgm:prSet presAssocID="{3F08B01A-EAFA-4281-B769-F196B8EB7CFF}" presName="box" presStyleLbl="node1" presStyleIdx="2" presStyleCnt="3"/>
      <dgm:spPr/>
    </dgm:pt>
    <dgm:pt modelId="{09B907D0-8FE2-4EC2-B92E-EFB156EC7018}" type="pres">
      <dgm:prSet presAssocID="{3F08B01A-EAFA-4281-B769-F196B8EB7CFF}" presName="img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60" t="-11635" r="4160" b="-11635"/>
          </a:stretch>
        </a:blipFill>
      </dgm:spPr>
    </dgm:pt>
    <dgm:pt modelId="{2AD5FB97-6510-483C-90AC-8E88A902DE07}" type="pres">
      <dgm:prSet presAssocID="{3F08B01A-EAFA-4281-B769-F196B8EB7CFF}" presName="text" presStyleLbl="node1" presStyleIdx="2" presStyleCnt="3">
        <dgm:presLayoutVars>
          <dgm:bulletEnabled val="1"/>
        </dgm:presLayoutVars>
      </dgm:prSet>
      <dgm:spPr/>
    </dgm:pt>
  </dgm:ptLst>
  <dgm:cxnLst>
    <dgm:cxn modelId="{032CA302-5ADB-4F64-BC6C-475A79F2F09A}" type="presOf" srcId="{FC90BE28-905A-4F71-A234-F48B9FB6E099}" destId="{55CA054A-11CF-463D-BADB-5D1AA22058BB}" srcOrd="1" destOrd="0" presId="urn:microsoft.com/office/officeart/2005/8/layout/vList4"/>
    <dgm:cxn modelId="{F450090A-8930-4BF3-8EC0-39684E437BA3}" type="presOf" srcId="{FC90BE28-905A-4F71-A234-F48B9FB6E099}" destId="{2938CEAD-FBBC-48CF-B178-98A54DC56025}" srcOrd="0" destOrd="0" presId="urn:microsoft.com/office/officeart/2005/8/layout/vList4"/>
    <dgm:cxn modelId="{E495F466-E8DA-4939-A7A3-FDA55194A70F}" type="presOf" srcId="{E44928D6-4BD7-4878-85C8-5E399DED57FB}" destId="{65C78BBC-C3C2-4567-9F25-76F930E27F14}" srcOrd="0" destOrd="0" presId="urn:microsoft.com/office/officeart/2005/8/layout/vList4"/>
    <dgm:cxn modelId="{82385569-4FAD-4745-B55F-C98220A6401F}" type="presOf" srcId="{3F08B01A-EAFA-4281-B769-F196B8EB7CFF}" destId="{2AD5FB97-6510-483C-90AC-8E88A902DE07}" srcOrd="1" destOrd="0" presId="urn:microsoft.com/office/officeart/2005/8/layout/vList4"/>
    <dgm:cxn modelId="{8308314A-0AFD-4F0C-A67A-242B0ED72B22}" type="presOf" srcId="{456366B8-7A92-4869-988E-5A774A68A089}" destId="{65C78BBC-C3C2-4567-9F25-76F930E27F14}" srcOrd="0" destOrd="1" presId="urn:microsoft.com/office/officeart/2005/8/layout/vList4"/>
    <dgm:cxn modelId="{D7FA234C-5EC5-4D25-992E-8C86BC8A7316}" type="presOf" srcId="{E44928D6-4BD7-4878-85C8-5E399DED57FB}" destId="{D6D87E65-5AA6-4A38-8FE6-CC11471344FE}" srcOrd="1" destOrd="0" presId="urn:microsoft.com/office/officeart/2005/8/layout/vList4"/>
    <dgm:cxn modelId="{7ED4096F-8C8D-4ABB-ADD2-7B27530DD7E6}" type="presOf" srcId="{C553A7C4-CBCA-405F-B0DE-323AEF9657BF}" destId="{2AD5FB97-6510-483C-90AC-8E88A902DE07}" srcOrd="1" destOrd="1" presId="urn:microsoft.com/office/officeart/2005/8/layout/vList4"/>
    <dgm:cxn modelId="{989E9755-1C1B-4A5E-8A87-3EFD84333E66}" srcId="{3F08B01A-EAFA-4281-B769-F196B8EB7CFF}" destId="{C553A7C4-CBCA-405F-B0DE-323AEF9657BF}" srcOrd="0" destOrd="0" parTransId="{7F39E389-22F5-400B-A2A7-9D4E3FD3E364}" sibTransId="{1AAC792D-C188-450D-B6EE-2150C5F28477}"/>
    <dgm:cxn modelId="{A370C558-9E6A-4BCF-B6A0-05E8DE81E3E4}" type="presOf" srcId="{456366B8-7A92-4869-988E-5A774A68A089}" destId="{D6D87E65-5AA6-4A38-8FE6-CC11471344FE}" srcOrd="1" destOrd="1" presId="urn:microsoft.com/office/officeart/2005/8/layout/vList4"/>
    <dgm:cxn modelId="{A9DCE97F-EDE1-4D54-9837-7B87BEA1B932}" type="presOf" srcId="{00574123-D04C-485A-B913-C2A049C9166A}" destId="{2938CEAD-FBBC-48CF-B178-98A54DC56025}" srcOrd="0" destOrd="1" presId="urn:microsoft.com/office/officeart/2005/8/layout/vList4"/>
    <dgm:cxn modelId="{AB343180-A427-42EF-A100-4A903EFBBE61}" srcId="{0E79FC57-B256-4168-8FD8-C11568C1385E}" destId="{3F08B01A-EAFA-4281-B769-F196B8EB7CFF}" srcOrd="2" destOrd="0" parTransId="{56173106-FE28-47AB-AAA3-09F7636EBDCC}" sibTransId="{661146FE-3B6A-45AC-B2B8-6E2A10F97C88}"/>
    <dgm:cxn modelId="{16E1A1B9-5EE7-4AFC-95C0-64BE077E49B8}" srcId="{0E79FC57-B256-4168-8FD8-C11568C1385E}" destId="{FC90BE28-905A-4F71-A234-F48B9FB6E099}" srcOrd="0" destOrd="0" parTransId="{0A8CA071-EC1A-4426-8352-7C58E1B3C06B}" sibTransId="{CAD74A98-6788-4F27-B938-5967BDAF4182}"/>
    <dgm:cxn modelId="{960A5EBA-F0BE-48C3-BBB7-4CE2DCD65246}" srcId="{FC90BE28-905A-4F71-A234-F48B9FB6E099}" destId="{00574123-D04C-485A-B913-C2A049C9166A}" srcOrd="0" destOrd="0" parTransId="{E2A8A408-EC15-4F58-977D-E87978CF17D6}" sibTransId="{230A3194-2C4A-4748-BE07-1E52449C58AF}"/>
    <dgm:cxn modelId="{AE5B3CC7-1B8D-4BA1-B1E6-EB53C1A6296E}" type="presOf" srcId="{00574123-D04C-485A-B913-C2A049C9166A}" destId="{55CA054A-11CF-463D-BADB-5D1AA22058BB}" srcOrd="1" destOrd="1" presId="urn:microsoft.com/office/officeart/2005/8/layout/vList4"/>
    <dgm:cxn modelId="{281131D1-93C7-41B6-A60E-EDD68FB455C3}" type="presOf" srcId="{C553A7C4-CBCA-405F-B0DE-323AEF9657BF}" destId="{6983C670-80CD-4BA4-A183-9B018EA07274}" srcOrd="0" destOrd="1" presId="urn:microsoft.com/office/officeart/2005/8/layout/vList4"/>
    <dgm:cxn modelId="{DAEE4ED7-E9E2-47FC-A2BB-B5D2E0FEF7E6}" type="presOf" srcId="{3F08B01A-EAFA-4281-B769-F196B8EB7CFF}" destId="{6983C670-80CD-4BA4-A183-9B018EA07274}" srcOrd="0" destOrd="0" presId="urn:microsoft.com/office/officeart/2005/8/layout/vList4"/>
    <dgm:cxn modelId="{CA6AB2E1-3FD3-49B5-B69C-13A0E76168A7}" srcId="{0E79FC57-B256-4168-8FD8-C11568C1385E}" destId="{E44928D6-4BD7-4878-85C8-5E399DED57FB}" srcOrd="1" destOrd="0" parTransId="{BD836AFF-27FB-4C75-91BF-1C9D382C0F48}" sibTransId="{0C1BD9FA-E139-48AC-9EBD-1C190B1CD225}"/>
    <dgm:cxn modelId="{58F723F4-FE2F-4083-9F8C-D3B4044BD115}" type="presOf" srcId="{0E79FC57-B256-4168-8FD8-C11568C1385E}" destId="{5D6A8596-5621-4F57-9E74-8733CD02E986}" srcOrd="0" destOrd="0" presId="urn:microsoft.com/office/officeart/2005/8/layout/vList4"/>
    <dgm:cxn modelId="{3A16E4FF-D223-450F-B97B-E675DA2743E1}" srcId="{E44928D6-4BD7-4878-85C8-5E399DED57FB}" destId="{456366B8-7A92-4869-988E-5A774A68A089}" srcOrd="0" destOrd="0" parTransId="{78CE5CAE-9799-4B5A-A64E-33767F10E12B}" sibTransId="{CA910183-F6F6-464B-A224-0BCAF18D33E9}"/>
    <dgm:cxn modelId="{E46B617A-1A5A-4CD2-B84A-F4399E51F800}" type="presParOf" srcId="{5D6A8596-5621-4F57-9E74-8733CD02E986}" destId="{97CD2E6E-70F1-4C91-B444-5508C998DE2A}" srcOrd="0" destOrd="0" presId="urn:microsoft.com/office/officeart/2005/8/layout/vList4"/>
    <dgm:cxn modelId="{1F6A4A49-B071-4ABE-BC2C-75F7CC9CCC30}" type="presParOf" srcId="{97CD2E6E-70F1-4C91-B444-5508C998DE2A}" destId="{2938CEAD-FBBC-48CF-B178-98A54DC56025}" srcOrd="0" destOrd="0" presId="urn:microsoft.com/office/officeart/2005/8/layout/vList4"/>
    <dgm:cxn modelId="{C6E45582-DC8D-49A6-8CAC-FF6F0AB9DF60}" type="presParOf" srcId="{97CD2E6E-70F1-4C91-B444-5508C998DE2A}" destId="{B1041EFB-24CF-40CB-8B56-DAB62B6AF8E9}" srcOrd="1" destOrd="0" presId="urn:microsoft.com/office/officeart/2005/8/layout/vList4"/>
    <dgm:cxn modelId="{B9F64A8A-F3D2-49B2-B3B8-3479904B4F46}" type="presParOf" srcId="{97CD2E6E-70F1-4C91-B444-5508C998DE2A}" destId="{55CA054A-11CF-463D-BADB-5D1AA22058BB}" srcOrd="2" destOrd="0" presId="urn:microsoft.com/office/officeart/2005/8/layout/vList4"/>
    <dgm:cxn modelId="{5281095D-3C3D-4178-A4D8-9CE70AEEEDFD}" type="presParOf" srcId="{5D6A8596-5621-4F57-9E74-8733CD02E986}" destId="{C4B60B53-4575-4170-BA1D-B440DF419A74}" srcOrd="1" destOrd="0" presId="urn:microsoft.com/office/officeart/2005/8/layout/vList4"/>
    <dgm:cxn modelId="{7E8E043C-3A45-4790-8C9F-27252A6D1A29}" type="presParOf" srcId="{5D6A8596-5621-4F57-9E74-8733CD02E986}" destId="{0541CF44-75E8-4E3E-80A7-3EE356C4948B}" srcOrd="2" destOrd="0" presId="urn:microsoft.com/office/officeart/2005/8/layout/vList4"/>
    <dgm:cxn modelId="{042F420C-F076-4D16-BD51-9655EDF0210E}" type="presParOf" srcId="{0541CF44-75E8-4E3E-80A7-3EE356C4948B}" destId="{65C78BBC-C3C2-4567-9F25-76F930E27F14}" srcOrd="0" destOrd="0" presId="urn:microsoft.com/office/officeart/2005/8/layout/vList4"/>
    <dgm:cxn modelId="{C65BE2B0-F67F-4D1F-BF7C-965B5007EB7A}" type="presParOf" srcId="{0541CF44-75E8-4E3E-80A7-3EE356C4948B}" destId="{630BAF65-FC6D-4636-B819-1E710DCFAC2F}" srcOrd="1" destOrd="0" presId="urn:microsoft.com/office/officeart/2005/8/layout/vList4"/>
    <dgm:cxn modelId="{3D6105C6-BCF7-4A89-A626-8258C97AE2FF}" type="presParOf" srcId="{0541CF44-75E8-4E3E-80A7-3EE356C4948B}" destId="{D6D87E65-5AA6-4A38-8FE6-CC11471344FE}" srcOrd="2" destOrd="0" presId="urn:microsoft.com/office/officeart/2005/8/layout/vList4"/>
    <dgm:cxn modelId="{07292F50-4FC8-4D57-B92E-CBBBF7B185FB}" type="presParOf" srcId="{5D6A8596-5621-4F57-9E74-8733CD02E986}" destId="{221E7A44-6FCA-4E9A-8817-0AA0AD42CEAF}" srcOrd="3" destOrd="0" presId="urn:microsoft.com/office/officeart/2005/8/layout/vList4"/>
    <dgm:cxn modelId="{9E5FC694-931D-4506-821F-03AB37C71548}" type="presParOf" srcId="{5D6A8596-5621-4F57-9E74-8733CD02E986}" destId="{E839EA5A-AFF9-4427-8EDB-D8BDC283B072}" srcOrd="4" destOrd="0" presId="urn:microsoft.com/office/officeart/2005/8/layout/vList4"/>
    <dgm:cxn modelId="{D5BFE5D0-5954-4146-BB51-273C84A96D72}" type="presParOf" srcId="{E839EA5A-AFF9-4427-8EDB-D8BDC283B072}" destId="{6983C670-80CD-4BA4-A183-9B018EA07274}" srcOrd="0" destOrd="0" presId="urn:microsoft.com/office/officeart/2005/8/layout/vList4"/>
    <dgm:cxn modelId="{017AC2F5-7279-4954-BCB4-B4E17FBFD25A}" type="presParOf" srcId="{E839EA5A-AFF9-4427-8EDB-D8BDC283B072}" destId="{09B907D0-8FE2-4EC2-B92E-EFB156EC7018}" srcOrd="1" destOrd="0" presId="urn:microsoft.com/office/officeart/2005/8/layout/vList4"/>
    <dgm:cxn modelId="{355DAD3E-BE5E-47E3-9F77-94C698278375}" type="presParOf" srcId="{E839EA5A-AFF9-4427-8EDB-D8BDC283B072}" destId="{2AD5FB97-6510-483C-90AC-8E88A902DE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91DD6F-82E7-4BAF-A7C5-7B90C46A758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119D6243-4F93-49A8-A01C-513A23C8B5C7}">
      <dgm:prSet phldrT="[Text]"/>
      <dgm:spPr/>
      <dgm:t>
        <a:bodyPr/>
        <a:lstStyle/>
        <a:p>
          <a:r>
            <a:rPr lang="en-IN" dirty="0"/>
            <a:t>Data Collection</a:t>
          </a:r>
          <a:endParaRPr lang="en-US" dirty="0"/>
        </a:p>
      </dgm:t>
    </dgm:pt>
    <dgm:pt modelId="{DAD8511E-AAEA-464A-80B2-88C72B9CA79A}" type="parTrans" cxnId="{C6EB68CB-2BB3-4D8D-9974-EE1F322FC8C2}">
      <dgm:prSet/>
      <dgm:spPr/>
      <dgm:t>
        <a:bodyPr/>
        <a:lstStyle/>
        <a:p>
          <a:endParaRPr lang="en-US"/>
        </a:p>
      </dgm:t>
    </dgm:pt>
    <dgm:pt modelId="{97FC5EF7-1B5B-49B7-9F49-7BD4AE02AB22}" type="sibTrans" cxnId="{C6EB68CB-2BB3-4D8D-9974-EE1F322FC8C2}">
      <dgm:prSet/>
      <dgm:spPr/>
      <dgm:t>
        <a:bodyPr/>
        <a:lstStyle/>
        <a:p>
          <a:endParaRPr lang="en-US"/>
        </a:p>
      </dgm:t>
    </dgm:pt>
    <dgm:pt modelId="{EE2A67F3-9C36-4A18-AAEA-E272A4D3E656}">
      <dgm:prSet phldrT="[Text]"/>
      <dgm:spPr/>
      <dgm:t>
        <a:bodyPr/>
        <a:lstStyle/>
        <a:p>
          <a:r>
            <a:rPr lang="en-IN" dirty="0"/>
            <a:t>Visualization Trends</a:t>
          </a:r>
          <a:endParaRPr lang="en-US" dirty="0"/>
        </a:p>
      </dgm:t>
    </dgm:pt>
    <dgm:pt modelId="{EFA319A4-6696-4CDC-8B3B-E7834F7F9AE4}" type="parTrans" cxnId="{391FFEAC-C8B8-4FD0-871C-D0FC8E274EB1}">
      <dgm:prSet/>
      <dgm:spPr/>
      <dgm:t>
        <a:bodyPr/>
        <a:lstStyle/>
        <a:p>
          <a:endParaRPr lang="en-US"/>
        </a:p>
      </dgm:t>
    </dgm:pt>
    <dgm:pt modelId="{C6DE02CC-9588-491C-B3FE-27D751A79AB4}" type="sibTrans" cxnId="{391FFEAC-C8B8-4FD0-871C-D0FC8E274EB1}">
      <dgm:prSet/>
      <dgm:spPr/>
      <dgm:t>
        <a:bodyPr/>
        <a:lstStyle/>
        <a:p>
          <a:endParaRPr lang="en-US"/>
        </a:p>
      </dgm:t>
    </dgm:pt>
    <dgm:pt modelId="{491AA9C7-5D9A-41BF-BFE1-F6668888F5C3}">
      <dgm:prSet phldrT="[Text]"/>
      <dgm:spPr/>
      <dgm:t>
        <a:bodyPr/>
        <a:lstStyle/>
        <a:p>
          <a:r>
            <a:rPr lang="en-IN" dirty="0"/>
            <a:t>Comparative Analysis</a:t>
          </a:r>
          <a:endParaRPr lang="en-US" dirty="0"/>
        </a:p>
      </dgm:t>
    </dgm:pt>
    <dgm:pt modelId="{AE263B6C-BC4F-4C68-8D4E-0758181E13A2}" type="parTrans" cxnId="{77565F6B-3244-44C5-A14D-17C1412A7EE2}">
      <dgm:prSet/>
      <dgm:spPr/>
      <dgm:t>
        <a:bodyPr/>
        <a:lstStyle/>
        <a:p>
          <a:endParaRPr lang="en-US"/>
        </a:p>
      </dgm:t>
    </dgm:pt>
    <dgm:pt modelId="{96A0AEF1-F44E-4AC5-8DAF-6020D350C021}" type="sibTrans" cxnId="{77565F6B-3244-44C5-A14D-17C1412A7EE2}">
      <dgm:prSet/>
      <dgm:spPr/>
      <dgm:t>
        <a:bodyPr/>
        <a:lstStyle/>
        <a:p>
          <a:endParaRPr lang="en-US"/>
        </a:p>
      </dgm:t>
    </dgm:pt>
    <dgm:pt modelId="{F7A59DB4-4DF1-4CD5-AE07-9B957FB45C2D}">
      <dgm:prSet/>
      <dgm:spPr/>
      <dgm:t>
        <a:bodyPr/>
        <a:lstStyle/>
        <a:p>
          <a:r>
            <a:rPr lang="en-IN" dirty="0"/>
            <a:t>Data Cleaning</a:t>
          </a:r>
          <a:endParaRPr lang="en-US" dirty="0"/>
        </a:p>
      </dgm:t>
    </dgm:pt>
    <dgm:pt modelId="{80A537A2-0E2A-4E49-AB3C-D3E209341678}" type="parTrans" cxnId="{AC7956CB-4892-46BA-84B1-29867F2634F2}">
      <dgm:prSet/>
      <dgm:spPr/>
      <dgm:t>
        <a:bodyPr/>
        <a:lstStyle/>
        <a:p>
          <a:endParaRPr lang="en-US"/>
        </a:p>
      </dgm:t>
    </dgm:pt>
    <dgm:pt modelId="{E8CB324C-C187-48C3-89C6-DDC3BF7451BC}" type="sibTrans" cxnId="{AC7956CB-4892-46BA-84B1-29867F2634F2}">
      <dgm:prSet/>
      <dgm:spPr/>
      <dgm:t>
        <a:bodyPr/>
        <a:lstStyle/>
        <a:p>
          <a:endParaRPr lang="en-US"/>
        </a:p>
      </dgm:t>
    </dgm:pt>
    <dgm:pt modelId="{ED726F0E-1F26-4422-8CA6-7E93154C1CAB}">
      <dgm:prSet/>
      <dgm:spPr/>
      <dgm:t>
        <a:bodyPr/>
        <a:lstStyle/>
        <a:p>
          <a:r>
            <a:rPr lang="en-IN" dirty="0"/>
            <a:t>Key Insight</a:t>
          </a:r>
          <a:endParaRPr lang="en-US" dirty="0"/>
        </a:p>
      </dgm:t>
    </dgm:pt>
    <dgm:pt modelId="{9FA2A8A1-E58C-4B6C-8A1E-DEAE8ED40997}" type="parTrans" cxnId="{45F20FC1-00B8-4CB4-B1DA-907CC7395EB6}">
      <dgm:prSet/>
      <dgm:spPr/>
      <dgm:t>
        <a:bodyPr/>
        <a:lstStyle/>
        <a:p>
          <a:endParaRPr lang="en-US"/>
        </a:p>
      </dgm:t>
    </dgm:pt>
    <dgm:pt modelId="{169A81CC-26D5-4878-95EA-58D01C162B8C}" type="sibTrans" cxnId="{45F20FC1-00B8-4CB4-B1DA-907CC7395EB6}">
      <dgm:prSet/>
      <dgm:spPr/>
      <dgm:t>
        <a:bodyPr/>
        <a:lstStyle/>
        <a:p>
          <a:endParaRPr lang="en-US"/>
        </a:p>
      </dgm:t>
    </dgm:pt>
    <dgm:pt modelId="{BAFE0D3D-4928-4F9F-9AB5-95F4B7A4BC84}" type="pres">
      <dgm:prSet presAssocID="{8691DD6F-82E7-4BAF-A7C5-7B90C46A758E}" presName="compositeShape" presStyleCnt="0">
        <dgm:presLayoutVars>
          <dgm:dir/>
          <dgm:resizeHandles/>
        </dgm:presLayoutVars>
      </dgm:prSet>
      <dgm:spPr/>
    </dgm:pt>
    <dgm:pt modelId="{2C488670-DE8B-4646-ACCE-F25A5053EECD}" type="pres">
      <dgm:prSet presAssocID="{8691DD6F-82E7-4BAF-A7C5-7B90C46A758E}" presName="pyramid" presStyleLbl="node1" presStyleIdx="0" presStyleCnt="1" custAng="10800000" custScaleX="58107"/>
      <dgm:spPr>
        <a:ln>
          <a:solidFill>
            <a:schemeClr val="accent1">
              <a:lumMod val="75000"/>
            </a:schemeClr>
          </a:solidFill>
        </a:ln>
      </dgm:spPr>
    </dgm:pt>
    <dgm:pt modelId="{BDC7ED42-C661-43BB-ABD8-199792991A65}" type="pres">
      <dgm:prSet presAssocID="{8691DD6F-82E7-4BAF-A7C5-7B90C46A758E}" presName="theList" presStyleCnt="0"/>
      <dgm:spPr/>
    </dgm:pt>
    <dgm:pt modelId="{C4E03D84-E77B-44D3-8E3C-075F7BEF8B1E}" type="pres">
      <dgm:prSet presAssocID="{119D6243-4F93-49A8-A01C-513A23C8B5C7}" presName="aNode" presStyleLbl="fgAcc1" presStyleIdx="0" presStyleCnt="5">
        <dgm:presLayoutVars>
          <dgm:bulletEnabled val="1"/>
        </dgm:presLayoutVars>
      </dgm:prSet>
      <dgm:spPr/>
    </dgm:pt>
    <dgm:pt modelId="{102F698F-79EE-44AC-B4B8-617CE950AE52}" type="pres">
      <dgm:prSet presAssocID="{119D6243-4F93-49A8-A01C-513A23C8B5C7}" presName="aSpace" presStyleCnt="0"/>
      <dgm:spPr/>
    </dgm:pt>
    <dgm:pt modelId="{797C59D6-01BA-44DD-B05C-E10A7E4CF26E}" type="pres">
      <dgm:prSet presAssocID="{F7A59DB4-4DF1-4CD5-AE07-9B957FB45C2D}" presName="aNode" presStyleLbl="fgAcc1" presStyleIdx="1" presStyleCnt="5">
        <dgm:presLayoutVars>
          <dgm:bulletEnabled val="1"/>
        </dgm:presLayoutVars>
      </dgm:prSet>
      <dgm:spPr/>
    </dgm:pt>
    <dgm:pt modelId="{02308B94-4F3E-46EE-86B6-52B0EABD9511}" type="pres">
      <dgm:prSet presAssocID="{F7A59DB4-4DF1-4CD5-AE07-9B957FB45C2D}" presName="aSpace" presStyleCnt="0"/>
      <dgm:spPr/>
    </dgm:pt>
    <dgm:pt modelId="{C57C40A4-8584-4087-8D92-143783079C7E}" type="pres">
      <dgm:prSet presAssocID="{EE2A67F3-9C36-4A18-AAEA-E272A4D3E656}" presName="aNode" presStyleLbl="fgAcc1" presStyleIdx="2" presStyleCnt="5">
        <dgm:presLayoutVars>
          <dgm:bulletEnabled val="1"/>
        </dgm:presLayoutVars>
      </dgm:prSet>
      <dgm:spPr/>
    </dgm:pt>
    <dgm:pt modelId="{965CF660-7FEF-4EC8-9479-741E6E311B50}" type="pres">
      <dgm:prSet presAssocID="{EE2A67F3-9C36-4A18-AAEA-E272A4D3E656}" presName="aSpace" presStyleCnt="0"/>
      <dgm:spPr/>
    </dgm:pt>
    <dgm:pt modelId="{0D0508C3-40BF-42F4-B64E-D289E8EAC87C}" type="pres">
      <dgm:prSet presAssocID="{491AA9C7-5D9A-41BF-BFE1-F6668888F5C3}" presName="aNode" presStyleLbl="fgAcc1" presStyleIdx="3" presStyleCnt="5">
        <dgm:presLayoutVars>
          <dgm:bulletEnabled val="1"/>
        </dgm:presLayoutVars>
      </dgm:prSet>
      <dgm:spPr/>
    </dgm:pt>
    <dgm:pt modelId="{A5BCBF64-3993-4C29-A941-3CD12172DBA1}" type="pres">
      <dgm:prSet presAssocID="{491AA9C7-5D9A-41BF-BFE1-F6668888F5C3}" presName="aSpace" presStyleCnt="0"/>
      <dgm:spPr/>
    </dgm:pt>
    <dgm:pt modelId="{8295FCD9-0B41-4990-82D9-ED03593DE468}" type="pres">
      <dgm:prSet presAssocID="{ED726F0E-1F26-4422-8CA6-7E93154C1CAB}" presName="aNode" presStyleLbl="fgAcc1" presStyleIdx="4" presStyleCnt="5">
        <dgm:presLayoutVars>
          <dgm:bulletEnabled val="1"/>
        </dgm:presLayoutVars>
      </dgm:prSet>
      <dgm:spPr/>
    </dgm:pt>
    <dgm:pt modelId="{2958E7F5-4D9C-46B0-9E9E-87FBA38FBF2B}" type="pres">
      <dgm:prSet presAssocID="{ED726F0E-1F26-4422-8CA6-7E93154C1CAB}" presName="aSpace" presStyleCnt="0"/>
      <dgm:spPr/>
    </dgm:pt>
  </dgm:ptLst>
  <dgm:cxnLst>
    <dgm:cxn modelId="{FCFD8B22-9969-4847-8A0A-7F34F221406D}" type="presOf" srcId="{ED726F0E-1F26-4422-8CA6-7E93154C1CAB}" destId="{8295FCD9-0B41-4990-82D9-ED03593DE468}" srcOrd="0" destOrd="0" presId="urn:microsoft.com/office/officeart/2005/8/layout/pyramid2"/>
    <dgm:cxn modelId="{10489C26-8094-42EF-8FD6-36C42AAD665E}" type="presOf" srcId="{491AA9C7-5D9A-41BF-BFE1-F6668888F5C3}" destId="{0D0508C3-40BF-42F4-B64E-D289E8EAC87C}" srcOrd="0" destOrd="0" presId="urn:microsoft.com/office/officeart/2005/8/layout/pyramid2"/>
    <dgm:cxn modelId="{0D7EA839-F697-4FAA-91F7-A8C809F42BFC}" type="presOf" srcId="{8691DD6F-82E7-4BAF-A7C5-7B90C46A758E}" destId="{BAFE0D3D-4928-4F9F-9AB5-95F4B7A4BC84}" srcOrd="0" destOrd="0" presId="urn:microsoft.com/office/officeart/2005/8/layout/pyramid2"/>
    <dgm:cxn modelId="{1A63C95C-E660-4661-B862-C8455FF79651}" type="presOf" srcId="{F7A59DB4-4DF1-4CD5-AE07-9B957FB45C2D}" destId="{797C59D6-01BA-44DD-B05C-E10A7E4CF26E}" srcOrd="0" destOrd="0" presId="urn:microsoft.com/office/officeart/2005/8/layout/pyramid2"/>
    <dgm:cxn modelId="{77565F6B-3244-44C5-A14D-17C1412A7EE2}" srcId="{8691DD6F-82E7-4BAF-A7C5-7B90C46A758E}" destId="{491AA9C7-5D9A-41BF-BFE1-F6668888F5C3}" srcOrd="3" destOrd="0" parTransId="{AE263B6C-BC4F-4C68-8D4E-0758181E13A2}" sibTransId="{96A0AEF1-F44E-4AC5-8DAF-6020D350C021}"/>
    <dgm:cxn modelId="{391FFEAC-C8B8-4FD0-871C-D0FC8E274EB1}" srcId="{8691DD6F-82E7-4BAF-A7C5-7B90C46A758E}" destId="{EE2A67F3-9C36-4A18-AAEA-E272A4D3E656}" srcOrd="2" destOrd="0" parTransId="{EFA319A4-6696-4CDC-8B3B-E7834F7F9AE4}" sibTransId="{C6DE02CC-9588-491C-B3FE-27D751A79AB4}"/>
    <dgm:cxn modelId="{3547D7BE-1597-4CCF-BA9A-E8503AF2C836}" type="presOf" srcId="{119D6243-4F93-49A8-A01C-513A23C8B5C7}" destId="{C4E03D84-E77B-44D3-8E3C-075F7BEF8B1E}" srcOrd="0" destOrd="0" presId="urn:microsoft.com/office/officeart/2005/8/layout/pyramid2"/>
    <dgm:cxn modelId="{45F20FC1-00B8-4CB4-B1DA-907CC7395EB6}" srcId="{8691DD6F-82E7-4BAF-A7C5-7B90C46A758E}" destId="{ED726F0E-1F26-4422-8CA6-7E93154C1CAB}" srcOrd="4" destOrd="0" parTransId="{9FA2A8A1-E58C-4B6C-8A1E-DEAE8ED40997}" sibTransId="{169A81CC-26D5-4878-95EA-58D01C162B8C}"/>
    <dgm:cxn modelId="{C6EB68CB-2BB3-4D8D-9974-EE1F322FC8C2}" srcId="{8691DD6F-82E7-4BAF-A7C5-7B90C46A758E}" destId="{119D6243-4F93-49A8-A01C-513A23C8B5C7}" srcOrd="0" destOrd="0" parTransId="{DAD8511E-AAEA-464A-80B2-88C72B9CA79A}" sibTransId="{97FC5EF7-1B5B-49B7-9F49-7BD4AE02AB22}"/>
    <dgm:cxn modelId="{AC7956CB-4892-46BA-84B1-29867F2634F2}" srcId="{8691DD6F-82E7-4BAF-A7C5-7B90C46A758E}" destId="{F7A59DB4-4DF1-4CD5-AE07-9B957FB45C2D}" srcOrd="1" destOrd="0" parTransId="{80A537A2-0E2A-4E49-AB3C-D3E209341678}" sibTransId="{E8CB324C-C187-48C3-89C6-DDC3BF7451BC}"/>
    <dgm:cxn modelId="{98AFC3E1-AE58-4B15-B418-892E3C744262}" type="presOf" srcId="{EE2A67F3-9C36-4A18-AAEA-E272A4D3E656}" destId="{C57C40A4-8584-4087-8D92-143783079C7E}" srcOrd="0" destOrd="0" presId="urn:microsoft.com/office/officeart/2005/8/layout/pyramid2"/>
    <dgm:cxn modelId="{2196780C-EDF3-46E5-85E1-981C8E3FF105}" type="presParOf" srcId="{BAFE0D3D-4928-4F9F-9AB5-95F4B7A4BC84}" destId="{2C488670-DE8B-4646-ACCE-F25A5053EECD}" srcOrd="0" destOrd="0" presId="urn:microsoft.com/office/officeart/2005/8/layout/pyramid2"/>
    <dgm:cxn modelId="{8A2B1B27-AE9A-448B-AF6F-983D4B0D2991}" type="presParOf" srcId="{BAFE0D3D-4928-4F9F-9AB5-95F4B7A4BC84}" destId="{BDC7ED42-C661-43BB-ABD8-199792991A65}" srcOrd="1" destOrd="0" presId="urn:microsoft.com/office/officeart/2005/8/layout/pyramid2"/>
    <dgm:cxn modelId="{DC491981-A7C9-40E4-ABA9-DE4B749C5743}" type="presParOf" srcId="{BDC7ED42-C661-43BB-ABD8-199792991A65}" destId="{C4E03D84-E77B-44D3-8E3C-075F7BEF8B1E}" srcOrd="0" destOrd="0" presId="urn:microsoft.com/office/officeart/2005/8/layout/pyramid2"/>
    <dgm:cxn modelId="{306DAE4E-8F2C-471F-B534-2FEFBBE34C64}" type="presParOf" srcId="{BDC7ED42-C661-43BB-ABD8-199792991A65}" destId="{102F698F-79EE-44AC-B4B8-617CE950AE52}" srcOrd="1" destOrd="0" presId="urn:microsoft.com/office/officeart/2005/8/layout/pyramid2"/>
    <dgm:cxn modelId="{3CA313B0-7126-4901-B576-F2A7802582CE}" type="presParOf" srcId="{BDC7ED42-C661-43BB-ABD8-199792991A65}" destId="{797C59D6-01BA-44DD-B05C-E10A7E4CF26E}" srcOrd="2" destOrd="0" presId="urn:microsoft.com/office/officeart/2005/8/layout/pyramid2"/>
    <dgm:cxn modelId="{7728603E-0D85-4779-ABBF-43D348A078AF}" type="presParOf" srcId="{BDC7ED42-C661-43BB-ABD8-199792991A65}" destId="{02308B94-4F3E-46EE-86B6-52B0EABD9511}" srcOrd="3" destOrd="0" presId="urn:microsoft.com/office/officeart/2005/8/layout/pyramid2"/>
    <dgm:cxn modelId="{9E7A5367-04E7-4A97-83CE-BAA0840C851E}" type="presParOf" srcId="{BDC7ED42-C661-43BB-ABD8-199792991A65}" destId="{C57C40A4-8584-4087-8D92-143783079C7E}" srcOrd="4" destOrd="0" presId="urn:microsoft.com/office/officeart/2005/8/layout/pyramid2"/>
    <dgm:cxn modelId="{E2E0766C-C3F5-4C36-891C-E8BEF9F8C094}" type="presParOf" srcId="{BDC7ED42-C661-43BB-ABD8-199792991A65}" destId="{965CF660-7FEF-4EC8-9479-741E6E311B50}" srcOrd="5" destOrd="0" presId="urn:microsoft.com/office/officeart/2005/8/layout/pyramid2"/>
    <dgm:cxn modelId="{CA16832D-460B-42E1-AE8F-69A57B6ABD49}" type="presParOf" srcId="{BDC7ED42-C661-43BB-ABD8-199792991A65}" destId="{0D0508C3-40BF-42F4-B64E-D289E8EAC87C}" srcOrd="6" destOrd="0" presId="urn:microsoft.com/office/officeart/2005/8/layout/pyramid2"/>
    <dgm:cxn modelId="{3D5D2032-0010-414F-B118-370537E7221A}" type="presParOf" srcId="{BDC7ED42-C661-43BB-ABD8-199792991A65}" destId="{A5BCBF64-3993-4C29-A941-3CD12172DBA1}" srcOrd="7" destOrd="0" presId="urn:microsoft.com/office/officeart/2005/8/layout/pyramid2"/>
    <dgm:cxn modelId="{95410D14-5AC8-4AB5-84D3-6FFF76EAFD02}" type="presParOf" srcId="{BDC7ED42-C661-43BB-ABD8-199792991A65}" destId="{8295FCD9-0B41-4990-82D9-ED03593DE468}" srcOrd="8" destOrd="0" presId="urn:microsoft.com/office/officeart/2005/8/layout/pyramid2"/>
    <dgm:cxn modelId="{F9676106-327A-4F9C-B4B0-A849C8026711}" type="presParOf" srcId="{BDC7ED42-C661-43BB-ABD8-199792991A65}" destId="{2958E7F5-4D9C-46B0-9E9E-87FBA38FBF2B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CEAD-FBBC-48CF-B178-98A54DC56025}">
      <dsp:nvSpPr>
        <dsp:cNvPr id="0" name=""/>
        <dsp:cNvSpPr/>
      </dsp:nvSpPr>
      <dsp:spPr>
        <a:xfrm>
          <a:off x="0" y="0"/>
          <a:ext cx="8155277" cy="15759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Data Collection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 err="1"/>
            <a:t>Analyze</a:t>
          </a:r>
          <a:r>
            <a:rPr lang="en-IN" sz="2500" kern="1200" dirty="0"/>
            <a:t> EV registration trends from WSDOT, DOL, and energy reports. </a:t>
          </a:r>
          <a:endParaRPr lang="en-US" sz="2500" kern="1200" dirty="0"/>
        </a:p>
      </dsp:txBody>
      <dsp:txXfrm>
        <a:off x="1788645" y="0"/>
        <a:ext cx="6366631" cy="1575903"/>
      </dsp:txXfrm>
    </dsp:sp>
    <dsp:sp modelId="{B1041EFB-24CF-40CB-8B56-DAB62B6AF8E9}">
      <dsp:nvSpPr>
        <dsp:cNvPr id="0" name=""/>
        <dsp:cNvSpPr/>
      </dsp:nvSpPr>
      <dsp:spPr>
        <a:xfrm>
          <a:off x="127203" y="199919"/>
          <a:ext cx="1631055" cy="117606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5399" t="1786" r="5399" b="1786"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5C78BBC-C3C2-4567-9F25-76F930E27F14}">
      <dsp:nvSpPr>
        <dsp:cNvPr id="0" name=""/>
        <dsp:cNvSpPr/>
      </dsp:nvSpPr>
      <dsp:spPr>
        <a:xfrm>
          <a:off x="0" y="1733493"/>
          <a:ext cx="8155277" cy="1575903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Infrastructure &amp; Policy Review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Assess charging station growth and government incentives.</a:t>
          </a:r>
          <a:endParaRPr lang="en-US" sz="2500" kern="1200" dirty="0"/>
        </a:p>
      </dsp:txBody>
      <dsp:txXfrm>
        <a:off x="1788645" y="1733493"/>
        <a:ext cx="6366631" cy="1575903"/>
      </dsp:txXfrm>
    </dsp:sp>
    <dsp:sp modelId="{630BAF65-FC6D-4636-B819-1E710DCFAC2F}">
      <dsp:nvSpPr>
        <dsp:cNvPr id="0" name=""/>
        <dsp:cNvSpPr/>
      </dsp:nvSpPr>
      <dsp:spPr>
        <a:xfrm>
          <a:off x="157590" y="1891084"/>
          <a:ext cx="1631055" cy="126072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60" t="-6637" r="4160" b="-6637"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83C670-80CD-4BA4-A183-9B018EA07274}">
      <dsp:nvSpPr>
        <dsp:cNvPr id="0" name=""/>
        <dsp:cNvSpPr/>
      </dsp:nvSpPr>
      <dsp:spPr>
        <a:xfrm>
          <a:off x="0" y="3466987"/>
          <a:ext cx="8155277" cy="157590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Comparative Analysis</a:t>
          </a:r>
          <a:endParaRPr 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Compare Washington’s EV adoption with national trends.</a:t>
          </a:r>
          <a:endParaRPr lang="en-US" sz="2500" kern="1200" dirty="0"/>
        </a:p>
      </dsp:txBody>
      <dsp:txXfrm>
        <a:off x="1788645" y="3466987"/>
        <a:ext cx="6366631" cy="1575903"/>
      </dsp:txXfrm>
    </dsp:sp>
    <dsp:sp modelId="{09B907D0-8FE2-4EC2-B92E-EFB156EC7018}">
      <dsp:nvSpPr>
        <dsp:cNvPr id="0" name=""/>
        <dsp:cNvSpPr/>
      </dsp:nvSpPr>
      <dsp:spPr>
        <a:xfrm>
          <a:off x="157590" y="3624577"/>
          <a:ext cx="1631055" cy="126072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4160" t="-11635" r="4160" b="-11635"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88670-DE8B-4646-ACCE-F25A5053EECD}">
      <dsp:nvSpPr>
        <dsp:cNvPr id="0" name=""/>
        <dsp:cNvSpPr/>
      </dsp:nvSpPr>
      <dsp:spPr>
        <a:xfrm rot="10800000">
          <a:off x="1537063" y="0"/>
          <a:ext cx="2270453" cy="390736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03D84-E77B-44D3-8E3C-075F7BEF8B1E}">
      <dsp:nvSpPr>
        <dsp:cNvPr id="0" name=""/>
        <dsp:cNvSpPr/>
      </dsp:nvSpPr>
      <dsp:spPr>
        <a:xfrm>
          <a:off x="2672290" y="391118"/>
          <a:ext cx="2539787" cy="5555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Data Collection</a:t>
          </a:r>
          <a:endParaRPr lang="en-US" sz="2100" kern="1200" dirty="0"/>
        </a:p>
      </dsp:txBody>
      <dsp:txXfrm>
        <a:off x="2699411" y="418239"/>
        <a:ext cx="2485545" cy="501336"/>
      </dsp:txXfrm>
    </dsp:sp>
    <dsp:sp modelId="{797C59D6-01BA-44DD-B05C-E10A7E4CF26E}">
      <dsp:nvSpPr>
        <dsp:cNvPr id="0" name=""/>
        <dsp:cNvSpPr/>
      </dsp:nvSpPr>
      <dsp:spPr>
        <a:xfrm>
          <a:off x="2672290" y="1016144"/>
          <a:ext cx="2539787" cy="5555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Data Cleaning</a:t>
          </a:r>
          <a:endParaRPr lang="en-US" sz="2100" kern="1200" dirty="0"/>
        </a:p>
      </dsp:txBody>
      <dsp:txXfrm>
        <a:off x="2699411" y="1043265"/>
        <a:ext cx="2485545" cy="501336"/>
      </dsp:txXfrm>
    </dsp:sp>
    <dsp:sp modelId="{C57C40A4-8584-4087-8D92-143783079C7E}">
      <dsp:nvSpPr>
        <dsp:cNvPr id="0" name=""/>
        <dsp:cNvSpPr/>
      </dsp:nvSpPr>
      <dsp:spPr>
        <a:xfrm>
          <a:off x="2672290" y="1641170"/>
          <a:ext cx="2539787" cy="5555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Visualization Trends</a:t>
          </a:r>
          <a:endParaRPr lang="en-US" sz="2100" kern="1200" dirty="0"/>
        </a:p>
      </dsp:txBody>
      <dsp:txXfrm>
        <a:off x="2699411" y="1668291"/>
        <a:ext cx="2485545" cy="501336"/>
      </dsp:txXfrm>
    </dsp:sp>
    <dsp:sp modelId="{0D0508C3-40BF-42F4-B64E-D289E8EAC87C}">
      <dsp:nvSpPr>
        <dsp:cNvPr id="0" name=""/>
        <dsp:cNvSpPr/>
      </dsp:nvSpPr>
      <dsp:spPr>
        <a:xfrm>
          <a:off x="2672290" y="2266195"/>
          <a:ext cx="2539787" cy="5555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Comparative Analysis</a:t>
          </a:r>
          <a:endParaRPr lang="en-US" sz="2100" kern="1200" dirty="0"/>
        </a:p>
      </dsp:txBody>
      <dsp:txXfrm>
        <a:off x="2699411" y="2293316"/>
        <a:ext cx="2485545" cy="501336"/>
      </dsp:txXfrm>
    </dsp:sp>
    <dsp:sp modelId="{8295FCD9-0B41-4990-82D9-ED03593DE468}">
      <dsp:nvSpPr>
        <dsp:cNvPr id="0" name=""/>
        <dsp:cNvSpPr/>
      </dsp:nvSpPr>
      <dsp:spPr>
        <a:xfrm>
          <a:off x="2672290" y="2891221"/>
          <a:ext cx="2539787" cy="5555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Key Insight</a:t>
          </a:r>
          <a:endParaRPr lang="en-US" sz="2100" kern="1200" dirty="0"/>
        </a:p>
      </dsp:txBody>
      <dsp:txXfrm>
        <a:off x="2699411" y="2918342"/>
        <a:ext cx="2485545" cy="501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2DA2-AEC0-CFC4-0239-C7448DAA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6A109-CD4C-C48C-F9E5-D29C50CD9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5DFFC-6C20-CB9C-FDE8-A190F48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02C-4449-442D-B0FB-60BC7ED0C3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D54A-B283-D0EE-4E27-F8E1F8FF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465C-BBAF-43BB-25C0-C4AF3669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D74-935F-4FA1-A0B5-4123D2C2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0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63FC-D867-B1F5-D140-3178520D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2EDD5-CEB1-1013-0B93-929A056F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7FB5-7B9E-19F6-DB2F-4B6F365B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02C-4449-442D-B0FB-60BC7ED0C3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EBB12-F014-2BA7-D4FF-719F6AD1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5E468-A175-CB1D-6B21-263518DA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D74-935F-4FA1-A0B5-4123D2C2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4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466D9-C3B0-37C6-BD71-A94D71A69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9CBFF-E7B9-367B-32B9-3D3A1D652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B39F-EE5B-52F9-6D64-E8A33F10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02C-4449-442D-B0FB-60BC7ED0C3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6F492-81FE-FFD9-BAFE-8F21DDB5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B747-C86E-DB53-A1CA-9A8BFBDB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D74-935F-4FA1-A0B5-4123D2C2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7F1C-760A-2F84-7CF9-D4FBBCCA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13C62-C912-5A3D-3DE7-DE15CD6AA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DFDE-7ECC-1E39-A765-E44A0D7D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02C-4449-442D-B0FB-60BC7ED0C3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CBD6-F032-69BF-72C6-179D31B6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284B-F0AD-5093-EE04-D06C6FCE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D74-935F-4FA1-A0B5-4123D2C2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2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99A6-E34E-A2C4-31A2-7C64A19C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F5456-12A1-B479-7286-2C654570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44B79-371A-57C2-AD83-B13391E7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02C-4449-442D-B0FB-60BC7ED0C3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C4B8-7EEE-FB2E-087B-9D23F868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BD62E-8A78-A067-91E7-6628A04A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D74-935F-4FA1-A0B5-4123D2C2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6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0D7E-10D3-75A8-B6C5-5DCD568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1533-C70F-FD39-9C25-17D58422B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E7CEC-96B4-BC1B-A420-322786CF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FCFC4-893D-145A-CB65-0092CDDF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02C-4449-442D-B0FB-60BC7ED0C3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F7250-E062-465A-D56E-509E4582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8F6B0-9492-DE5C-A4D6-19003894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D74-935F-4FA1-A0B5-4123D2C2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7C0E-315A-E4BD-EBED-0E66364E2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313DD-23BA-5ABD-BDDC-D88B99D31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D3F85-437A-F443-1AE3-8258A20E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E91CF-93F8-CE35-E0BD-0A3D09E6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0C841-EE90-DA8F-529C-0470206E0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7F02C-421F-6F08-1316-E6FF2A4A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02C-4449-442D-B0FB-60BC7ED0C3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D64C7-5993-FD36-A163-EB3C63A5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8EE8F-4E9A-84C0-5080-B32EAFF8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D74-935F-4FA1-A0B5-4123D2C2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3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4D28-ED8D-A25F-A367-05B5DBE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9FA4F-4583-E460-91BC-409A85F7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02C-4449-442D-B0FB-60BC7ED0C3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86968-7B3E-B821-ABD6-EAB382D7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75621-FAD3-D574-3739-11BE957B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D74-935F-4FA1-A0B5-4123D2C2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6EBA2-0763-C430-94BC-6E58049C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02C-4449-442D-B0FB-60BC7ED0C3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72CC5-E254-B849-5338-62F310E2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A4F24-A3C0-FAB8-26B1-5DF5CB38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D74-935F-4FA1-A0B5-4123D2C2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6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5E8C-063C-4A7B-368B-83D40977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7F71-43F0-5547-0BD4-005FE40B6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124D6-9C32-B187-E4F9-343B99BAB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E6B6C-BA92-9A3F-08EC-2E343815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02C-4449-442D-B0FB-60BC7ED0C3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BF4F0-FD35-E3C5-A93F-72461102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9FAC2-0043-F53B-ADA4-73FF8192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D74-935F-4FA1-A0B5-4123D2C2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339C-58A5-08AE-B2ED-9D432BE8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D9F7B-76F6-B27E-FA1A-6436163C2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4884B-899B-9690-0744-CD7A972AA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94B2D-D937-6324-2BCC-CDB1AC1A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502C-4449-442D-B0FB-60BC7ED0C3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8C052-F72B-F4C4-2D68-8E231BDF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C247A-AA8A-76EA-842A-DAD45E7F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FBD74-935F-4FA1-A0B5-4123D2C2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CBDF2-B40C-5380-C2F3-20F6839E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07B78-ACBF-3959-6B46-B5E8DB736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7A4C-21FC-A316-6705-8E628E7F3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502C-4449-442D-B0FB-60BC7ED0C3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B9AC-AA12-5DA9-C400-8D3C44812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EB511-C53B-6B8D-58F8-5FAB665DA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BD74-935F-4FA1-A0B5-4123D2C2F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7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accent1">
                <a:lumMod val="5000"/>
                <a:lumOff val="9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C34A8C-B3E2-39E7-B2B9-13FB7B1CD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070" y="1717417"/>
            <a:ext cx="6372224" cy="4779168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C8DE4-ECB9-ACD6-963E-A314120A9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75"/>
          <a:stretch/>
        </p:blipFill>
        <p:spPr>
          <a:xfrm>
            <a:off x="8593694" y="4502546"/>
            <a:ext cx="3721209" cy="2513238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AD43CB4-1D28-65D1-3711-3F2EF60F0CE2}"/>
              </a:ext>
            </a:extLst>
          </p:cNvPr>
          <p:cNvSpPr/>
          <p:nvPr/>
        </p:nvSpPr>
        <p:spPr>
          <a:xfrm>
            <a:off x="2970945" y="176576"/>
            <a:ext cx="62501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50800" dir="5400000" algn="ctr" rotWithShape="0">
                    <a:srgbClr val="000000">
                      <a:alpha val="97000"/>
                    </a:srgbClr>
                  </a:outerShdw>
                  <a:reflection stA="92000" endPos="40000" dir="5400000" sy="-90000" algn="bl" rotWithShape="0"/>
                </a:effectLst>
              </a:rPr>
              <a:t>EV Population in WA </a:t>
            </a:r>
          </a:p>
          <a:p>
            <a:pPr algn="ctr"/>
            <a:r>
              <a:rPr 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0800" dist="50800" dir="5400000" algn="ctr" rotWithShape="0">
                    <a:srgbClr val="000000">
                      <a:alpha val="97000"/>
                    </a:srgbClr>
                  </a:outerShdw>
                  <a:reflection stA="92000" endPos="40000" dir="5400000" sy="-90000" algn="bl" rotWithShape="0"/>
                </a:effectLst>
              </a:rPr>
              <a:t>Data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5A2D5-0D3A-6CB4-932D-F428AEA4A722}"/>
              </a:ext>
            </a:extLst>
          </p:cNvPr>
          <p:cNvSpPr/>
          <p:nvPr/>
        </p:nvSpPr>
        <p:spPr>
          <a:xfrm>
            <a:off x="970956" y="3151861"/>
            <a:ext cx="1012639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 Overview of Growth and Infrastructure</a:t>
            </a:r>
          </a:p>
          <a:p>
            <a:pPr algn="ctr"/>
            <a:r>
              <a:rPr lang="en-US" sz="4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Electric Vehicles in Washington State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607525-A460-E382-F288-E16312CBF7BD}"/>
              </a:ext>
            </a:extLst>
          </p:cNvPr>
          <p:cNvSpPr/>
          <p:nvPr/>
        </p:nvSpPr>
        <p:spPr>
          <a:xfrm>
            <a:off x="4914559" y="4502546"/>
            <a:ext cx="24865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(1990-2025)</a:t>
            </a:r>
          </a:p>
        </p:txBody>
      </p:sp>
    </p:spTree>
    <p:extLst>
      <p:ext uri="{BB962C8B-B14F-4D97-AF65-F5344CB8AC3E}">
        <p14:creationId xmlns:p14="http://schemas.microsoft.com/office/powerpoint/2010/main" val="169426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accent1">
                <a:lumMod val="20000"/>
                <a:lumOff val="80000"/>
              </a:schemeClr>
            </a:gs>
            <a:gs pos="33000">
              <a:srgbClr val="D1DCF0"/>
            </a:gs>
            <a:gs pos="63000">
              <a:schemeClr val="accent1">
                <a:lumMod val="5000"/>
                <a:lumOff val="95000"/>
                <a:alpha val="69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45000">
              <a:schemeClr val="accent1">
                <a:lumMod val="30000"/>
                <a:lumOff val="70000"/>
              </a:schemeClr>
            </a:gs>
          </a:gsLst>
          <a:lin ang="17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C5D971-C3C1-6D63-F425-40BF99B67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95CB74-B24A-6DBE-9FE9-AD0CCC37600A}"/>
              </a:ext>
            </a:extLst>
          </p:cNvPr>
          <p:cNvSpPr/>
          <p:nvPr/>
        </p:nvSpPr>
        <p:spPr>
          <a:xfrm>
            <a:off x="4437534" y="0"/>
            <a:ext cx="3316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Conclusion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F577CD8-F816-1D80-EA72-28BD15B01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51727"/>
            <a:ext cx="1097279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growth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Electric Vehicles (EVs) in Washington 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reflects a strong shift toward sustainable transportation. Rising EV adoption is driven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incentives, expanding charging infrastructure, and increasing environmental awareness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challenges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charging accessibility, affordability, and regional adoption gaps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remain. Continued investment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fast-charging networks, policy support, and technological advancements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be crucial for future growth.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Washington’s commitment to clean energy positions it as a leader in EV adoption, setting an example for other states in the transition to a greener future. 🚗⚡</a:t>
            </a:r>
          </a:p>
        </p:txBody>
      </p:sp>
    </p:spTree>
    <p:extLst>
      <p:ext uri="{BB962C8B-B14F-4D97-AF65-F5344CB8AC3E}">
        <p14:creationId xmlns:p14="http://schemas.microsoft.com/office/powerpoint/2010/main" val="325043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accent1">
                <a:lumMod val="20000"/>
                <a:lumOff val="80000"/>
              </a:schemeClr>
            </a:gs>
            <a:gs pos="33000">
              <a:srgbClr val="D1DCF0"/>
            </a:gs>
            <a:gs pos="63000">
              <a:schemeClr val="accent1">
                <a:lumMod val="5000"/>
                <a:lumOff val="95000"/>
                <a:alpha val="69000"/>
              </a:schemeClr>
            </a:gs>
            <a:gs pos="91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45000">
              <a:schemeClr val="accent1">
                <a:lumMod val="30000"/>
                <a:lumOff val="70000"/>
              </a:schemeClr>
            </a:gs>
          </a:gsLst>
          <a:lin ang="174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EDAFD-754F-8AF8-A792-8C8292BF6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DE8CC3-FE6B-0C4E-78F5-9325FC5FADA3}"/>
              </a:ext>
            </a:extLst>
          </p:cNvPr>
          <p:cNvSpPr/>
          <p:nvPr/>
        </p:nvSpPr>
        <p:spPr>
          <a:xfrm>
            <a:off x="2786063" y="1714501"/>
            <a:ext cx="7158037" cy="30003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 For Being </a:t>
            </a:r>
          </a:p>
          <a:p>
            <a:pPr algn="ctr"/>
            <a:r>
              <a:rPr lang="en-IN" sz="5400" b="1" cap="none" spc="0" dirty="0">
                <a:ln w="13462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Wonderful Audience</a:t>
            </a:r>
            <a:endParaRPr lang="en-US" sz="5400" b="1" cap="none" spc="0" dirty="0">
              <a:ln w="13462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4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20000"/>
                <a:lumOff val="80000"/>
              </a:schemeClr>
            </a:gs>
            <a:gs pos="54000">
              <a:srgbClr val="D1DCF0"/>
            </a:gs>
            <a:gs pos="40000">
              <a:schemeClr val="accent1">
                <a:lumMod val="5000"/>
                <a:lumOff val="95000"/>
                <a:alpha val="69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8BB9F05-A902-F40C-B4CA-BF208DF4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trans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456"/>
          <a:stretch/>
        </p:blipFill>
        <p:spPr>
          <a:xfrm>
            <a:off x="6096000" y="923330"/>
            <a:ext cx="6179574" cy="5294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828C1FF2-6198-D8A7-6AE0-5B5AD98F8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515101"/>
            <a:ext cx="632705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Analyze EV Growth &amp; Infrastructure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– Examine the rise in EV adoption,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regional distribution, and expansion of </a:t>
            </a:r>
            <a:endParaRPr lang="en-US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   charging stations in Washington State.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Assess Policies &amp; Impact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– Evaluate government incentives, environmental benefits, and economic effects of EV adoption.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Address Challenges &amp; Future Trends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– Identify barriers like infrastructure gaps and predict advancements shaping Washington’s EV future.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48F41-411E-9ABC-9E62-EA2016CB07D4}"/>
              </a:ext>
            </a:extLst>
          </p:cNvPr>
          <p:cNvSpPr/>
          <p:nvPr/>
        </p:nvSpPr>
        <p:spPr>
          <a:xfrm>
            <a:off x="4499249" y="0"/>
            <a:ext cx="3193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02111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chemeClr val="accent1">
                <a:lumMod val="20000"/>
                <a:lumOff val="80000"/>
              </a:schemeClr>
            </a:gs>
            <a:gs pos="52000">
              <a:srgbClr val="D1DCF0"/>
            </a:gs>
            <a:gs pos="25000">
              <a:schemeClr val="accent1">
                <a:lumMod val="5000"/>
                <a:lumOff val="95000"/>
                <a:alpha val="69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45000"/>
                <a:lumOff val="55000"/>
              </a:schemeClr>
            </a:gs>
            <a:gs pos="23000">
              <a:schemeClr val="accent1">
                <a:lumMod val="30000"/>
                <a:lumOff val="70000"/>
              </a:schemeClr>
            </a:gs>
          </a:gsLst>
          <a:lin ang="8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EC41C8-E7C8-AE7D-E2BD-311DF63099BB}"/>
              </a:ext>
            </a:extLst>
          </p:cNvPr>
          <p:cNvSpPr/>
          <p:nvPr/>
        </p:nvSpPr>
        <p:spPr>
          <a:xfrm>
            <a:off x="4027834" y="0"/>
            <a:ext cx="41363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  <a:reflection blurRad="6350" stA="50000" endA="300" endPos="50000" dist="60007" dir="5400000" sy="-100000" algn="bl" rotWithShape="0"/>
                </a:effectLst>
              </a:rPr>
              <a:t>Methodology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dist="38100" dir="2700000" algn="bl" rotWithShape="0">
                  <a:schemeClr val="accent5"/>
                </a:outerShdw>
                <a:reflection blurRad="6350" stA="50000" endA="300" endPos="50000" dist="60007" dir="5400000" sy="-100000" algn="bl" rotWithShape="0"/>
              </a:effectLst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Head With Gears">
                <a:extLst>
                  <a:ext uri="{FF2B5EF4-FFF2-40B4-BE49-F238E27FC236}">
                    <a16:creationId xmlns:a16="http://schemas.microsoft.com/office/drawing/2014/main" id="{EBB28D9F-0653-2CB8-1500-A54599CEEC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157520"/>
                  </p:ext>
                </p:extLst>
              </p:nvPr>
            </p:nvGraphicFramePr>
            <p:xfrm>
              <a:off x="1405923" y="2309099"/>
              <a:ext cx="2950710" cy="332970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50710" cy="3329701"/>
                    </a:xfrm>
                    <a:prstGeom prst="rect">
                      <a:avLst/>
                    </a:prstGeom>
                  </am3d:spPr>
                  <am3d:camera>
                    <am3d:pos x="0" y="0" z="6268937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9171" d="1000000"/>
                    <am3d:preTrans dx="-164765" dy="-18081215" dz="-21786"/>
                    <am3d:scale>
                      <am3d:sx n="1000000" d="1000000"/>
                      <am3d:sy n="1000000" d="1000000"/>
                      <am3d:sz n="1000000" d="1000000"/>
                    </am3d:scale>
                    <am3d:rot ax="340611" ay="698001" az="6890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53745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Head With Gears">
                <a:extLst>
                  <a:ext uri="{FF2B5EF4-FFF2-40B4-BE49-F238E27FC236}">
                    <a16:creationId xmlns:a16="http://schemas.microsoft.com/office/drawing/2014/main" id="{EBB28D9F-0653-2CB8-1500-A54599CEEC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5923" y="2309099"/>
                <a:ext cx="2950710" cy="332970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7EF18CD-BC7B-BF87-A927-2936822A7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457865"/>
              </p:ext>
            </p:extLst>
          </p:nvPr>
        </p:nvGraphicFramePr>
        <p:xfrm>
          <a:off x="3947822" y="1370609"/>
          <a:ext cx="8155277" cy="5042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367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accent1">
                <a:lumMod val="20000"/>
                <a:lumOff val="80000"/>
              </a:schemeClr>
            </a:gs>
            <a:gs pos="45000">
              <a:srgbClr val="D1DCF0"/>
            </a:gs>
            <a:gs pos="76000">
              <a:schemeClr val="accent1">
                <a:lumMod val="5000"/>
                <a:lumOff val="95000"/>
                <a:alpha val="69000"/>
              </a:schemeClr>
            </a:gs>
            <a:gs pos="36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2000">
              <a:schemeClr val="accent1">
                <a:lumMod val="30000"/>
                <a:lumOff val="70000"/>
              </a:schemeClr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AAA617-8A6C-7301-33BD-2CFAE17D7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490008"/>
            <a:ext cx="8766628" cy="532873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73185F-CC53-F300-4ECA-C4FA0F8B4E51}"/>
              </a:ext>
            </a:extLst>
          </p:cNvPr>
          <p:cNvSpPr/>
          <p:nvPr/>
        </p:nvSpPr>
        <p:spPr>
          <a:xfrm>
            <a:off x="3962589" y="232229"/>
            <a:ext cx="3773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5319D-3549-A0A8-2912-E75924698F55}"/>
              </a:ext>
            </a:extLst>
          </p:cNvPr>
          <p:cNvSpPr txBox="1"/>
          <p:nvPr/>
        </p:nvSpPr>
        <p:spPr>
          <a:xfrm>
            <a:off x="791029" y="1490008"/>
            <a:ext cx="106099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Washington State is a leader in EV adoption, driven by strong policies, expanding charging infrastructure, and a push for sustainability. With rising EV registrations and government support, this study explores growth trends, infrastructure, challenges, and future prospects.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482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chemeClr val="accent1">
                <a:lumMod val="20000"/>
                <a:lumOff val="80000"/>
              </a:schemeClr>
            </a:gs>
            <a:gs pos="45000">
              <a:srgbClr val="D1DCF0"/>
            </a:gs>
            <a:gs pos="76000">
              <a:schemeClr val="accent1">
                <a:lumMod val="5000"/>
                <a:lumOff val="95000"/>
                <a:alpha val="69000"/>
              </a:schemeClr>
            </a:gs>
            <a:gs pos="36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12000">
              <a:schemeClr val="accent1">
                <a:lumMod val="30000"/>
                <a:lumOff val="70000"/>
              </a:schemeClr>
            </a:gs>
          </a:gsLst>
          <a:lin ang="13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D47804-4C16-B5FD-406E-4178FE3B4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679492"/>
              </p:ext>
            </p:extLst>
          </p:nvPr>
        </p:nvGraphicFramePr>
        <p:xfrm>
          <a:off x="-377372" y="1910746"/>
          <a:ext cx="6749142" cy="3907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8C4DB2F-73CF-5BF5-1BD3-F2C525669E1A}"/>
              </a:ext>
            </a:extLst>
          </p:cNvPr>
          <p:cNvSpPr/>
          <p:nvPr/>
        </p:nvSpPr>
        <p:spPr>
          <a:xfrm>
            <a:off x="1568910" y="209621"/>
            <a:ext cx="8589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 Exploration and Insights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86BEC7-59F9-93FF-F937-493179C65E5B}"/>
              </a:ext>
            </a:extLst>
          </p:cNvPr>
          <p:cNvSpPr/>
          <p:nvPr/>
        </p:nvSpPr>
        <p:spPr>
          <a:xfrm>
            <a:off x="5007428" y="2365828"/>
            <a:ext cx="6749142" cy="43542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Gather EV registration and charging station data from official sources.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C26FBE-B076-5A1D-19C8-D9E49735ABEA}"/>
              </a:ext>
            </a:extLst>
          </p:cNvPr>
          <p:cNvSpPr/>
          <p:nvPr/>
        </p:nvSpPr>
        <p:spPr>
          <a:xfrm>
            <a:off x="5007428" y="3023242"/>
            <a:ext cx="6749142" cy="43542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inconsistencies and standardize regional identifiers.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64BA1C-90D2-F1E5-48AF-9427AE684AAE}"/>
              </a:ext>
            </a:extLst>
          </p:cNvPr>
          <p:cNvSpPr/>
          <p:nvPr/>
        </p:nvSpPr>
        <p:spPr>
          <a:xfrm>
            <a:off x="5007428" y="3579053"/>
            <a:ext cx="6749142" cy="45508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Analyze EV adoption, regional spread,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 using visual data.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3D3AE0-F4EE-1645-D88F-F325D792F4B3}"/>
              </a:ext>
            </a:extLst>
          </p:cNvPr>
          <p:cNvSpPr/>
          <p:nvPr/>
        </p:nvSpPr>
        <p:spPr>
          <a:xfrm>
            <a:off x="5007428" y="4197615"/>
            <a:ext cx="6749142" cy="43542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Compare adoption rates with national trends and policy impact.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D8E3BB-DC0D-04E7-AD12-E14693208936}"/>
              </a:ext>
            </a:extLst>
          </p:cNvPr>
          <p:cNvSpPr/>
          <p:nvPr/>
        </p:nvSpPr>
        <p:spPr>
          <a:xfrm>
            <a:off x="5007428" y="4833256"/>
            <a:ext cx="6749142" cy="43542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Identify growth areas, infrastructure gaps, and future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3242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accent1">
                <a:lumMod val="20000"/>
                <a:lumOff val="80000"/>
              </a:schemeClr>
            </a:gs>
            <a:gs pos="33000">
              <a:srgbClr val="D1DCF0"/>
            </a:gs>
            <a:gs pos="63000">
              <a:schemeClr val="accent1">
                <a:lumMod val="5000"/>
                <a:lumOff val="95000"/>
                <a:alpha val="69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45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5FE501-9BCD-D417-1B05-4F28D2285172}"/>
              </a:ext>
            </a:extLst>
          </p:cNvPr>
          <p:cNvSpPr/>
          <p:nvPr/>
        </p:nvSpPr>
        <p:spPr>
          <a:xfrm>
            <a:off x="4033960" y="0"/>
            <a:ext cx="4124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Visualizations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A93D6-7956-1317-A211-6893F873E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" y="1403758"/>
            <a:ext cx="4858428" cy="4515480"/>
          </a:xfrm>
          <a:prstGeom prst="rect">
            <a:avLst/>
          </a:prstGeom>
          <a:solidFill>
            <a:schemeClr val="accent1"/>
          </a:solidFill>
          <a:effectLst>
            <a:reflection blurRad="12700" stA="45000" endPos="65000" dist="508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8FC0EE-BDD9-9E34-2E75-6CD678E8790B}"/>
              </a:ext>
            </a:extLst>
          </p:cNvPr>
          <p:cNvSpPr/>
          <p:nvPr/>
        </p:nvSpPr>
        <p:spPr>
          <a:xfrm>
            <a:off x="5889311" y="1142148"/>
            <a:ext cx="52966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Electric Vehicle Type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CE6E2-6ED8-E466-9D21-FAAC13C93344}"/>
              </a:ext>
            </a:extLst>
          </p:cNvPr>
          <p:cNvSpPr txBox="1"/>
          <p:nvPr/>
        </p:nvSpPr>
        <p:spPr>
          <a:xfrm>
            <a:off x="6017469" y="2493247"/>
            <a:ext cx="5040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BEVs (Battery Electric Vehicles)</a:t>
            </a:r>
            <a:r>
              <a:rPr lang="en-US" dirty="0"/>
              <a:t> ⚡ – Fully electric, zero emissions.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PHEVs (Plug-in Hybrid Electric Vehicles)</a:t>
            </a:r>
            <a:r>
              <a:rPr lang="en-US" dirty="0"/>
              <a:t> 🔌⛽ – Use both electricity and fuel.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6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accent1">
                <a:lumMod val="20000"/>
                <a:lumOff val="80000"/>
              </a:schemeClr>
            </a:gs>
            <a:gs pos="33000">
              <a:srgbClr val="D1DCF0"/>
            </a:gs>
            <a:gs pos="63000">
              <a:schemeClr val="accent1">
                <a:lumMod val="5000"/>
                <a:lumOff val="95000"/>
                <a:alpha val="69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45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B947A-F5D6-40E8-E542-E8D2B7C29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246483-0623-666D-EBCD-ADD9DB38FF0A}"/>
              </a:ext>
            </a:extLst>
          </p:cNvPr>
          <p:cNvSpPr/>
          <p:nvPr/>
        </p:nvSpPr>
        <p:spPr>
          <a:xfrm>
            <a:off x="4033960" y="0"/>
            <a:ext cx="4124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Visualizations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2E3C9-1B40-D3E1-533C-4FCDAC074D03}"/>
              </a:ext>
            </a:extLst>
          </p:cNvPr>
          <p:cNvSpPr/>
          <p:nvPr/>
        </p:nvSpPr>
        <p:spPr>
          <a:xfrm>
            <a:off x="174877" y="1623592"/>
            <a:ext cx="354045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Electric Vehicle Count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Per Model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6A2DA-F3CF-4B53-603D-9125818CB1B2}"/>
              </a:ext>
            </a:extLst>
          </p:cNvPr>
          <p:cNvSpPr txBox="1"/>
          <p:nvPr/>
        </p:nvSpPr>
        <p:spPr>
          <a:xfrm>
            <a:off x="174877" y="3201106"/>
            <a:ext cx="4660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line chart of EV count per model year</a:t>
            </a:r>
            <a:r>
              <a:rPr lang="en-US" dirty="0"/>
              <a:t> visualizes adoption trends over time, highlighting peak registration years, market shifts, and the impact of policies or incentives. It helps identify growth patterns and predict future EV adoption.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98B78-980C-2EAB-652F-ED0670861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10" y="1619255"/>
            <a:ext cx="8049876" cy="4114761"/>
          </a:xfrm>
          <a:prstGeom prst="rect">
            <a:avLst/>
          </a:prstGeom>
          <a:scene3d>
            <a:camera prst="isometricOffAxis2Left"/>
            <a:lightRig rig="threePt" dir="t"/>
          </a:scene3d>
          <a:sp3d>
            <a:bevelT w="165100" h="165100" prst="angle"/>
            <a:bevelB w="165100" h="165100"/>
          </a:sp3d>
        </p:spPr>
      </p:pic>
    </p:spTree>
    <p:extLst>
      <p:ext uri="{BB962C8B-B14F-4D97-AF65-F5344CB8AC3E}">
        <p14:creationId xmlns:p14="http://schemas.microsoft.com/office/powerpoint/2010/main" val="23787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accent1">
                <a:lumMod val="20000"/>
                <a:lumOff val="80000"/>
              </a:schemeClr>
            </a:gs>
            <a:gs pos="33000">
              <a:srgbClr val="D1DCF0"/>
            </a:gs>
            <a:gs pos="63000">
              <a:schemeClr val="accent1">
                <a:lumMod val="5000"/>
                <a:lumOff val="95000"/>
                <a:alpha val="69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45000">
              <a:schemeClr val="accent1">
                <a:lumMod val="30000"/>
                <a:lumOff val="7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7068DA-B72A-337B-BFC1-1E1396730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1DA9D4-B391-BCDC-81ED-8E804BE1F1DF}"/>
              </a:ext>
            </a:extLst>
          </p:cNvPr>
          <p:cNvSpPr/>
          <p:nvPr/>
        </p:nvSpPr>
        <p:spPr>
          <a:xfrm>
            <a:off x="4033960" y="0"/>
            <a:ext cx="4124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Visualizations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A7C619-91AE-2293-2C51-CC9C3459ED22}"/>
              </a:ext>
            </a:extLst>
          </p:cNvPr>
          <p:cNvSpPr/>
          <p:nvPr/>
        </p:nvSpPr>
        <p:spPr>
          <a:xfrm>
            <a:off x="3090754" y="1056423"/>
            <a:ext cx="60104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Top 10 Electric Vehicle Manufacturers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A4D41-3665-72FC-6D8C-34978A595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2" y="1712736"/>
            <a:ext cx="9107171" cy="4552819"/>
          </a:xfrm>
          <a:prstGeom prst="rect">
            <a:avLst/>
          </a:prstGeom>
          <a:scene3d>
            <a:camera prst="perspectiveAbove"/>
            <a:lightRig rig="threePt" dir="t"/>
          </a:scene3d>
          <a:sp3d>
            <a:bevelT w="101600" prst="riblet"/>
          </a:sp3d>
        </p:spPr>
      </p:pic>
    </p:spTree>
    <p:extLst>
      <p:ext uri="{BB962C8B-B14F-4D97-AF65-F5344CB8AC3E}">
        <p14:creationId xmlns:p14="http://schemas.microsoft.com/office/powerpoint/2010/main" val="93912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accent1">
                <a:lumMod val="20000"/>
                <a:lumOff val="80000"/>
              </a:schemeClr>
            </a:gs>
            <a:gs pos="33000">
              <a:srgbClr val="D1DCF0"/>
            </a:gs>
            <a:gs pos="63000">
              <a:schemeClr val="accent1">
                <a:lumMod val="5000"/>
                <a:lumOff val="95000"/>
                <a:alpha val="69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8000">
              <a:schemeClr val="accent1">
                <a:lumMod val="45000"/>
                <a:lumOff val="55000"/>
              </a:schemeClr>
            </a:gs>
            <a:gs pos="45000">
              <a:schemeClr val="accent1">
                <a:lumMod val="30000"/>
                <a:lumOff val="70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9E27B0-8D2E-F672-ADF2-64CB834CD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CC94F1-4E88-883F-A67B-ABBA0C642EAF}"/>
              </a:ext>
            </a:extLst>
          </p:cNvPr>
          <p:cNvSpPr/>
          <p:nvPr/>
        </p:nvSpPr>
        <p:spPr>
          <a:xfrm>
            <a:off x="4033960" y="0"/>
            <a:ext cx="4124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Visualizations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4A747-6862-9C52-55AA-2B7090367123}"/>
              </a:ext>
            </a:extLst>
          </p:cNvPr>
          <p:cNvSpPr/>
          <p:nvPr/>
        </p:nvSpPr>
        <p:spPr>
          <a:xfrm>
            <a:off x="2741047" y="1056423"/>
            <a:ext cx="67099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Electric Vehicle Adoption Trend Over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F14F7-F903-9265-845D-3F948402E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87" y="1976120"/>
            <a:ext cx="8945223" cy="4534533"/>
          </a:xfrm>
          <a:prstGeom prst="rect">
            <a:avLst/>
          </a:prstGeom>
          <a:scene3d>
            <a:camera prst="obliqueBottomRight"/>
            <a:lightRig rig="threePt" dir="t"/>
          </a:scene3d>
          <a:sp3d>
            <a:bevelT w="190500" h="190500"/>
          </a:sp3d>
        </p:spPr>
      </p:pic>
    </p:spTree>
    <p:extLst>
      <p:ext uri="{BB962C8B-B14F-4D97-AF65-F5344CB8AC3E}">
        <p14:creationId xmlns:p14="http://schemas.microsoft.com/office/powerpoint/2010/main" val="15216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443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Satyendra Namdeo</dc:creator>
  <cp:lastModifiedBy>Satyendra Namdeo</cp:lastModifiedBy>
  <cp:revision>2</cp:revision>
  <dcterms:created xsi:type="dcterms:W3CDTF">2025-03-10T17:52:10Z</dcterms:created>
  <dcterms:modified xsi:type="dcterms:W3CDTF">2025-03-11T07:24:22Z</dcterms:modified>
</cp:coreProperties>
</file>