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3" r:id="rId17"/>
    <p:sldId id="275" r:id="rId1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B74E7"/>
    <a:srgbClr val="FF66FF"/>
    <a:srgbClr val="FF3399"/>
    <a:srgbClr val="C5D21C"/>
    <a:srgbClr val="B43D3A"/>
    <a:srgbClr val="F8E992"/>
    <a:srgbClr val="FCF6D2"/>
    <a:srgbClr val="F4C002"/>
    <a:srgbClr val="16D83B"/>
    <a:srgbClr val="28FC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961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177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856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9056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2786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6808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5290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6886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32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270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89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732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18" r:id="rId6"/>
    <p:sldLayoutId id="2147483714" r:id="rId7"/>
    <p:sldLayoutId id="2147483715" r:id="rId8"/>
    <p:sldLayoutId id="2147483716" r:id="rId9"/>
    <p:sldLayoutId id="2147483717" r:id="rId10"/>
    <p:sldLayoutId id="214748371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7B7394D-9DBC-449C-BC55-0CB210D333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38" y="640080"/>
            <a:ext cx="3734014" cy="3566160"/>
          </a:xfrm>
          <a:ln>
            <a:solidFill>
              <a:srgbClr val="F8E992"/>
            </a:solidFill>
          </a:ln>
        </p:spPr>
        <p:txBody>
          <a:bodyPr anchor="b">
            <a:normAutofit fontScale="90000"/>
          </a:bodyPr>
          <a:lstStyle/>
          <a:p>
            <a:r>
              <a:rPr lang="it-IT" sz="8000" dirty="0"/>
              <a:t>La costituzione italiana </a:t>
            </a: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27432"/>
          </a:xfrm>
          <a:custGeom>
            <a:avLst/>
            <a:gdLst>
              <a:gd name="connsiteX0" fmla="*/ 0 w 3474720"/>
              <a:gd name="connsiteY0" fmla="*/ 0 h 27432"/>
              <a:gd name="connsiteX1" fmla="*/ 660197 w 3474720"/>
              <a:gd name="connsiteY1" fmla="*/ 0 h 27432"/>
              <a:gd name="connsiteX2" fmla="*/ 1355141 w 3474720"/>
              <a:gd name="connsiteY2" fmla="*/ 0 h 27432"/>
              <a:gd name="connsiteX3" fmla="*/ 2084832 w 3474720"/>
              <a:gd name="connsiteY3" fmla="*/ 0 h 27432"/>
              <a:gd name="connsiteX4" fmla="*/ 2814523 w 3474720"/>
              <a:gd name="connsiteY4" fmla="*/ 0 h 27432"/>
              <a:gd name="connsiteX5" fmla="*/ 3474720 w 3474720"/>
              <a:gd name="connsiteY5" fmla="*/ 0 h 27432"/>
              <a:gd name="connsiteX6" fmla="*/ 3474720 w 3474720"/>
              <a:gd name="connsiteY6" fmla="*/ 27432 h 27432"/>
              <a:gd name="connsiteX7" fmla="*/ 2710282 w 3474720"/>
              <a:gd name="connsiteY7" fmla="*/ 27432 h 27432"/>
              <a:gd name="connsiteX8" fmla="*/ 1945843 w 3474720"/>
              <a:gd name="connsiteY8" fmla="*/ 27432 h 27432"/>
              <a:gd name="connsiteX9" fmla="*/ 1250899 w 3474720"/>
              <a:gd name="connsiteY9" fmla="*/ 27432 h 27432"/>
              <a:gd name="connsiteX10" fmla="*/ 0 w 3474720"/>
              <a:gd name="connsiteY10" fmla="*/ 27432 h 27432"/>
              <a:gd name="connsiteX11" fmla="*/ 0 w 3474720"/>
              <a:gd name="connsiteY11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74720" h="27432" fill="none" extrusionOk="0">
                <a:moveTo>
                  <a:pt x="0" y="0"/>
                </a:moveTo>
                <a:cubicBezTo>
                  <a:pt x="307185" y="-8713"/>
                  <a:pt x="392307" y="-13121"/>
                  <a:pt x="660197" y="0"/>
                </a:cubicBezTo>
                <a:cubicBezTo>
                  <a:pt x="928087" y="13121"/>
                  <a:pt x="1167029" y="-2668"/>
                  <a:pt x="1355141" y="0"/>
                </a:cubicBezTo>
                <a:cubicBezTo>
                  <a:pt x="1543253" y="2668"/>
                  <a:pt x="1739408" y="-6709"/>
                  <a:pt x="2084832" y="0"/>
                </a:cubicBezTo>
                <a:cubicBezTo>
                  <a:pt x="2430256" y="6709"/>
                  <a:pt x="2538889" y="29706"/>
                  <a:pt x="2814523" y="0"/>
                </a:cubicBezTo>
                <a:cubicBezTo>
                  <a:pt x="3090157" y="-29706"/>
                  <a:pt x="3152920" y="-15446"/>
                  <a:pt x="3474720" y="0"/>
                </a:cubicBezTo>
                <a:cubicBezTo>
                  <a:pt x="3473554" y="7395"/>
                  <a:pt x="3474765" y="21864"/>
                  <a:pt x="3474720" y="27432"/>
                </a:cubicBezTo>
                <a:cubicBezTo>
                  <a:pt x="3275380" y="12730"/>
                  <a:pt x="2958934" y="10130"/>
                  <a:pt x="2710282" y="27432"/>
                </a:cubicBezTo>
                <a:cubicBezTo>
                  <a:pt x="2461630" y="44734"/>
                  <a:pt x="2131168" y="43757"/>
                  <a:pt x="1945843" y="27432"/>
                </a:cubicBezTo>
                <a:cubicBezTo>
                  <a:pt x="1760518" y="11107"/>
                  <a:pt x="1444829" y="-3738"/>
                  <a:pt x="1250899" y="27432"/>
                </a:cubicBezTo>
                <a:cubicBezTo>
                  <a:pt x="1056969" y="58602"/>
                  <a:pt x="444992" y="52761"/>
                  <a:pt x="0" y="27432"/>
                </a:cubicBezTo>
                <a:cubicBezTo>
                  <a:pt x="-503" y="20663"/>
                  <a:pt x="1168" y="5855"/>
                  <a:pt x="0" y="0"/>
                </a:cubicBezTo>
                <a:close/>
              </a:path>
              <a:path w="3474720" h="27432" stroke="0" extrusionOk="0">
                <a:moveTo>
                  <a:pt x="0" y="0"/>
                </a:moveTo>
                <a:cubicBezTo>
                  <a:pt x="300114" y="-5103"/>
                  <a:pt x="525093" y="-25284"/>
                  <a:pt x="660197" y="0"/>
                </a:cubicBezTo>
                <a:cubicBezTo>
                  <a:pt x="795301" y="25284"/>
                  <a:pt x="1023172" y="17955"/>
                  <a:pt x="1250899" y="0"/>
                </a:cubicBezTo>
                <a:cubicBezTo>
                  <a:pt x="1478626" y="-17955"/>
                  <a:pt x="1782079" y="-27844"/>
                  <a:pt x="2015338" y="0"/>
                </a:cubicBezTo>
                <a:cubicBezTo>
                  <a:pt x="2248597" y="27844"/>
                  <a:pt x="2491007" y="27648"/>
                  <a:pt x="2675534" y="0"/>
                </a:cubicBezTo>
                <a:cubicBezTo>
                  <a:pt x="2860061" y="-27648"/>
                  <a:pt x="3088679" y="-3661"/>
                  <a:pt x="3474720" y="0"/>
                </a:cubicBezTo>
                <a:cubicBezTo>
                  <a:pt x="3474913" y="12649"/>
                  <a:pt x="3473732" y="17989"/>
                  <a:pt x="3474720" y="27432"/>
                </a:cubicBezTo>
                <a:cubicBezTo>
                  <a:pt x="3317198" y="15714"/>
                  <a:pt x="2959205" y="52182"/>
                  <a:pt x="2779776" y="27432"/>
                </a:cubicBezTo>
                <a:cubicBezTo>
                  <a:pt x="2600347" y="2682"/>
                  <a:pt x="2382660" y="-684"/>
                  <a:pt x="2015338" y="27432"/>
                </a:cubicBezTo>
                <a:cubicBezTo>
                  <a:pt x="1648016" y="55548"/>
                  <a:pt x="1641073" y="39646"/>
                  <a:pt x="1424635" y="27432"/>
                </a:cubicBezTo>
                <a:cubicBezTo>
                  <a:pt x="1208197" y="15218"/>
                  <a:pt x="1021559" y="15893"/>
                  <a:pt x="729691" y="27432"/>
                </a:cubicBezTo>
                <a:cubicBezTo>
                  <a:pt x="437823" y="38971"/>
                  <a:pt x="153856" y="-2647"/>
                  <a:pt x="0" y="27432"/>
                </a:cubicBezTo>
                <a:cubicBezTo>
                  <a:pt x="1300" y="19678"/>
                  <a:pt x="-86" y="12044"/>
                  <a:pt x="0" y="0"/>
                </a:cubicBezTo>
                <a:close/>
              </a:path>
            </a:pathLst>
          </a:custGeom>
          <a:solidFill>
            <a:srgbClr val="19AFD4"/>
          </a:solidFill>
          <a:ln w="38100" cap="rnd">
            <a:solidFill>
              <a:srgbClr val="19AFD4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CE3159-409D-46D3-A87E-FFAAF34A38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094" r="10953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4438629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F3EF56-072F-4FD5-B134-8E2D8804D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Principi fondamentali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87C8A3F4-09F7-4154-B371-01A7CF917AE1}"/>
              </a:ext>
            </a:extLst>
          </p:cNvPr>
          <p:cNvSpPr txBox="1"/>
          <p:nvPr/>
        </p:nvSpPr>
        <p:spPr>
          <a:xfrm>
            <a:off x="5749591" y="1761688"/>
            <a:ext cx="7280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dirty="0"/>
              <a:t>Art. 6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3F8BFD4D-3ED4-4A08-AA65-BF03A9595182}"/>
              </a:ext>
            </a:extLst>
          </p:cNvPr>
          <p:cNvSpPr txBox="1"/>
          <p:nvPr/>
        </p:nvSpPr>
        <p:spPr>
          <a:xfrm>
            <a:off x="2573561" y="2417463"/>
            <a:ext cx="50416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«La Repubblica tutela con apposite norme le minoranze linguistiche.»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A8A55B0F-F3C6-4100-BC56-7210E3D88F75}"/>
              </a:ext>
            </a:extLst>
          </p:cNvPr>
          <p:cNvSpPr txBox="1"/>
          <p:nvPr/>
        </p:nvSpPr>
        <p:spPr>
          <a:xfrm>
            <a:off x="1552095" y="3907907"/>
            <a:ext cx="70845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Tale norma cambia completamente l’orientamento fascista impegnato nella cancellazione</a:t>
            </a:r>
          </a:p>
          <a:p>
            <a:r>
              <a:rPr lang="it-IT" sz="2400" dirty="0"/>
              <a:t>delle diverse realtà presenti sul territorio italiano stabilendo che tali minoranze linguistiche hanno </a:t>
            </a:r>
          </a:p>
          <a:p>
            <a:r>
              <a:rPr lang="it-IT" sz="2400" dirty="0"/>
              <a:t>Il diritto di conservare la propria identità culturale</a:t>
            </a:r>
          </a:p>
        </p:txBody>
      </p:sp>
    </p:spTree>
    <p:extLst>
      <p:ext uri="{BB962C8B-B14F-4D97-AF65-F5344CB8AC3E}">
        <p14:creationId xmlns:p14="http://schemas.microsoft.com/office/powerpoint/2010/main" val="4307705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F3EF56-072F-4FD5-B134-8E2D8804D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Principi fondamentali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87C8A3F4-09F7-4154-B371-01A7CF917AE1}"/>
              </a:ext>
            </a:extLst>
          </p:cNvPr>
          <p:cNvSpPr txBox="1"/>
          <p:nvPr/>
        </p:nvSpPr>
        <p:spPr>
          <a:xfrm>
            <a:off x="5749591" y="1761688"/>
            <a:ext cx="7040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dirty="0"/>
              <a:t>Art. 7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3F8BFD4D-3ED4-4A08-AA65-BF03A9595182}"/>
              </a:ext>
            </a:extLst>
          </p:cNvPr>
          <p:cNvSpPr txBox="1"/>
          <p:nvPr/>
        </p:nvSpPr>
        <p:spPr>
          <a:xfrm>
            <a:off x="2573561" y="2417463"/>
            <a:ext cx="57924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«Lo Stato e la Chiesa cattolica sono, ciascuno nel proprio ordine, indipendenti e </a:t>
            </a:r>
          </a:p>
          <a:p>
            <a:r>
              <a:rPr lang="it-IT" sz="2400" dirty="0"/>
              <a:t>  sovrani. I loro rapporti sono regolati dai </a:t>
            </a:r>
            <a:r>
              <a:rPr lang="it-IT" sz="2400" i="1" dirty="0"/>
              <a:t>Patti Lateranensi</a:t>
            </a:r>
            <a:r>
              <a:rPr lang="it-IT" sz="2400" dirty="0"/>
              <a:t>.</a:t>
            </a:r>
            <a:r>
              <a:rPr lang="it-IT" sz="2400" i="1" dirty="0"/>
              <a:t> </a:t>
            </a:r>
            <a:r>
              <a:rPr lang="it-IT" sz="2400" dirty="0"/>
              <a:t>»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E2B0F4FE-4759-48F2-AACD-53F30070C6A3}"/>
              </a:ext>
            </a:extLst>
          </p:cNvPr>
          <p:cNvSpPr txBox="1"/>
          <p:nvPr/>
        </p:nvSpPr>
        <p:spPr>
          <a:xfrm>
            <a:off x="1434517" y="3539509"/>
            <a:ext cx="46271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Questo articolo regola i rapporti tra lo Stato e la Chiesa cattolica</a:t>
            </a:r>
          </a:p>
        </p:txBody>
      </p:sp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78A5BFD7-44A9-4F8F-8E74-05A07A244FB6}"/>
              </a:ext>
            </a:extLst>
          </p:cNvPr>
          <p:cNvCxnSpPr>
            <a:stCxn id="7" idx="2"/>
          </p:cNvCxnSpPr>
          <p:nvPr/>
        </p:nvCxnSpPr>
        <p:spPr>
          <a:xfrm>
            <a:off x="3748099" y="4001174"/>
            <a:ext cx="0" cy="528881"/>
          </a:xfrm>
          <a:prstGeom prst="straightConnector1">
            <a:avLst/>
          </a:prstGeom>
          <a:ln>
            <a:solidFill>
              <a:srgbClr val="C5D21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3860EE73-4383-4C0E-ABA7-ED0CCD023D75}"/>
              </a:ext>
            </a:extLst>
          </p:cNvPr>
          <p:cNvSpPr txBox="1"/>
          <p:nvPr/>
        </p:nvSpPr>
        <p:spPr>
          <a:xfrm>
            <a:off x="3748099" y="4160723"/>
            <a:ext cx="527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ovvero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485BF042-9EFA-46B8-8C4A-8C67974CF5C2}"/>
              </a:ext>
            </a:extLst>
          </p:cNvPr>
          <p:cNvSpPr txBox="1"/>
          <p:nvPr/>
        </p:nvSpPr>
        <p:spPr>
          <a:xfrm>
            <a:off x="2573561" y="4689604"/>
            <a:ext cx="513012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/>
              <a:t>Riafferma il valore dei Patti Lateranensi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/>
              <a:t>Obbliga lo Stato italiano a concordare con la Santa Sede qualsiasi </a:t>
            </a:r>
          </a:p>
          <a:p>
            <a:r>
              <a:rPr lang="it-IT" sz="2400" dirty="0"/>
              <a:t>      loro modificazione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/>
              <a:t>Rende incostituzionale qualsiasi legge che sia in contrasto con essi</a:t>
            </a:r>
          </a:p>
        </p:txBody>
      </p:sp>
    </p:spTree>
    <p:extLst>
      <p:ext uri="{BB962C8B-B14F-4D97-AF65-F5344CB8AC3E}">
        <p14:creationId xmlns:p14="http://schemas.microsoft.com/office/powerpoint/2010/main" val="28501502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F3EF56-072F-4FD5-B134-8E2D8804D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Principi fondamentali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87C8A3F4-09F7-4154-B371-01A7CF917AE1}"/>
              </a:ext>
            </a:extLst>
          </p:cNvPr>
          <p:cNvSpPr txBox="1"/>
          <p:nvPr/>
        </p:nvSpPr>
        <p:spPr>
          <a:xfrm>
            <a:off x="5749591" y="1761688"/>
            <a:ext cx="723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dirty="0"/>
              <a:t>Art. 8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3F8BFD4D-3ED4-4A08-AA65-BF03A9595182}"/>
              </a:ext>
            </a:extLst>
          </p:cNvPr>
          <p:cNvSpPr txBox="1"/>
          <p:nvPr/>
        </p:nvSpPr>
        <p:spPr>
          <a:xfrm>
            <a:off x="2573561" y="2417463"/>
            <a:ext cx="739311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«Tutte le confessioni religiose sono egualmente libere davanti alla legge. Le confessioni religiose </a:t>
            </a:r>
          </a:p>
          <a:p>
            <a:r>
              <a:rPr lang="it-IT" sz="2400" dirty="0"/>
              <a:t>  diverse dalla cattolica hanno diritto di organizzarsi secondo i propri statuti, in quanto non contrastino</a:t>
            </a:r>
          </a:p>
          <a:p>
            <a:r>
              <a:rPr lang="it-IT" sz="2400" dirty="0"/>
              <a:t>  con l’ordinamento giuridico italiano. I loro rapporti con lo Stato sono regolati per legge sulla base </a:t>
            </a:r>
          </a:p>
          <a:p>
            <a:r>
              <a:rPr lang="it-IT" sz="2400" dirty="0"/>
              <a:t>  di intese con le relative rappresentanze.»</a:t>
            </a:r>
          </a:p>
        </p:txBody>
      </p:sp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BA3D9B25-B531-4309-AF57-BB898B6DFFEC}"/>
              </a:ext>
            </a:extLst>
          </p:cNvPr>
          <p:cNvCxnSpPr>
            <a:stCxn id="5" idx="2"/>
          </p:cNvCxnSpPr>
          <p:nvPr/>
        </p:nvCxnSpPr>
        <p:spPr>
          <a:xfrm>
            <a:off x="6270118" y="3987123"/>
            <a:ext cx="0" cy="584877"/>
          </a:xfrm>
          <a:prstGeom prst="straightConnector1">
            <a:avLst/>
          </a:prstGeom>
          <a:ln>
            <a:solidFill>
              <a:srgbClr val="FF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2038771B-56FA-4918-ACE9-D20A5F53EB44}"/>
              </a:ext>
            </a:extLst>
          </p:cNvPr>
          <p:cNvSpPr txBox="1"/>
          <p:nvPr/>
        </p:nvSpPr>
        <p:spPr>
          <a:xfrm>
            <a:off x="6270118" y="4202668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si intende che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7ED10D36-77BC-4CB2-BB8B-C1C6CF2ABBC1}"/>
              </a:ext>
            </a:extLst>
          </p:cNvPr>
          <p:cNvSpPr txBox="1"/>
          <p:nvPr/>
        </p:nvSpPr>
        <p:spPr>
          <a:xfrm>
            <a:off x="2440383" y="4787545"/>
            <a:ext cx="76594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Tutte le religioni possono esercitare il loro ministero purché esso non preveda pratiche contrarie all’ordine </a:t>
            </a:r>
          </a:p>
          <a:p>
            <a:r>
              <a:rPr lang="it-IT" sz="2400" dirty="0"/>
              <a:t>pubblico e al buon costume</a:t>
            </a:r>
          </a:p>
        </p:txBody>
      </p:sp>
    </p:spTree>
    <p:extLst>
      <p:ext uri="{BB962C8B-B14F-4D97-AF65-F5344CB8AC3E}">
        <p14:creationId xmlns:p14="http://schemas.microsoft.com/office/powerpoint/2010/main" val="42142599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F3EF56-072F-4FD5-B134-8E2D8804D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Principi fondamentali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87C8A3F4-09F7-4154-B371-01A7CF917AE1}"/>
              </a:ext>
            </a:extLst>
          </p:cNvPr>
          <p:cNvSpPr txBox="1"/>
          <p:nvPr/>
        </p:nvSpPr>
        <p:spPr>
          <a:xfrm>
            <a:off x="5749591" y="1761688"/>
            <a:ext cx="7184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dirty="0"/>
              <a:t>Art. 9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3F8BFD4D-3ED4-4A08-AA65-BF03A9595182}"/>
              </a:ext>
            </a:extLst>
          </p:cNvPr>
          <p:cNvSpPr txBox="1"/>
          <p:nvPr/>
        </p:nvSpPr>
        <p:spPr>
          <a:xfrm>
            <a:off x="2573561" y="2417463"/>
            <a:ext cx="59865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«La Repubblica promuove lo </a:t>
            </a:r>
            <a:r>
              <a:rPr lang="it-IT" sz="2400" u="sng" dirty="0">
                <a:solidFill>
                  <a:srgbClr val="62CAAA"/>
                </a:solidFill>
              </a:rPr>
              <a:t>sviluppo della cultura</a:t>
            </a:r>
            <a:r>
              <a:rPr lang="it-IT" sz="2400" dirty="0"/>
              <a:t> e la </a:t>
            </a:r>
            <a:r>
              <a:rPr lang="it-IT" sz="2400" u="sng" dirty="0">
                <a:solidFill>
                  <a:srgbClr val="B2F113"/>
                </a:solidFill>
              </a:rPr>
              <a:t>ricerca scientifica e tecnica</a:t>
            </a:r>
            <a:r>
              <a:rPr lang="it-IT" sz="2400" dirty="0"/>
              <a:t>.</a:t>
            </a:r>
          </a:p>
          <a:p>
            <a:r>
              <a:rPr lang="it-IT" sz="2400" dirty="0"/>
              <a:t>  </a:t>
            </a:r>
            <a:r>
              <a:rPr lang="it-IT" sz="2400" u="sng" dirty="0">
                <a:solidFill>
                  <a:srgbClr val="B71F76"/>
                </a:solidFill>
              </a:rPr>
              <a:t>Tutela il paesaggio e il patrimonio storico e artistico della Nazione</a:t>
            </a:r>
            <a:r>
              <a:rPr lang="it-IT" sz="2400" dirty="0"/>
              <a:t>.»</a:t>
            </a:r>
          </a:p>
        </p:txBody>
      </p:sp>
    </p:spTree>
    <p:extLst>
      <p:ext uri="{BB962C8B-B14F-4D97-AF65-F5344CB8AC3E}">
        <p14:creationId xmlns:p14="http://schemas.microsoft.com/office/powerpoint/2010/main" val="40130936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F3EF56-072F-4FD5-B134-8E2D8804D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Principi fondamentali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87C8A3F4-09F7-4154-B371-01A7CF917AE1}"/>
              </a:ext>
            </a:extLst>
          </p:cNvPr>
          <p:cNvSpPr txBox="1"/>
          <p:nvPr/>
        </p:nvSpPr>
        <p:spPr>
          <a:xfrm>
            <a:off x="5749591" y="1761688"/>
            <a:ext cx="8290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dirty="0"/>
              <a:t>Art. 10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3F8BFD4D-3ED4-4A08-AA65-BF03A9595182}"/>
              </a:ext>
            </a:extLst>
          </p:cNvPr>
          <p:cNvSpPr txBox="1"/>
          <p:nvPr/>
        </p:nvSpPr>
        <p:spPr>
          <a:xfrm>
            <a:off x="2573561" y="2417463"/>
            <a:ext cx="601395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«L’ordinamento giuridico italiano si conforma alle norme del diritto internazionale </a:t>
            </a:r>
          </a:p>
          <a:p>
            <a:r>
              <a:rPr lang="it-IT" sz="2400" dirty="0"/>
              <a:t>  generalmente riconosciute»</a:t>
            </a:r>
          </a:p>
        </p:txBody>
      </p:sp>
      <p:sp>
        <p:nvSpPr>
          <p:cNvPr id="3" name="Parentesi quadra aperta 2">
            <a:extLst>
              <a:ext uri="{FF2B5EF4-FFF2-40B4-BE49-F238E27FC236}">
                <a16:creationId xmlns:a16="http://schemas.microsoft.com/office/drawing/2014/main" id="{CFAB42FD-D760-4589-B14B-FE41DB675C30}"/>
              </a:ext>
            </a:extLst>
          </p:cNvPr>
          <p:cNvSpPr/>
          <p:nvPr/>
        </p:nvSpPr>
        <p:spPr>
          <a:xfrm rot="16200000">
            <a:off x="3597610" y="2240513"/>
            <a:ext cx="152488" cy="1863405"/>
          </a:xfrm>
          <a:prstGeom prst="leftBracket">
            <a:avLst/>
          </a:prstGeom>
          <a:ln>
            <a:solidFill>
              <a:srgbClr val="4B74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A45F4B84-DE36-42D0-9288-CC71C8DA34B0}"/>
              </a:ext>
            </a:extLst>
          </p:cNvPr>
          <p:cNvCxnSpPr>
            <a:stCxn id="3" idx="1"/>
          </p:cNvCxnSpPr>
          <p:nvPr/>
        </p:nvCxnSpPr>
        <p:spPr>
          <a:xfrm>
            <a:off x="3673855" y="3248460"/>
            <a:ext cx="523" cy="425918"/>
          </a:xfrm>
          <a:prstGeom prst="straightConnector1">
            <a:avLst/>
          </a:prstGeom>
          <a:ln>
            <a:solidFill>
              <a:srgbClr val="4B74E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1D1CE6FB-82D6-4BB9-8680-9B5D7ED1C96D}"/>
              </a:ext>
            </a:extLst>
          </p:cNvPr>
          <p:cNvSpPr txBox="1"/>
          <p:nvPr/>
        </p:nvSpPr>
        <p:spPr>
          <a:xfrm>
            <a:off x="3673854" y="3305046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sono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D04E96BB-46FC-446C-90DA-4B7E77588321}"/>
              </a:ext>
            </a:extLst>
          </p:cNvPr>
          <p:cNvSpPr txBox="1"/>
          <p:nvPr/>
        </p:nvSpPr>
        <p:spPr>
          <a:xfrm>
            <a:off x="2506707" y="3626319"/>
            <a:ext cx="23342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Le consuetudini internazionali </a:t>
            </a:r>
          </a:p>
        </p:txBody>
      </p: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15E30616-8FA8-46AC-A2B8-B30084F84105}"/>
              </a:ext>
            </a:extLst>
          </p:cNvPr>
          <p:cNvCxnSpPr>
            <a:cxnSpLocks/>
            <a:stCxn id="11" idx="2"/>
          </p:cNvCxnSpPr>
          <p:nvPr/>
        </p:nvCxnSpPr>
        <p:spPr>
          <a:xfrm flipH="1">
            <a:off x="3673853" y="4087984"/>
            <a:ext cx="1" cy="377859"/>
          </a:xfrm>
          <a:prstGeom prst="straightConnector1">
            <a:avLst/>
          </a:prstGeom>
          <a:ln>
            <a:solidFill>
              <a:srgbClr val="4B74E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45CDEB01-90FC-4B65-BEFE-00CCC0FDEB03}"/>
              </a:ext>
            </a:extLst>
          </p:cNvPr>
          <p:cNvSpPr txBox="1"/>
          <p:nvPr/>
        </p:nvSpPr>
        <p:spPr>
          <a:xfrm>
            <a:off x="3673853" y="4092247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pertanto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0A3FFA72-6621-4E46-ABD6-E1C3F1584D3E}"/>
              </a:ext>
            </a:extLst>
          </p:cNvPr>
          <p:cNvSpPr txBox="1"/>
          <p:nvPr/>
        </p:nvSpPr>
        <p:spPr>
          <a:xfrm>
            <a:off x="2506707" y="4437471"/>
            <a:ext cx="39319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La costituzione vincola lo stato italiano al loro rispetto</a:t>
            </a:r>
          </a:p>
        </p:txBody>
      </p:sp>
      <p:sp>
        <p:nvSpPr>
          <p:cNvPr id="17" name="Arco 16">
            <a:extLst>
              <a:ext uri="{FF2B5EF4-FFF2-40B4-BE49-F238E27FC236}">
                <a16:creationId xmlns:a16="http://schemas.microsoft.com/office/drawing/2014/main" id="{EB1C6E66-93CA-445E-84AE-EE072F6BFE3D}"/>
              </a:ext>
            </a:extLst>
          </p:cNvPr>
          <p:cNvSpPr/>
          <p:nvPr/>
        </p:nvSpPr>
        <p:spPr>
          <a:xfrm rot="14830061">
            <a:off x="1520009" y="3763049"/>
            <a:ext cx="3325962" cy="3327283"/>
          </a:xfrm>
          <a:prstGeom prst="arc">
            <a:avLst>
              <a:gd name="adj1" fmla="val 18069773"/>
              <a:gd name="adj2" fmla="val 0"/>
            </a:avLst>
          </a:prstGeom>
          <a:ln>
            <a:solidFill>
              <a:srgbClr val="4B74E7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799446FF-4A2E-4341-94ED-20D377B1FB9A}"/>
              </a:ext>
            </a:extLst>
          </p:cNvPr>
          <p:cNvSpPr txBox="1"/>
          <p:nvPr/>
        </p:nvSpPr>
        <p:spPr>
          <a:xfrm>
            <a:off x="766887" y="5188355"/>
            <a:ext cx="460574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Il rispetto dei convogli della croce rossa </a:t>
            </a:r>
          </a:p>
          <a:p>
            <a:r>
              <a:rPr lang="it-IT" sz="2400" dirty="0"/>
              <a:t>     in zone di guerra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/>
              <a:t>Quelle che riconoscono particolari immunità alle sedi e al </a:t>
            </a:r>
          </a:p>
          <a:p>
            <a:r>
              <a:rPr lang="it-IT" sz="2400" dirty="0"/>
              <a:t>      personale diplomatico etc.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D1B91AC6-791D-4A57-B439-E37F4E4BB351}"/>
              </a:ext>
            </a:extLst>
          </p:cNvPr>
          <p:cNvSpPr txBox="1"/>
          <p:nvPr/>
        </p:nvSpPr>
        <p:spPr>
          <a:xfrm>
            <a:off x="1332668" y="4156784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esempi</a:t>
            </a:r>
          </a:p>
        </p:txBody>
      </p:sp>
    </p:spTree>
    <p:extLst>
      <p:ext uri="{BB962C8B-B14F-4D97-AF65-F5344CB8AC3E}">
        <p14:creationId xmlns:p14="http://schemas.microsoft.com/office/powerpoint/2010/main" val="16621150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F3EF56-072F-4FD5-B134-8E2D8804D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Principi fondamentali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87C8A3F4-09F7-4154-B371-01A7CF917AE1}"/>
              </a:ext>
            </a:extLst>
          </p:cNvPr>
          <p:cNvSpPr txBox="1"/>
          <p:nvPr/>
        </p:nvSpPr>
        <p:spPr>
          <a:xfrm>
            <a:off x="5749591" y="1761688"/>
            <a:ext cx="7873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dirty="0"/>
              <a:t>Art. 11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3F8BFD4D-3ED4-4A08-AA65-BF03A9595182}"/>
              </a:ext>
            </a:extLst>
          </p:cNvPr>
          <p:cNvSpPr txBox="1"/>
          <p:nvPr/>
        </p:nvSpPr>
        <p:spPr>
          <a:xfrm>
            <a:off x="2573561" y="2417463"/>
            <a:ext cx="59540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«L’Italia </a:t>
            </a:r>
            <a:r>
              <a:rPr lang="it-IT" sz="2400" u="sng" dirty="0">
                <a:solidFill>
                  <a:srgbClr val="28FCB5"/>
                </a:solidFill>
              </a:rPr>
              <a:t>ripudia la guerra come strumento di offesa</a:t>
            </a:r>
            <a:r>
              <a:rPr lang="it-IT" sz="2400" dirty="0">
                <a:solidFill>
                  <a:srgbClr val="28FCB5"/>
                </a:solidFill>
              </a:rPr>
              <a:t> </a:t>
            </a:r>
            <a:r>
              <a:rPr lang="it-IT" sz="2400" dirty="0"/>
              <a:t>alla libertà dei popoli e come </a:t>
            </a:r>
          </a:p>
          <a:p>
            <a:r>
              <a:rPr lang="it-IT" sz="2400" dirty="0"/>
              <a:t>  mezzo di risoluzione delle controversie internazionali […].»</a:t>
            </a:r>
          </a:p>
        </p:txBody>
      </p:sp>
    </p:spTree>
    <p:extLst>
      <p:ext uri="{BB962C8B-B14F-4D97-AF65-F5344CB8AC3E}">
        <p14:creationId xmlns:p14="http://schemas.microsoft.com/office/powerpoint/2010/main" val="1080749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F3EF56-072F-4FD5-B134-8E2D8804D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Principi fondamentali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87C8A3F4-09F7-4154-B371-01A7CF917AE1}"/>
              </a:ext>
            </a:extLst>
          </p:cNvPr>
          <p:cNvSpPr txBox="1"/>
          <p:nvPr/>
        </p:nvSpPr>
        <p:spPr>
          <a:xfrm>
            <a:off x="5749591" y="1761688"/>
            <a:ext cx="8098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dirty="0"/>
              <a:t>Art. 12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3F8BFD4D-3ED4-4A08-AA65-BF03A9595182}"/>
              </a:ext>
            </a:extLst>
          </p:cNvPr>
          <p:cNvSpPr txBox="1"/>
          <p:nvPr/>
        </p:nvSpPr>
        <p:spPr>
          <a:xfrm>
            <a:off x="2573561" y="2417463"/>
            <a:ext cx="57302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«La bandiera della Repubblica è il tricolore italiano: verde, bianco e rosso, a tre </a:t>
            </a:r>
          </a:p>
          <a:p>
            <a:r>
              <a:rPr lang="it-IT" sz="2400" dirty="0"/>
              <a:t>  bande verticali di eguali dimensioni»</a:t>
            </a:r>
          </a:p>
        </p:txBody>
      </p:sp>
    </p:spTree>
    <p:extLst>
      <p:ext uri="{BB962C8B-B14F-4D97-AF65-F5344CB8AC3E}">
        <p14:creationId xmlns:p14="http://schemas.microsoft.com/office/powerpoint/2010/main" val="13323409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7B7394D-9DBC-449C-BC55-0CB210D333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38" y="640080"/>
            <a:ext cx="3734014" cy="3566160"/>
          </a:xfrm>
          <a:ln>
            <a:solidFill>
              <a:srgbClr val="F8E992"/>
            </a:solidFill>
          </a:ln>
        </p:spPr>
        <p:txBody>
          <a:bodyPr anchor="b">
            <a:normAutofit fontScale="90000"/>
          </a:bodyPr>
          <a:lstStyle/>
          <a:p>
            <a:r>
              <a:rPr lang="it-IT" sz="8000" dirty="0"/>
              <a:t>La costituzione italiana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CE3159-409D-46D3-A87E-FFAAF34A38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094" r="10953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05413236-BE29-4486-9EFD-70FF828AB2EF}"/>
              </a:ext>
            </a:extLst>
          </p:cNvPr>
          <p:cNvSpPr txBox="1"/>
          <p:nvPr/>
        </p:nvSpPr>
        <p:spPr>
          <a:xfrm>
            <a:off x="890338" y="4941116"/>
            <a:ext cx="42616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accent3"/>
                </a:solidFill>
                <a:latin typeface="+mj-lt"/>
              </a:rPr>
              <a:t>Cirilli Lorenzo 5AI 2019/2020</a:t>
            </a:r>
          </a:p>
        </p:txBody>
      </p:sp>
    </p:spTree>
    <p:extLst>
      <p:ext uri="{BB962C8B-B14F-4D97-AF65-F5344CB8AC3E}">
        <p14:creationId xmlns:p14="http://schemas.microsoft.com/office/powerpoint/2010/main" val="2271168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6304046-4372-45DE-B1F9-5F0F40240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Cos’è?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1FFF42E-016C-4AD1-92CB-81F639321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sz="2400" dirty="0"/>
              <a:t>È l’insieme delle norme fondamentali che ispirano e regolano la vita di una società organizzata</a:t>
            </a:r>
          </a:p>
        </p:txBody>
      </p:sp>
      <p:cxnSp>
        <p:nvCxnSpPr>
          <p:cNvPr id="5" name="Connettore 2 4">
            <a:extLst>
              <a:ext uri="{FF2B5EF4-FFF2-40B4-BE49-F238E27FC236}">
                <a16:creationId xmlns:a16="http://schemas.microsoft.com/office/drawing/2014/main" id="{B6AFACB5-E2DB-45AF-96FA-5EFF0DA34E54}"/>
              </a:ext>
            </a:extLst>
          </p:cNvPr>
          <p:cNvCxnSpPr/>
          <p:nvPr/>
        </p:nvCxnSpPr>
        <p:spPr>
          <a:xfrm>
            <a:off x="5368954" y="2525086"/>
            <a:ext cx="0" cy="352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28B5F940-0CE2-4D77-A3FB-974FB8DB2E97}"/>
              </a:ext>
            </a:extLst>
          </p:cNvPr>
          <p:cNvSpPr txBox="1"/>
          <p:nvPr/>
        </p:nvSpPr>
        <p:spPr>
          <a:xfrm>
            <a:off x="5368954" y="2538870"/>
            <a:ext cx="5854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quindi è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BD1D79F9-7FFC-4E58-90A8-9CB649C32523}"/>
              </a:ext>
            </a:extLst>
          </p:cNvPr>
          <p:cNvSpPr txBox="1"/>
          <p:nvPr/>
        </p:nvSpPr>
        <p:spPr>
          <a:xfrm>
            <a:off x="4291968" y="3026288"/>
            <a:ext cx="22383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La legge basilare di uno stato</a:t>
            </a:r>
          </a:p>
        </p:txBody>
      </p: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E5FD4FE6-6198-4F59-82E3-2004FA62F5FD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6530273" y="3257121"/>
            <a:ext cx="3299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3620316D-63E2-422D-9A63-1C48B58AC57E}"/>
              </a:ext>
            </a:extLst>
          </p:cNvPr>
          <p:cNvSpPr txBox="1"/>
          <p:nvPr/>
        </p:nvSpPr>
        <p:spPr>
          <a:xfrm>
            <a:off x="6346615" y="2972591"/>
            <a:ext cx="712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/>
              <a:t>infatti </a:t>
            </a:r>
            <a:endParaRPr lang="it-IT" dirty="0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DFA570DB-1483-4FB1-9E57-65BF8FE16F0B}"/>
              </a:ext>
            </a:extLst>
          </p:cNvPr>
          <p:cNvSpPr txBox="1"/>
          <p:nvPr/>
        </p:nvSpPr>
        <p:spPr>
          <a:xfrm>
            <a:off x="6918287" y="2529200"/>
            <a:ext cx="317102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Enuncia </a:t>
            </a:r>
          </a:p>
          <a:p>
            <a:endParaRPr lang="it-IT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Delinea i rapporti tra </a:t>
            </a:r>
          </a:p>
          <a:p>
            <a:endParaRPr lang="it-IT" sz="2400" dirty="0"/>
          </a:p>
          <a:p>
            <a:endParaRPr lang="it-IT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Delle istituzioni ne determina la natura e l’ordinamento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F8A20C42-6539-44F6-B0E0-3E989F910B4F}"/>
              </a:ext>
            </a:extLst>
          </p:cNvPr>
          <p:cNvSpPr txBox="1"/>
          <p:nvPr/>
        </p:nvSpPr>
        <p:spPr>
          <a:xfrm>
            <a:off x="8078598" y="2329145"/>
            <a:ext cx="9479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doveri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2B72023A-96B1-462A-AE83-950949E92F3D}"/>
              </a:ext>
            </a:extLst>
          </p:cNvPr>
          <p:cNvSpPr txBox="1"/>
          <p:nvPr/>
        </p:nvSpPr>
        <p:spPr>
          <a:xfrm>
            <a:off x="8078598" y="2567841"/>
            <a:ext cx="9479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diritti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99E704BE-25E9-4C38-9BE4-D402F275D111}"/>
              </a:ext>
            </a:extLst>
          </p:cNvPr>
          <p:cNvSpPr txBox="1"/>
          <p:nvPr/>
        </p:nvSpPr>
        <p:spPr>
          <a:xfrm>
            <a:off x="8078598" y="2787452"/>
            <a:ext cx="9479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libertà</a:t>
            </a:r>
          </a:p>
        </p:txBody>
      </p:sp>
      <p:cxnSp>
        <p:nvCxnSpPr>
          <p:cNvPr id="19" name="Connettore diritto 18">
            <a:extLst>
              <a:ext uri="{FF2B5EF4-FFF2-40B4-BE49-F238E27FC236}">
                <a16:creationId xmlns:a16="http://schemas.microsoft.com/office/drawing/2014/main" id="{A0D0D4A4-6D2D-4453-8EFA-7636A2E7AEA3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7868873" y="2559978"/>
            <a:ext cx="209725" cy="2094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diritto 20">
            <a:extLst>
              <a:ext uri="{FF2B5EF4-FFF2-40B4-BE49-F238E27FC236}">
                <a16:creationId xmlns:a16="http://schemas.microsoft.com/office/drawing/2014/main" id="{9735FC7A-9C5C-43BF-9861-582BD3EB5E57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7868873" y="2798674"/>
            <a:ext cx="2097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E1F6FE0F-0BEA-408D-9582-960765D3B60E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7868873" y="2819400"/>
            <a:ext cx="209725" cy="1988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470EDAE0-6B27-48A0-8E03-D8B27272D072}"/>
              </a:ext>
            </a:extLst>
          </p:cNvPr>
          <p:cNvSpPr txBox="1"/>
          <p:nvPr/>
        </p:nvSpPr>
        <p:spPr>
          <a:xfrm>
            <a:off x="8967829" y="3593906"/>
            <a:ext cx="7922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cittadini 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47FB962E-E9F9-4089-B487-5BEBEA883D2B}"/>
              </a:ext>
            </a:extLst>
          </p:cNvPr>
          <p:cNvSpPr txBox="1"/>
          <p:nvPr/>
        </p:nvSpPr>
        <p:spPr>
          <a:xfrm>
            <a:off x="8967829" y="3855111"/>
            <a:ext cx="9108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istituzioni </a:t>
            </a:r>
          </a:p>
        </p:txBody>
      </p:sp>
      <p:cxnSp>
        <p:nvCxnSpPr>
          <p:cNvPr id="27" name="Connettore diritto 26">
            <a:extLst>
              <a:ext uri="{FF2B5EF4-FFF2-40B4-BE49-F238E27FC236}">
                <a16:creationId xmlns:a16="http://schemas.microsoft.com/office/drawing/2014/main" id="{5D2E1B09-051D-4C92-8829-F86243967A27}"/>
              </a:ext>
            </a:extLst>
          </p:cNvPr>
          <p:cNvCxnSpPr>
            <a:cxnSpLocks/>
          </p:cNvCxnSpPr>
          <p:nvPr/>
        </p:nvCxnSpPr>
        <p:spPr>
          <a:xfrm flipV="1">
            <a:off x="8783273" y="3758271"/>
            <a:ext cx="184556" cy="96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diritto 28">
            <a:extLst>
              <a:ext uri="{FF2B5EF4-FFF2-40B4-BE49-F238E27FC236}">
                <a16:creationId xmlns:a16="http://schemas.microsoft.com/office/drawing/2014/main" id="{4BE17691-667E-4229-85FE-F0C213E8BB98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8783273" y="3940969"/>
            <a:ext cx="184556" cy="1449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ttore 2 35">
            <a:extLst>
              <a:ext uri="{FF2B5EF4-FFF2-40B4-BE49-F238E27FC236}">
                <a16:creationId xmlns:a16="http://schemas.microsoft.com/office/drawing/2014/main" id="{C49BDDE5-1EC9-43B6-A05F-95936D5BE097}"/>
              </a:ext>
            </a:extLst>
          </p:cNvPr>
          <p:cNvCxnSpPr>
            <a:cxnSpLocks/>
          </p:cNvCxnSpPr>
          <p:nvPr/>
        </p:nvCxnSpPr>
        <p:spPr>
          <a:xfrm>
            <a:off x="8503798" y="5534064"/>
            <a:ext cx="0" cy="296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CE6B8EFF-667D-4950-9CD4-C57F0511E25F}"/>
              </a:ext>
            </a:extLst>
          </p:cNvPr>
          <p:cNvSpPr txBox="1"/>
          <p:nvPr/>
        </p:nvSpPr>
        <p:spPr>
          <a:xfrm>
            <a:off x="8440528" y="5485808"/>
            <a:ext cx="857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specificando </a:t>
            </a:r>
          </a:p>
        </p:txBody>
      </p: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B9A1D95E-CD4D-4463-A473-04CEE1292437}"/>
              </a:ext>
            </a:extLst>
          </p:cNvPr>
          <p:cNvSpPr txBox="1"/>
          <p:nvPr/>
        </p:nvSpPr>
        <p:spPr>
          <a:xfrm>
            <a:off x="7693281" y="5766238"/>
            <a:ext cx="16914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la divisione dei poteri</a:t>
            </a:r>
          </a:p>
        </p:txBody>
      </p:sp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C134D19F-0A91-41A2-A128-18792361EE42}"/>
              </a:ext>
            </a:extLst>
          </p:cNvPr>
          <p:cNvSpPr txBox="1"/>
          <p:nvPr/>
        </p:nvSpPr>
        <p:spPr>
          <a:xfrm>
            <a:off x="7339697" y="6446599"/>
            <a:ext cx="9490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Legislativo </a:t>
            </a:r>
          </a:p>
        </p:txBody>
      </p: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E56AF5C0-F0FE-4373-9E45-0D59CC56690F}"/>
              </a:ext>
            </a:extLst>
          </p:cNvPr>
          <p:cNvSpPr txBox="1"/>
          <p:nvPr/>
        </p:nvSpPr>
        <p:spPr>
          <a:xfrm>
            <a:off x="8082010" y="6446599"/>
            <a:ext cx="9470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Esecutivo  </a:t>
            </a:r>
          </a:p>
        </p:txBody>
      </p:sp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B8B5D8C1-8A72-49A5-9573-4F119CD006BC}"/>
              </a:ext>
            </a:extLst>
          </p:cNvPr>
          <p:cNvSpPr txBox="1"/>
          <p:nvPr/>
        </p:nvSpPr>
        <p:spPr>
          <a:xfrm>
            <a:off x="8791662" y="6446599"/>
            <a:ext cx="10230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Giudiziario  </a:t>
            </a:r>
          </a:p>
        </p:txBody>
      </p:sp>
      <p:cxnSp>
        <p:nvCxnSpPr>
          <p:cNvPr id="45" name="Connettore diritto 44">
            <a:extLst>
              <a:ext uri="{FF2B5EF4-FFF2-40B4-BE49-F238E27FC236}">
                <a16:creationId xmlns:a16="http://schemas.microsoft.com/office/drawing/2014/main" id="{6C516ECF-4C46-4A17-8775-1B3467108335}"/>
              </a:ext>
            </a:extLst>
          </p:cNvPr>
          <p:cNvCxnSpPr>
            <a:cxnSpLocks/>
          </p:cNvCxnSpPr>
          <p:nvPr/>
        </p:nvCxnSpPr>
        <p:spPr>
          <a:xfrm flipH="1">
            <a:off x="7814218" y="6205043"/>
            <a:ext cx="586832" cy="2567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ttore diritto 46">
            <a:extLst>
              <a:ext uri="{FF2B5EF4-FFF2-40B4-BE49-F238E27FC236}">
                <a16:creationId xmlns:a16="http://schemas.microsoft.com/office/drawing/2014/main" id="{10FB0C24-6D7B-4940-BE89-C63A239EE4D1}"/>
              </a:ext>
            </a:extLst>
          </p:cNvPr>
          <p:cNvCxnSpPr>
            <a:cxnSpLocks/>
          </p:cNvCxnSpPr>
          <p:nvPr/>
        </p:nvCxnSpPr>
        <p:spPr>
          <a:xfrm flipH="1">
            <a:off x="8555537" y="6243143"/>
            <a:ext cx="2725" cy="2186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ttore diritto 48">
            <a:extLst>
              <a:ext uri="{FF2B5EF4-FFF2-40B4-BE49-F238E27FC236}">
                <a16:creationId xmlns:a16="http://schemas.microsoft.com/office/drawing/2014/main" id="{FA76835C-150E-4C42-B4BB-72AB1389A0FA}"/>
              </a:ext>
            </a:extLst>
          </p:cNvPr>
          <p:cNvCxnSpPr>
            <a:cxnSpLocks/>
          </p:cNvCxnSpPr>
          <p:nvPr/>
        </p:nvCxnSpPr>
        <p:spPr>
          <a:xfrm>
            <a:off x="8724900" y="6205043"/>
            <a:ext cx="578281" cy="2567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3285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D31DB81-6CDC-49A6-BDFE-B9A765F29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Origine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494025C-7889-49EA-BF7D-A9DDB6697A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sz="2400" dirty="0"/>
              <a:t>Dalla 2° guerra mondiale con la fine della dittatura fascista e dall’esperienza della resistenza al nazismo.</a:t>
            </a:r>
          </a:p>
          <a:p>
            <a:pPr marL="0" indent="0">
              <a:buNone/>
            </a:pPr>
            <a:endParaRPr lang="it-IT" sz="2400" dirty="0"/>
          </a:p>
        </p:txBody>
      </p:sp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90CDA26E-D5B6-49D9-A91A-0EE817C0C253}"/>
              </a:ext>
            </a:extLst>
          </p:cNvPr>
          <p:cNvCxnSpPr/>
          <p:nvPr/>
        </p:nvCxnSpPr>
        <p:spPr>
          <a:xfrm>
            <a:off x="3764564" y="3588383"/>
            <a:ext cx="0" cy="427838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3C366D4A-5A63-42FA-A9DF-45587C2FD3E0}"/>
              </a:ext>
            </a:extLst>
          </p:cNvPr>
          <p:cNvSpPr txBox="1"/>
          <p:nvPr/>
        </p:nvSpPr>
        <p:spPr>
          <a:xfrm>
            <a:off x="3764564" y="3603055"/>
            <a:ext cx="1715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anche se sul piano simbolico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F00761F6-7B58-46A6-9373-AA9566E7FE83}"/>
              </a:ext>
            </a:extLst>
          </p:cNvPr>
          <p:cNvSpPr txBox="1"/>
          <p:nvPr/>
        </p:nvSpPr>
        <p:spPr>
          <a:xfrm>
            <a:off x="2608975" y="4016221"/>
            <a:ext cx="3187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La sua data di nascita è il 2 giugno 1946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D1E32BC8-C8CB-43CC-BA93-24A09423B41D}"/>
              </a:ext>
            </a:extLst>
          </p:cNvPr>
          <p:cNvSpPr txBox="1"/>
          <p:nvPr/>
        </p:nvSpPr>
        <p:spPr>
          <a:xfrm>
            <a:off x="3196200" y="2747109"/>
            <a:ext cx="13229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Entrò in vigore</a:t>
            </a:r>
          </a:p>
          <a:p>
            <a:r>
              <a:rPr lang="it-IT" sz="2400" dirty="0"/>
              <a:t>1° gennaio 1948</a:t>
            </a:r>
          </a:p>
        </p:txBody>
      </p: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721EBAB6-EC9B-4803-A9C2-51A9ADE72063}"/>
              </a:ext>
            </a:extLst>
          </p:cNvPr>
          <p:cNvCxnSpPr>
            <a:cxnSpLocks/>
          </p:cNvCxnSpPr>
          <p:nvPr/>
        </p:nvCxnSpPr>
        <p:spPr>
          <a:xfrm>
            <a:off x="4857226" y="4477886"/>
            <a:ext cx="0" cy="429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6D331581-600E-474B-BFAC-D5DF5B425C9F}"/>
              </a:ext>
            </a:extLst>
          </p:cNvPr>
          <p:cNvSpPr txBox="1"/>
          <p:nvPr/>
        </p:nvSpPr>
        <p:spPr>
          <a:xfrm>
            <a:off x="4849797" y="4508192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quando 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8EAA9E22-0207-4F81-89A3-5FE328C81FB6}"/>
              </a:ext>
            </a:extLst>
          </p:cNvPr>
          <p:cNvSpPr txBox="1"/>
          <p:nvPr/>
        </p:nvSpPr>
        <p:spPr>
          <a:xfrm>
            <a:off x="3839447" y="4949902"/>
            <a:ext cx="20355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Si tenne il 1° referendum </a:t>
            </a:r>
          </a:p>
          <a:p>
            <a:r>
              <a:rPr lang="it-IT" sz="2400" dirty="0"/>
              <a:t>a suffragio universale</a:t>
            </a:r>
          </a:p>
        </p:txBody>
      </p: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ECDB437B-ED78-41F6-AE4C-E4A5FF280148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4857226" y="5780899"/>
            <a:ext cx="0" cy="376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39822CA1-570F-4AF5-86FA-5C777DEB91D6}"/>
              </a:ext>
            </a:extLst>
          </p:cNvPr>
          <p:cNvSpPr txBox="1"/>
          <p:nvPr/>
        </p:nvSpPr>
        <p:spPr>
          <a:xfrm>
            <a:off x="4857226" y="5742669"/>
            <a:ext cx="371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che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2C8E6192-879E-458A-849C-1AA667DABDD4}"/>
              </a:ext>
            </a:extLst>
          </p:cNvPr>
          <p:cNvSpPr txBox="1"/>
          <p:nvPr/>
        </p:nvSpPr>
        <p:spPr>
          <a:xfrm>
            <a:off x="3698895" y="6102475"/>
            <a:ext cx="2316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Elesse l’assemblea costituente</a:t>
            </a:r>
          </a:p>
        </p:txBody>
      </p: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D1F30028-57FC-4A18-A728-937D268AB8B3}"/>
              </a:ext>
            </a:extLst>
          </p:cNvPr>
          <p:cNvCxnSpPr>
            <a:cxnSpLocks/>
            <a:stCxn id="20" idx="3"/>
            <a:endCxn id="26" idx="1"/>
          </p:cNvCxnSpPr>
          <p:nvPr/>
        </p:nvCxnSpPr>
        <p:spPr>
          <a:xfrm>
            <a:off x="6015555" y="6333308"/>
            <a:ext cx="1308670" cy="1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01194275-B195-4AE5-B86E-278AF88C24F8}"/>
              </a:ext>
            </a:extLst>
          </p:cNvPr>
          <p:cNvSpPr txBox="1"/>
          <p:nvPr/>
        </p:nvSpPr>
        <p:spPr>
          <a:xfrm>
            <a:off x="5981363" y="6055401"/>
            <a:ext cx="124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che avrebbe redatto</a:t>
            </a: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E27105D7-73F7-4A82-A945-EB4B232B7168}"/>
              </a:ext>
            </a:extLst>
          </p:cNvPr>
          <p:cNvSpPr txBox="1"/>
          <p:nvPr/>
        </p:nvSpPr>
        <p:spPr>
          <a:xfrm>
            <a:off x="7324225" y="6104394"/>
            <a:ext cx="17123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La carta costituzionale</a:t>
            </a:r>
          </a:p>
        </p:txBody>
      </p:sp>
    </p:spTree>
    <p:extLst>
      <p:ext uri="{BB962C8B-B14F-4D97-AF65-F5344CB8AC3E}">
        <p14:creationId xmlns:p14="http://schemas.microsoft.com/office/powerpoint/2010/main" val="2289477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67C5BF0-BE26-426A-B59D-68CAB703B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La struttura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636AC22-E0F5-4AA0-B926-7C7EF18748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400" dirty="0"/>
              <a:t>Premessa:  enuncia principi fondamentali (art. 1-12)</a:t>
            </a:r>
          </a:p>
          <a:p>
            <a:r>
              <a:rPr lang="it-IT" sz="2400" dirty="0"/>
              <a:t>Parte 1:  riguarda i diritti e i doveri dei cittadini (art. 13-54)</a:t>
            </a:r>
          </a:p>
          <a:p>
            <a:r>
              <a:rPr lang="it-IT" sz="2400" dirty="0"/>
              <a:t>Parte 2:  relativa all’ordinamento dello stato (art 55-139)</a:t>
            </a:r>
          </a:p>
          <a:p>
            <a:r>
              <a:rPr lang="it-IT" sz="2400" dirty="0"/>
              <a:t>18 disposizioni transitorie e finali (numerate con i numeri romani) </a:t>
            </a:r>
          </a:p>
        </p:txBody>
      </p:sp>
    </p:spTree>
    <p:extLst>
      <p:ext uri="{BB962C8B-B14F-4D97-AF65-F5344CB8AC3E}">
        <p14:creationId xmlns:p14="http://schemas.microsoft.com/office/powerpoint/2010/main" val="614164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F3EF56-072F-4FD5-B134-8E2D8804D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Principi fondamentali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87C8A3F4-09F7-4154-B371-01A7CF917AE1}"/>
              </a:ext>
            </a:extLst>
          </p:cNvPr>
          <p:cNvSpPr txBox="1"/>
          <p:nvPr/>
        </p:nvSpPr>
        <p:spPr>
          <a:xfrm>
            <a:off x="5749591" y="1761688"/>
            <a:ext cx="6928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dirty="0"/>
              <a:t>Art. 1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3F8BFD4D-3ED4-4A08-AA65-BF03A9595182}"/>
              </a:ext>
            </a:extLst>
          </p:cNvPr>
          <p:cNvSpPr txBox="1"/>
          <p:nvPr/>
        </p:nvSpPr>
        <p:spPr>
          <a:xfrm>
            <a:off x="2573561" y="2417463"/>
            <a:ext cx="67605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«L’Italia è una </a:t>
            </a:r>
            <a:r>
              <a:rPr lang="it-IT" sz="2400" u="sng" dirty="0">
                <a:solidFill>
                  <a:srgbClr val="FF0000"/>
                </a:solidFill>
                <a:effectLst>
                  <a:glow>
                    <a:schemeClr val="accent1">
                      <a:alpha val="49000"/>
                    </a:schemeClr>
                  </a:glow>
                </a:effectLst>
              </a:rPr>
              <a:t>Repubblica</a:t>
            </a:r>
            <a:r>
              <a:rPr lang="it-IT" sz="2400" dirty="0"/>
              <a:t> </a:t>
            </a:r>
            <a:r>
              <a:rPr lang="it-IT" sz="2400" u="sng" dirty="0">
                <a:solidFill>
                  <a:schemeClr val="accent1"/>
                </a:solidFill>
              </a:rPr>
              <a:t>democratica</a:t>
            </a:r>
            <a:r>
              <a:rPr lang="it-IT" sz="2400" dirty="0"/>
              <a:t> </a:t>
            </a:r>
            <a:r>
              <a:rPr lang="it-IT" sz="2400" u="sng" dirty="0">
                <a:solidFill>
                  <a:srgbClr val="CC00CC"/>
                </a:solidFill>
              </a:rPr>
              <a:t>fondata sul lavoro</a:t>
            </a:r>
            <a:r>
              <a:rPr lang="it-IT" sz="2400" dirty="0"/>
              <a:t>. </a:t>
            </a:r>
          </a:p>
          <a:p>
            <a:r>
              <a:rPr lang="it-IT" sz="2400" dirty="0"/>
              <a:t>  La sovranità appartiene al popolo, che la esercita nelle forme e nei limiti della Costituzione.»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E2B0F4FE-4759-48F2-AACD-53F30070C6A3}"/>
              </a:ext>
            </a:extLst>
          </p:cNvPr>
          <p:cNvSpPr txBox="1"/>
          <p:nvPr/>
        </p:nvSpPr>
        <p:spPr>
          <a:xfrm>
            <a:off x="1434517" y="3976382"/>
            <a:ext cx="90449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dirty="0">
                <a:solidFill>
                  <a:srgbClr val="FF0000"/>
                </a:solidFill>
              </a:rPr>
              <a:t>*</a:t>
            </a:r>
            <a:r>
              <a:rPr lang="it-IT" sz="2400" dirty="0">
                <a:solidFill>
                  <a:srgbClr val="FF0000"/>
                </a:solidFill>
              </a:rPr>
              <a:t> </a:t>
            </a:r>
            <a:r>
              <a:rPr lang="it-IT" sz="2400" dirty="0"/>
              <a:t>Indica la forma di governo in cui il capo dello stato esercita i suoi poteri per delega del popolo e per un tempo determinato</a:t>
            </a:r>
            <a:endParaRPr lang="it-IT" dirty="0">
              <a:solidFill>
                <a:srgbClr val="FF0000"/>
              </a:solidFill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DE696B57-ACE9-40EC-BBD1-CB3611E81DB2}"/>
              </a:ext>
            </a:extLst>
          </p:cNvPr>
          <p:cNvSpPr txBox="1"/>
          <p:nvPr/>
        </p:nvSpPr>
        <p:spPr>
          <a:xfrm>
            <a:off x="1434517" y="4503868"/>
            <a:ext cx="43424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dirty="0">
                <a:solidFill>
                  <a:schemeClr val="accent1"/>
                </a:solidFill>
              </a:rPr>
              <a:t>*</a:t>
            </a:r>
            <a:r>
              <a:rPr lang="it-IT" sz="2400" dirty="0">
                <a:solidFill>
                  <a:srgbClr val="FF0000"/>
                </a:solidFill>
              </a:rPr>
              <a:t> </a:t>
            </a:r>
            <a:r>
              <a:rPr lang="it-IT" sz="2400" dirty="0"/>
              <a:t>Significa che tutto il popolo partecipa alle scelte politiche</a:t>
            </a:r>
            <a:endParaRPr lang="it-IT" dirty="0">
              <a:solidFill>
                <a:srgbClr val="FF0000"/>
              </a:solidFill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4C08FB88-612B-4CAE-BD46-58044A93C947}"/>
              </a:ext>
            </a:extLst>
          </p:cNvPr>
          <p:cNvSpPr txBox="1"/>
          <p:nvPr/>
        </p:nvSpPr>
        <p:spPr>
          <a:xfrm>
            <a:off x="1434517" y="5031354"/>
            <a:ext cx="777437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dirty="0">
                <a:solidFill>
                  <a:srgbClr val="CC00CC"/>
                </a:solidFill>
              </a:rPr>
              <a:t>*</a:t>
            </a:r>
            <a:r>
              <a:rPr lang="it-IT" sz="2400" dirty="0"/>
              <a:t> Indica il riguardo che ha lo stato per la persona umana senza distinzione di nascita o di censo </a:t>
            </a:r>
          </a:p>
          <a:p>
            <a:r>
              <a:rPr lang="it-IT" dirty="0"/>
              <a:t>    (come invece avveniva nel vecchio stato monarchico che poneva i titoli di sangue e di ricchezza a fondamento del sistema politico e sociale)</a:t>
            </a:r>
            <a:endParaRPr lang="it-IT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5648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F3EF56-072F-4FD5-B134-8E2D8804D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Principi fondamentali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87C8A3F4-09F7-4154-B371-01A7CF917AE1}"/>
              </a:ext>
            </a:extLst>
          </p:cNvPr>
          <p:cNvSpPr txBox="1"/>
          <p:nvPr/>
        </p:nvSpPr>
        <p:spPr>
          <a:xfrm>
            <a:off x="5749591" y="1761688"/>
            <a:ext cx="7152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dirty="0"/>
              <a:t>Art. 2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3F8BFD4D-3ED4-4A08-AA65-BF03A9595182}"/>
              </a:ext>
            </a:extLst>
          </p:cNvPr>
          <p:cNvSpPr txBox="1"/>
          <p:nvPr/>
        </p:nvSpPr>
        <p:spPr>
          <a:xfrm>
            <a:off x="2573561" y="2417463"/>
            <a:ext cx="76642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«La Repubblica riconosce e garantisce i </a:t>
            </a:r>
            <a:r>
              <a:rPr lang="it-IT" sz="2400" u="sng" dirty="0">
                <a:solidFill>
                  <a:srgbClr val="996633"/>
                </a:solidFill>
              </a:rPr>
              <a:t>diritti inviolabili</a:t>
            </a:r>
            <a:r>
              <a:rPr lang="it-IT" sz="2400" dirty="0"/>
              <a:t> </a:t>
            </a:r>
            <a:r>
              <a:rPr lang="it-IT" sz="2400" u="sng" dirty="0">
                <a:solidFill>
                  <a:srgbClr val="0000FF"/>
                </a:solidFill>
              </a:rPr>
              <a:t>dell’uomo</a:t>
            </a:r>
            <a:r>
              <a:rPr lang="it-IT" sz="2400" dirty="0"/>
              <a:t>, sia come singolo sia nelle formazioni</a:t>
            </a:r>
          </a:p>
          <a:p>
            <a:r>
              <a:rPr lang="it-IT" sz="2400" dirty="0"/>
              <a:t>  sociali ove si svolge la sua personalità […].»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E2B0F4FE-4759-48F2-AACD-53F30070C6A3}"/>
              </a:ext>
            </a:extLst>
          </p:cNvPr>
          <p:cNvSpPr txBox="1"/>
          <p:nvPr/>
        </p:nvSpPr>
        <p:spPr>
          <a:xfrm>
            <a:off x="1476462" y="3294776"/>
            <a:ext cx="5660717" cy="19697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dirty="0">
                <a:solidFill>
                  <a:srgbClr val="996633"/>
                </a:solidFill>
              </a:rPr>
              <a:t>*</a:t>
            </a:r>
            <a:r>
              <a:rPr lang="it-IT" sz="2400" dirty="0">
                <a:solidFill>
                  <a:srgbClr val="FF0000"/>
                </a:solidFill>
              </a:rPr>
              <a:t> </a:t>
            </a:r>
            <a:r>
              <a:rPr lang="it-IT" sz="2400" dirty="0"/>
              <a:t>Sono quei diritti che nascono con l’uomo e per tale ragione sono inviolabili: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/>
              <a:t>Diritto alla vita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/>
              <a:t>Diritto alla libertà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/>
              <a:t>Diritto di associazione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/>
              <a:t>Diritto di religione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/>
              <a:t>Diritto di manifestazione del pensiero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4C08FB88-612B-4CAE-BD46-58044A93C947}"/>
              </a:ext>
            </a:extLst>
          </p:cNvPr>
          <p:cNvSpPr txBox="1"/>
          <p:nvPr/>
        </p:nvSpPr>
        <p:spPr>
          <a:xfrm>
            <a:off x="1476462" y="5398770"/>
            <a:ext cx="8737841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dirty="0">
                <a:solidFill>
                  <a:srgbClr val="0000FF"/>
                </a:solidFill>
              </a:rPr>
              <a:t>*</a:t>
            </a:r>
            <a:r>
              <a:rPr lang="it-IT" sz="2400" dirty="0"/>
              <a:t> Non vengono riconosciuti solo ai cittadini italiani, ma a qualsiasi persona che si trovi sul nostro territorio compreso chi, </a:t>
            </a:r>
          </a:p>
          <a:p>
            <a:r>
              <a:rPr lang="it-IT" sz="2400" dirty="0"/>
              <a:t>   per ipotesi, vi fosse introdotto illegalmente</a:t>
            </a:r>
            <a:endParaRPr lang="it-IT" dirty="0"/>
          </a:p>
          <a:p>
            <a:r>
              <a:rPr lang="it-IT" dirty="0"/>
              <a:t>							</a:t>
            </a:r>
            <a:endParaRPr lang="it-IT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1559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F3EF56-072F-4FD5-B134-8E2D8804D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Principi fondamentali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87C8A3F4-09F7-4154-B371-01A7CF917AE1}"/>
              </a:ext>
            </a:extLst>
          </p:cNvPr>
          <p:cNvSpPr txBox="1"/>
          <p:nvPr/>
        </p:nvSpPr>
        <p:spPr>
          <a:xfrm>
            <a:off x="5749591" y="1761688"/>
            <a:ext cx="7104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dirty="0"/>
              <a:t>Art. 3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2351E182-2697-45DE-B3D6-758F5A7F94C7}"/>
              </a:ext>
            </a:extLst>
          </p:cNvPr>
          <p:cNvSpPr txBox="1"/>
          <p:nvPr/>
        </p:nvSpPr>
        <p:spPr>
          <a:xfrm>
            <a:off x="838200" y="5015710"/>
            <a:ext cx="1020914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dirty="0">
                <a:solidFill>
                  <a:srgbClr val="FC7845"/>
                </a:solidFill>
              </a:rPr>
              <a:t>*</a:t>
            </a:r>
            <a:r>
              <a:rPr lang="it-IT" sz="2400" dirty="0"/>
              <a:t> Stabilisce che le leggi non devono operare discriminazioni tra i cittadini accordando ad alcuni ingiustificati privilegi e gravando altri </a:t>
            </a:r>
          </a:p>
          <a:p>
            <a:r>
              <a:rPr lang="it-IT" sz="2400" dirty="0"/>
              <a:t>   di ingiustificati oneri e interviene imponendo agli organi della Repubblica di operare affinché siano rimossi gli ostacoli di ordine economico </a:t>
            </a:r>
          </a:p>
          <a:p>
            <a:r>
              <a:rPr lang="it-IT" sz="2400" dirty="0"/>
              <a:t>   e sociale, che impediscono alle persone di godere pienamente dei propri diritti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229B35B3-2CE8-4774-B357-240D89B824FC}"/>
              </a:ext>
            </a:extLst>
          </p:cNvPr>
          <p:cNvSpPr txBox="1"/>
          <p:nvPr/>
        </p:nvSpPr>
        <p:spPr>
          <a:xfrm>
            <a:off x="2573561" y="2417463"/>
            <a:ext cx="679365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«Tutti i cittadini hanno pari dignità sociale e sono </a:t>
            </a:r>
            <a:r>
              <a:rPr lang="it-IT" sz="2400" u="sng" dirty="0">
                <a:solidFill>
                  <a:srgbClr val="FC7845"/>
                </a:solidFill>
              </a:rPr>
              <a:t>eguali davanti alla legge </a:t>
            </a:r>
            <a:r>
              <a:rPr lang="it-IT" sz="2400" dirty="0"/>
              <a:t>senza distinzione </a:t>
            </a:r>
          </a:p>
          <a:p>
            <a:r>
              <a:rPr lang="it-IT" sz="2400" dirty="0"/>
              <a:t>  di sesso, di razza, di lingua, di religione, di opinioni politiche, di condizioni personali e sociali.</a:t>
            </a:r>
          </a:p>
          <a:p>
            <a:r>
              <a:rPr lang="it-IT" sz="2400" dirty="0"/>
              <a:t>  È compito della Repubblica rimuovere gli ostacoli di ordine economico e sociale, che, </a:t>
            </a:r>
          </a:p>
          <a:p>
            <a:r>
              <a:rPr lang="it-IT" sz="2400" dirty="0"/>
              <a:t>  limitando di fatto la libertà e l’eguaglianza dei cittadini, impediscono il pieno sviluppo </a:t>
            </a:r>
          </a:p>
          <a:p>
            <a:r>
              <a:rPr lang="it-IT" sz="2400" dirty="0"/>
              <a:t>  della persona umana […].»</a:t>
            </a:r>
          </a:p>
        </p:txBody>
      </p:sp>
    </p:spTree>
    <p:extLst>
      <p:ext uri="{BB962C8B-B14F-4D97-AF65-F5344CB8AC3E}">
        <p14:creationId xmlns:p14="http://schemas.microsoft.com/office/powerpoint/2010/main" val="1964949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F3EF56-072F-4FD5-B134-8E2D8804D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Principi fondamentali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87C8A3F4-09F7-4154-B371-01A7CF917AE1}"/>
              </a:ext>
            </a:extLst>
          </p:cNvPr>
          <p:cNvSpPr txBox="1"/>
          <p:nvPr/>
        </p:nvSpPr>
        <p:spPr>
          <a:xfrm>
            <a:off x="5749591" y="1761688"/>
            <a:ext cx="7152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dirty="0"/>
              <a:t>Art. 4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3F8BFD4D-3ED4-4A08-AA65-BF03A9595182}"/>
              </a:ext>
            </a:extLst>
          </p:cNvPr>
          <p:cNvSpPr txBox="1"/>
          <p:nvPr/>
        </p:nvSpPr>
        <p:spPr>
          <a:xfrm>
            <a:off x="2573561" y="2417463"/>
            <a:ext cx="65455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«La Repubblica riconosce a tutti i cittadini il </a:t>
            </a:r>
            <a:r>
              <a:rPr lang="it-IT" sz="2400" u="sng" dirty="0">
                <a:solidFill>
                  <a:srgbClr val="57836F"/>
                </a:solidFill>
              </a:rPr>
              <a:t>diritto al lavoro</a:t>
            </a:r>
            <a:r>
              <a:rPr lang="it-IT" sz="2400" dirty="0"/>
              <a:t> e </a:t>
            </a:r>
            <a:r>
              <a:rPr lang="it-IT" sz="2400" u="sng" dirty="0">
                <a:solidFill>
                  <a:srgbClr val="FCC10B"/>
                </a:solidFill>
              </a:rPr>
              <a:t>promuove le condizioni che</a:t>
            </a:r>
          </a:p>
          <a:p>
            <a:r>
              <a:rPr lang="it-IT" sz="2400" dirty="0">
                <a:solidFill>
                  <a:srgbClr val="FCC10B"/>
                </a:solidFill>
              </a:rPr>
              <a:t>  </a:t>
            </a:r>
            <a:r>
              <a:rPr lang="it-IT" sz="2400" u="sng" dirty="0">
                <a:solidFill>
                  <a:srgbClr val="FCC10B"/>
                </a:solidFill>
              </a:rPr>
              <a:t>rendano effettivo questo diritto</a:t>
            </a:r>
            <a:r>
              <a:rPr lang="it-IT" sz="2400" dirty="0"/>
              <a:t> […].»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E2B0F4FE-4759-48F2-AACD-53F30070C6A3}"/>
              </a:ext>
            </a:extLst>
          </p:cNvPr>
          <p:cNvSpPr txBox="1"/>
          <p:nvPr/>
        </p:nvSpPr>
        <p:spPr>
          <a:xfrm>
            <a:off x="1434517" y="3976382"/>
            <a:ext cx="43318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dirty="0">
                <a:solidFill>
                  <a:srgbClr val="57836F"/>
                </a:solidFill>
              </a:rPr>
              <a:t>*</a:t>
            </a:r>
            <a:r>
              <a:rPr lang="it-IT" sz="2400" dirty="0">
                <a:solidFill>
                  <a:srgbClr val="FF0000"/>
                </a:solidFill>
              </a:rPr>
              <a:t> </a:t>
            </a:r>
            <a:r>
              <a:rPr lang="it-IT" sz="2400" dirty="0"/>
              <a:t>Inteso come strumento per la realizzazione dell’individuo</a:t>
            </a:r>
            <a:endParaRPr lang="it-IT" dirty="0">
              <a:solidFill>
                <a:srgbClr val="FF0000"/>
              </a:solidFill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DE696B57-ACE9-40EC-BBD1-CB3611E81DB2}"/>
              </a:ext>
            </a:extLst>
          </p:cNvPr>
          <p:cNvSpPr txBox="1"/>
          <p:nvPr/>
        </p:nvSpPr>
        <p:spPr>
          <a:xfrm>
            <a:off x="1434517" y="4503868"/>
            <a:ext cx="95986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dirty="0">
                <a:solidFill>
                  <a:srgbClr val="FCC10B"/>
                </a:solidFill>
              </a:rPr>
              <a:t>*</a:t>
            </a:r>
            <a:r>
              <a:rPr lang="it-IT" sz="2400" dirty="0">
                <a:solidFill>
                  <a:srgbClr val="FF0000"/>
                </a:solidFill>
              </a:rPr>
              <a:t> </a:t>
            </a:r>
            <a:r>
              <a:rPr lang="it-IT" sz="2400" dirty="0"/>
              <a:t>La Repubblica promuove ogni iniziativa utile a stimolare gli investimenti e con essi l’espansione della produzione e dell’occupazione </a:t>
            </a:r>
          </a:p>
        </p:txBody>
      </p:sp>
    </p:spTree>
    <p:extLst>
      <p:ext uri="{BB962C8B-B14F-4D97-AF65-F5344CB8AC3E}">
        <p14:creationId xmlns:p14="http://schemas.microsoft.com/office/powerpoint/2010/main" val="148756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F3EF56-072F-4FD5-B134-8E2D8804D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Principi fondamentali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87C8A3F4-09F7-4154-B371-01A7CF917AE1}"/>
              </a:ext>
            </a:extLst>
          </p:cNvPr>
          <p:cNvSpPr txBox="1"/>
          <p:nvPr/>
        </p:nvSpPr>
        <p:spPr>
          <a:xfrm>
            <a:off x="5749591" y="1761688"/>
            <a:ext cx="7280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dirty="0"/>
              <a:t>Art. 5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3F8BFD4D-3ED4-4A08-AA65-BF03A9595182}"/>
              </a:ext>
            </a:extLst>
          </p:cNvPr>
          <p:cNvSpPr txBox="1"/>
          <p:nvPr/>
        </p:nvSpPr>
        <p:spPr>
          <a:xfrm>
            <a:off x="2573561" y="2417463"/>
            <a:ext cx="5858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«La Repubblica, una e indivisibile, riconosce e promuove le autonomie locali […].»</a:t>
            </a:r>
          </a:p>
        </p:txBody>
      </p:sp>
      <p:sp>
        <p:nvSpPr>
          <p:cNvPr id="3" name="Parentesi graffa chiusa 2">
            <a:extLst>
              <a:ext uri="{FF2B5EF4-FFF2-40B4-BE49-F238E27FC236}">
                <a16:creationId xmlns:a16="http://schemas.microsoft.com/office/drawing/2014/main" id="{7B34BF8D-262C-49DB-921E-557923D39892}"/>
              </a:ext>
            </a:extLst>
          </p:cNvPr>
          <p:cNvSpPr/>
          <p:nvPr/>
        </p:nvSpPr>
        <p:spPr>
          <a:xfrm rot="5400000">
            <a:off x="5189350" y="262278"/>
            <a:ext cx="627075" cy="5706372"/>
          </a:xfrm>
          <a:prstGeom prst="rightBrace">
            <a:avLst>
              <a:gd name="adj1" fmla="val 8333"/>
              <a:gd name="adj2" fmla="val 47352"/>
            </a:avLst>
          </a:prstGeom>
          <a:ln>
            <a:solidFill>
              <a:srgbClr val="16D8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D51BC869-54A7-4C94-9F11-4388EA9CDCD3}"/>
              </a:ext>
            </a:extLst>
          </p:cNvPr>
          <p:cNvSpPr txBox="1"/>
          <p:nvPr/>
        </p:nvSpPr>
        <p:spPr>
          <a:xfrm>
            <a:off x="5126862" y="3384704"/>
            <a:ext cx="527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ovvero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A2ABA5EF-34D5-4520-9819-580F1D1875CB}"/>
              </a:ext>
            </a:extLst>
          </p:cNvPr>
          <p:cNvSpPr txBox="1"/>
          <p:nvPr/>
        </p:nvSpPr>
        <p:spPr>
          <a:xfrm>
            <a:off x="2573561" y="4311942"/>
            <a:ext cx="2707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L'Italia è una Repubblica indivisibile </a:t>
            </a:r>
          </a:p>
        </p:txBody>
      </p:sp>
      <p:cxnSp>
        <p:nvCxnSpPr>
          <p:cNvPr id="12" name="Connettore a gomito 11">
            <a:extLst>
              <a:ext uri="{FF2B5EF4-FFF2-40B4-BE49-F238E27FC236}">
                <a16:creationId xmlns:a16="http://schemas.microsoft.com/office/drawing/2014/main" id="{36952A13-334A-4FB1-8F3C-5686256DAE61}"/>
              </a:ext>
            </a:extLst>
          </p:cNvPr>
          <p:cNvCxnSpPr>
            <a:cxnSpLocks/>
            <a:stCxn id="3" idx="1"/>
            <a:endCxn id="10" idx="0"/>
          </p:cNvCxnSpPr>
          <p:nvPr/>
        </p:nvCxnSpPr>
        <p:spPr>
          <a:xfrm rot="16200000" flipH="1" flipV="1">
            <a:off x="4349304" y="3007252"/>
            <a:ext cx="882940" cy="1726439"/>
          </a:xfrm>
          <a:prstGeom prst="bentConnector3">
            <a:avLst>
              <a:gd name="adj1" fmla="val 31605"/>
            </a:avLst>
          </a:prstGeom>
          <a:ln>
            <a:solidFill>
              <a:srgbClr val="16D83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E9BA40BC-F2C4-4DA0-A52F-1EEA40B0E185}"/>
              </a:ext>
            </a:extLst>
          </p:cNvPr>
          <p:cNvSpPr txBox="1"/>
          <p:nvPr/>
        </p:nvSpPr>
        <p:spPr>
          <a:xfrm>
            <a:off x="3724613" y="4647761"/>
            <a:ext cx="4058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ma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ACE2BED2-6FC3-4E26-90B6-691ADE71AF66}"/>
              </a:ext>
            </a:extLst>
          </p:cNvPr>
          <p:cNvSpPr txBox="1"/>
          <p:nvPr/>
        </p:nvSpPr>
        <p:spPr>
          <a:xfrm>
            <a:off x="2573561" y="4970777"/>
            <a:ext cx="76242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alcune funzioni pubbliche possono essere assegnate a regioni, città, province, comuni, che possono gestirle</a:t>
            </a:r>
          </a:p>
          <a:p>
            <a:r>
              <a:rPr lang="it-IT" sz="2400" dirty="0"/>
              <a:t>in modo «autonomo» 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C8193EFA-B7C8-4E8C-84C7-E671A141B50A}"/>
              </a:ext>
            </a:extLst>
          </p:cNvPr>
          <p:cNvSpPr txBox="1"/>
          <p:nvPr/>
        </p:nvSpPr>
        <p:spPr>
          <a:xfrm>
            <a:off x="3414319" y="5967265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cioè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649A7604-5D69-4C5D-B398-325CB51D56A2}"/>
              </a:ext>
            </a:extLst>
          </p:cNvPr>
          <p:cNvSpPr txBox="1"/>
          <p:nvPr/>
        </p:nvSpPr>
        <p:spPr>
          <a:xfrm>
            <a:off x="4644059" y="6105765"/>
            <a:ext cx="17306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secondo proprie scelte</a:t>
            </a:r>
          </a:p>
        </p:txBody>
      </p:sp>
      <p:cxnSp>
        <p:nvCxnSpPr>
          <p:cNvPr id="18" name="Connettore a gomito 17">
            <a:extLst>
              <a:ext uri="{FF2B5EF4-FFF2-40B4-BE49-F238E27FC236}">
                <a16:creationId xmlns:a16="http://schemas.microsoft.com/office/drawing/2014/main" id="{7B5A219B-8046-42D0-B69E-44ECF1C57F8A}"/>
              </a:ext>
            </a:extLst>
          </p:cNvPr>
          <p:cNvCxnSpPr>
            <a:endCxn id="16" idx="1"/>
          </p:cNvCxnSpPr>
          <p:nvPr/>
        </p:nvCxnSpPr>
        <p:spPr>
          <a:xfrm>
            <a:off x="3414319" y="5801774"/>
            <a:ext cx="1229740" cy="534824"/>
          </a:xfrm>
          <a:prstGeom prst="bentConnector3">
            <a:avLst>
              <a:gd name="adj1" fmla="val 201"/>
            </a:avLst>
          </a:prstGeom>
          <a:ln>
            <a:solidFill>
              <a:srgbClr val="16D83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4404306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AnalogousFromRegularSeed_2SEEDS">
      <a:dk1>
        <a:srgbClr val="000000"/>
      </a:dk1>
      <a:lt1>
        <a:srgbClr val="FFFFFF"/>
      </a:lt1>
      <a:dk2>
        <a:srgbClr val="243441"/>
      </a:dk2>
      <a:lt2>
        <a:srgbClr val="E8E3E2"/>
      </a:lt2>
      <a:accent1>
        <a:srgbClr val="19AFD4"/>
      </a:accent1>
      <a:accent2>
        <a:srgbClr val="21B594"/>
      </a:accent2>
      <a:accent3>
        <a:srgbClr val="2A73E5"/>
      </a:accent3>
      <a:accent4>
        <a:srgbClr val="D41934"/>
      </a:accent4>
      <a:accent5>
        <a:srgbClr val="E55D2A"/>
      </a:accent5>
      <a:accent6>
        <a:srgbClr val="CE9518"/>
      </a:accent6>
      <a:hlink>
        <a:srgbClr val="C15F47"/>
      </a:hlink>
      <a:folHlink>
        <a:srgbClr val="7F7F7F"/>
      </a:folHlink>
    </a:clrScheme>
    <a:fontScheme name="Sketchy_SerifHand">
      <a:majorFont>
        <a:latin typeface="The Serif Hand Black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</TotalTime>
  <Words>992</Words>
  <Application>Microsoft Office PowerPoint</Application>
  <PresentationFormat>Widescreen</PresentationFormat>
  <Paragraphs>140</Paragraphs>
  <Slides>17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17</vt:i4>
      </vt:variant>
    </vt:vector>
  </HeadingPairs>
  <TitlesOfParts>
    <vt:vector size="21" baseType="lpstr">
      <vt:lpstr>Arial</vt:lpstr>
      <vt:lpstr>The Hand</vt:lpstr>
      <vt:lpstr>The Serif Hand Black</vt:lpstr>
      <vt:lpstr>SketchyVTI</vt:lpstr>
      <vt:lpstr>La costituzione italiana </vt:lpstr>
      <vt:lpstr>Cos’è?</vt:lpstr>
      <vt:lpstr>Origine</vt:lpstr>
      <vt:lpstr>La struttura</vt:lpstr>
      <vt:lpstr>Principi fondamentali</vt:lpstr>
      <vt:lpstr>Principi fondamentali</vt:lpstr>
      <vt:lpstr>Principi fondamentali</vt:lpstr>
      <vt:lpstr>Principi fondamentali</vt:lpstr>
      <vt:lpstr>Principi fondamentali</vt:lpstr>
      <vt:lpstr>Principi fondamentali</vt:lpstr>
      <vt:lpstr>Principi fondamentali</vt:lpstr>
      <vt:lpstr>Principi fondamentali</vt:lpstr>
      <vt:lpstr>Principi fondamentali</vt:lpstr>
      <vt:lpstr>Principi fondamentali</vt:lpstr>
      <vt:lpstr>Principi fondamentali</vt:lpstr>
      <vt:lpstr>Principi fondamentali</vt:lpstr>
      <vt:lpstr>La costituzione italiana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costituzione italiana</dc:title>
  <dc:creator>Lorenzo Cirilli</dc:creator>
  <cp:lastModifiedBy>Lorenzo Cirilli</cp:lastModifiedBy>
  <cp:revision>36</cp:revision>
  <dcterms:created xsi:type="dcterms:W3CDTF">2020-06-21T08:12:54Z</dcterms:created>
  <dcterms:modified xsi:type="dcterms:W3CDTF">2020-06-25T13:10:40Z</dcterms:modified>
</cp:coreProperties>
</file>