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56" r:id="rId7"/>
    <p:sldId id="257" r:id="rId8"/>
    <p:sldId id="258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68" autoAdjust="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DDED-CA84-418F-99E9-5D5D33338C6E}" type="datetimeFigureOut">
              <a:rPr lang="it-IT" smtClean="0"/>
              <a:t>07/05/2018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C094-761F-4DD5-B698-A3D89C902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893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DDED-CA84-418F-99E9-5D5D33338C6E}" type="datetimeFigureOut">
              <a:rPr lang="it-IT" smtClean="0"/>
              <a:t>07/05/2018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C094-761F-4DD5-B698-A3D89C902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798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DDED-CA84-418F-99E9-5D5D33338C6E}" type="datetimeFigureOut">
              <a:rPr lang="it-IT" smtClean="0"/>
              <a:t>07/05/2018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C094-761F-4DD5-B698-A3D89C902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398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DDED-CA84-418F-99E9-5D5D33338C6E}" type="datetimeFigureOut">
              <a:rPr lang="it-IT" smtClean="0"/>
              <a:t>07/05/2018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C094-761F-4DD5-B698-A3D89C902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763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DDED-CA84-418F-99E9-5D5D33338C6E}" type="datetimeFigureOut">
              <a:rPr lang="it-IT" smtClean="0"/>
              <a:t>07/05/2018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C094-761F-4DD5-B698-A3D89C902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369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DDED-CA84-418F-99E9-5D5D33338C6E}" type="datetimeFigureOut">
              <a:rPr lang="it-IT" smtClean="0"/>
              <a:t>07/05/2018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C094-761F-4DD5-B698-A3D89C902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04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DDED-CA84-418F-99E9-5D5D33338C6E}" type="datetimeFigureOut">
              <a:rPr lang="it-IT" smtClean="0"/>
              <a:t>07/05/2018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C094-761F-4DD5-B698-A3D89C902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051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DDED-CA84-418F-99E9-5D5D33338C6E}" type="datetimeFigureOut">
              <a:rPr lang="it-IT" smtClean="0"/>
              <a:t>07/05/2018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C094-761F-4DD5-B698-A3D89C902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70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DDED-CA84-418F-99E9-5D5D33338C6E}" type="datetimeFigureOut">
              <a:rPr lang="it-IT" smtClean="0"/>
              <a:t>07/05/2018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C094-761F-4DD5-B698-A3D89C902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222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DDED-CA84-418F-99E9-5D5D33338C6E}" type="datetimeFigureOut">
              <a:rPr lang="it-IT" smtClean="0"/>
              <a:t>07/05/2018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C094-761F-4DD5-B698-A3D89C902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034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DDED-CA84-418F-99E9-5D5D33338C6E}" type="datetimeFigureOut">
              <a:rPr lang="it-IT" smtClean="0"/>
              <a:t>07/05/2018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C094-761F-4DD5-B698-A3D89C902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085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DDDED-CA84-418F-99E9-5D5D33338C6E}" type="datetimeFigureOut">
              <a:rPr lang="it-IT" smtClean="0"/>
              <a:t>07/05/2018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0C094-761F-4DD5-B698-A3D89C902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442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" y="-218661"/>
            <a:ext cx="3498574" cy="1000539"/>
          </a:xfrm>
        </p:spPr>
        <p:txBody>
          <a:bodyPr>
            <a:normAutofit/>
          </a:bodyPr>
          <a:lstStyle/>
          <a:p>
            <a:r>
              <a:rPr lang="it-IT" sz="5300" b="1" dirty="0">
                <a:solidFill>
                  <a:srgbClr val="0070C0"/>
                </a:solidFill>
              </a:rPr>
              <a:t>Fase 1: IF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-1" y="556591"/>
            <a:ext cx="5552661" cy="630140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0070C0"/>
                </a:solidFill>
              </a:rPr>
              <a:t>L’indirizzo della prima istruzione viene caricato nel Program Counter </a:t>
            </a:r>
            <a:r>
              <a:rPr lang="it-IT" dirty="0" smtClean="0">
                <a:solidFill>
                  <a:srgbClr val="0070C0"/>
                </a:solidFill>
              </a:rPr>
              <a:t>e poi </a:t>
            </a:r>
            <a:r>
              <a:rPr lang="it-IT" dirty="0">
                <a:solidFill>
                  <a:srgbClr val="0070C0"/>
                </a:solidFill>
              </a:rPr>
              <a:t>da questo all’Address Register.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0070C0"/>
                </a:solidFill>
              </a:rPr>
              <a:t>L’istruzione prelevata (fetch) dalla memoria e caricata nell’Istruction Register(anche eventuali dati vengono caricati nel Data Register).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0070C0"/>
                </a:solidFill>
              </a:rPr>
              <a:t>Il Program Counter viene incrementato al fine di puntare alla successiva istruzione da eseguire; il programma è eseguito in sequenza e quindi l’indirizzo dell’istruzione successiva corrisponde all’indirizzo della prima istruzione all’istruzione corrente.</a:t>
            </a:r>
          </a:p>
          <a:p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5532781" y="430695"/>
            <a:ext cx="2093843" cy="702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164" y="556591"/>
            <a:ext cx="5887272" cy="4944165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5870164" y="430695"/>
            <a:ext cx="1076736" cy="351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6946900" y="456095"/>
            <a:ext cx="4940300" cy="1258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4100" y="1"/>
            <a:ext cx="977900" cy="626114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396840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198782"/>
            <a:ext cx="2928730" cy="768626"/>
          </a:xfrm>
        </p:spPr>
        <p:txBody>
          <a:bodyPr>
            <a:normAutofit fontScale="90000"/>
          </a:bodyPr>
          <a:lstStyle/>
          <a:p>
            <a:r>
              <a:rPr lang="it-IT" sz="6000" b="1" dirty="0">
                <a:solidFill>
                  <a:srgbClr val="0070C0"/>
                </a:solidFill>
              </a:rPr>
              <a:t>Fase 2: ID</a:t>
            </a:r>
            <a:r>
              <a:rPr lang="it-IT" dirty="0">
                <a:solidFill>
                  <a:srgbClr val="0070C0"/>
                </a:solidFill>
              </a:rPr>
              <a:t/>
            </a:r>
            <a:br>
              <a:rPr lang="it-IT" dirty="0">
                <a:solidFill>
                  <a:srgbClr val="0070C0"/>
                </a:solidFill>
              </a:rPr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967408"/>
            <a:ext cx="6215270" cy="4351338"/>
          </a:xfrm>
        </p:spPr>
        <p:txBody>
          <a:bodyPr/>
          <a:lstStyle/>
          <a:p>
            <a:r>
              <a:rPr lang="it-IT" sz="3600" dirty="0" smtClean="0">
                <a:solidFill>
                  <a:srgbClr val="0070C0"/>
                </a:solidFill>
              </a:rPr>
              <a:t>L’opcode </a:t>
            </a:r>
            <a:r>
              <a:rPr lang="it-IT" sz="3600" dirty="0">
                <a:solidFill>
                  <a:srgbClr val="0070C0"/>
                </a:solidFill>
              </a:rPr>
              <a:t>dell’istruzione è decodificato e in base a esso si caricano nei registri di lavoro gli operandi necessari all’istruzione e si attivano le microcircuiterie necessarie a svolgere l’operazione richiesta. </a:t>
            </a:r>
          </a:p>
          <a:p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635" y="198782"/>
            <a:ext cx="4969565" cy="5480298"/>
          </a:xfrm>
          <a:prstGeom prst="rect">
            <a:avLst/>
          </a:prstGeom>
        </p:spPr>
      </p:pic>
      <p:pic>
        <p:nvPicPr>
          <p:cNvPr id="6" name="Immagine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4100" y="1"/>
            <a:ext cx="977900" cy="626114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378588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411865" y="354702"/>
            <a:ext cx="3190469" cy="706507"/>
          </a:xfrm>
        </p:spPr>
        <p:txBody>
          <a:bodyPr>
            <a:normAutofit fontScale="90000"/>
          </a:bodyPr>
          <a:lstStyle/>
          <a:p>
            <a:pPr algn="ctr"/>
            <a:r>
              <a:rPr lang="it-IT" sz="6000" b="1" dirty="0">
                <a:solidFill>
                  <a:srgbClr val="0070C0"/>
                </a:solidFill>
              </a:rPr>
              <a:t>Fase 3: EX</a:t>
            </a:r>
            <a:r>
              <a:rPr lang="it-IT" dirty="0">
                <a:solidFill>
                  <a:srgbClr val="0070C0"/>
                </a:solidFill>
              </a:rPr>
              <a:t/>
            </a:r>
            <a:br>
              <a:rPr lang="it-IT" dirty="0">
                <a:solidFill>
                  <a:srgbClr val="0070C0"/>
                </a:solidFill>
              </a:rPr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892864"/>
            <a:ext cx="11061699" cy="1824936"/>
          </a:xfrm>
        </p:spPr>
        <p:txBody>
          <a:bodyPr>
            <a:normAutofit/>
          </a:bodyPr>
          <a:lstStyle/>
          <a:p>
            <a:pPr algn="ctr"/>
            <a:r>
              <a:rPr lang="it-IT" sz="3600" dirty="0">
                <a:solidFill>
                  <a:srgbClr val="0070C0"/>
                </a:solidFill>
              </a:rPr>
              <a:t>Le elaborazioni previste dall’opcode dell’istruzione sono eseguite nell’ALU, sfruttano i registri di lavoro per eventuali risultati </a:t>
            </a:r>
            <a:r>
              <a:rPr lang="it-IT" sz="3600" dirty="0" smtClean="0">
                <a:solidFill>
                  <a:srgbClr val="0070C0"/>
                </a:solidFill>
              </a:rPr>
              <a:t>parziali.</a:t>
            </a:r>
            <a:endParaRPr lang="it-IT" sz="36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449" y="3116262"/>
            <a:ext cx="6083300" cy="1320144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>
            <a:off x="8191500" y="3116262"/>
            <a:ext cx="495300" cy="1531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8140700" y="3389668"/>
            <a:ext cx="81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smtClean="0">
                <a:solidFill>
                  <a:srgbClr val="0070C0"/>
                </a:solidFill>
              </a:rPr>
              <a:t>EX</a:t>
            </a:r>
            <a:endParaRPr lang="it-IT" sz="3600" dirty="0">
              <a:solidFill>
                <a:srgbClr val="0070C0"/>
              </a:solidFill>
            </a:endParaRPr>
          </a:p>
        </p:txBody>
      </p:sp>
      <p:pic>
        <p:nvPicPr>
          <p:cNvPr id="9" name="Immagine 8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4100" y="1"/>
            <a:ext cx="977900" cy="626114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394268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rgbClr val="0070C0"/>
                </a:solidFill>
              </a:rPr>
              <a:t>Fase 4: MEM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it-IT" sz="3600" dirty="0">
                <a:solidFill>
                  <a:srgbClr val="0070C0"/>
                </a:solidFill>
              </a:rPr>
              <a:t>Consiste nell’eventuale scrittura del risultato di un’operazione in memoria o verso le periferiche.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390" y="3290091"/>
            <a:ext cx="6965825" cy="1201809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8585200" y="3284828"/>
            <a:ext cx="1104900" cy="1197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8534400" y="3490774"/>
            <a:ext cx="1104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>
                <a:solidFill>
                  <a:srgbClr val="0070C0"/>
                </a:solidFill>
              </a:rPr>
              <a:t>MEM</a:t>
            </a:r>
            <a:endParaRPr lang="it-IT" sz="3200" dirty="0">
              <a:solidFill>
                <a:srgbClr val="0070C0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4324350" y="4300391"/>
            <a:ext cx="393700" cy="256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4311650" y="3156820"/>
            <a:ext cx="393700" cy="256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6350000" y="3156820"/>
            <a:ext cx="1003300" cy="12715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Parentesi graffa chiusa 9"/>
          <p:cNvSpPr/>
          <p:nvPr/>
        </p:nvSpPr>
        <p:spPr>
          <a:xfrm>
            <a:off x="6350000" y="3319209"/>
            <a:ext cx="660400" cy="1143571"/>
          </a:xfrm>
          <a:prstGeom prst="rightBrace">
            <a:avLst>
              <a:gd name="adj1" fmla="val 10772"/>
              <a:gd name="adj2" fmla="val 4800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2" name="Immagine 1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4100" y="1"/>
            <a:ext cx="977900" cy="626114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423068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101994" y="431801"/>
            <a:ext cx="3543694" cy="647700"/>
          </a:xfrm>
        </p:spPr>
        <p:txBody>
          <a:bodyPr>
            <a:normAutofit fontScale="90000"/>
          </a:bodyPr>
          <a:lstStyle/>
          <a:p>
            <a:r>
              <a:rPr lang="it-IT" sz="6000" b="1" dirty="0">
                <a:solidFill>
                  <a:srgbClr val="0070C0"/>
                </a:solidFill>
              </a:rPr>
              <a:t>Fase 5: WB</a:t>
            </a:r>
            <a:r>
              <a:rPr lang="it-IT" dirty="0">
                <a:solidFill>
                  <a:srgbClr val="0070C0"/>
                </a:solidFill>
              </a:rPr>
              <a:t/>
            </a:r>
            <a:br>
              <a:rPr lang="it-IT" dirty="0">
                <a:solidFill>
                  <a:srgbClr val="0070C0"/>
                </a:solidFill>
              </a:rPr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952502"/>
            <a:ext cx="5308600" cy="4351338"/>
          </a:xfrm>
        </p:spPr>
        <p:txBody>
          <a:bodyPr/>
          <a:lstStyle/>
          <a:p>
            <a:r>
              <a:rPr lang="it-IT" sz="3600" dirty="0">
                <a:solidFill>
                  <a:srgbClr val="0070C0"/>
                </a:solidFill>
              </a:rPr>
              <a:t>Il risultato dell’esecuzione dell’istruzione viene scritto nel Data Register e lo stato del processore a seguito </a:t>
            </a:r>
            <a:r>
              <a:rPr lang="it-IT" sz="3600" dirty="0" smtClean="0">
                <a:solidFill>
                  <a:srgbClr val="0070C0"/>
                </a:solidFill>
              </a:rPr>
              <a:t>dell’esecuzione </a:t>
            </a:r>
            <a:r>
              <a:rPr lang="it-IT" sz="3600" dirty="0">
                <a:solidFill>
                  <a:srgbClr val="0070C0"/>
                </a:solidFill>
              </a:rPr>
              <a:t>viene settato nello Status Register.</a:t>
            </a:r>
          </a:p>
          <a:p>
            <a:pPr algn="ctr"/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00" y="1188169"/>
            <a:ext cx="6109881" cy="3518049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10782300" y="1169555"/>
            <a:ext cx="636181" cy="39172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10680700" y="2707550"/>
            <a:ext cx="110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>
                <a:solidFill>
                  <a:srgbClr val="0070C0"/>
                </a:solidFill>
              </a:rPr>
              <a:t>WB</a:t>
            </a:r>
            <a:endParaRPr lang="it-IT" sz="4000" dirty="0">
              <a:solidFill>
                <a:srgbClr val="0070C0"/>
              </a:solidFill>
            </a:endParaRPr>
          </a:p>
        </p:txBody>
      </p:sp>
      <p:pic>
        <p:nvPicPr>
          <p:cNvPr id="7" name="Immagine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4100" y="1"/>
            <a:ext cx="977900" cy="626114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77028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accent1">
                <a:lumMod val="75000"/>
                <a:alpha val="7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 rot="10800000" flipV="1">
            <a:off x="1435100" y="0"/>
            <a:ext cx="9144000" cy="800099"/>
          </a:xfrm>
        </p:spPr>
        <p:txBody>
          <a:bodyPr>
            <a:normAutofit fontScale="90000"/>
          </a:bodyPr>
          <a:lstStyle/>
          <a:p>
            <a:r>
              <a:rPr lang="it-IT" b="1" i="1" dirty="0" smtClean="0"/>
              <a:t>CPU</a:t>
            </a:r>
            <a:endParaRPr lang="it-IT" b="1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0" y="800100"/>
            <a:ext cx="12192000" cy="6057900"/>
          </a:xfrm>
        </p:spPr>
        <p:txBody>
          <a:bodyPr>
            <a:normAutofit fontScale="85000" lnSpcReduction="10000"/>
          </a:bodyPr>
          <a:lstStyle/>
          <a:p>
            <a:r>
              <a:rPr lang="it-IT" b="1" dirty="0" smtClean="0">
                <a:latin typeface="GENUINE" panose="00000400000000000000" pitchFamily="2" charset="2"/>
              </a:rPr>
              <a:t>L'unità di elaborazione centrale è un tipo di processore digitale di eccezionale versatilità che si contraddistingue per sovrintendere a gran parte delle funzionalità del computer digitale basato sull'architettura di von Neumann.</a:t>
            </a:r>
          </a:p>
          <a:p>
            <a:r>
              <a:rPr lang="it-IT" b="1" i="1" u="sng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La CPU generalmente contiene:</a:t>
            </a:r>
          </a:p>
          <a:p>
            <a:endParaRPr lang="it-IT" b="1" i="1" dirty="0" smtClean="0">
              <a:latin typeface="GENUINE" panose="00000400000000000000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600" dirty="0"/>
              <a:t>u</a:t>
            </a:r>
            <a:r>
              <a:rPr lang="it-IT" sz="2600" dirty="0" smtClean="0"/>
              <a:t>na</a:t>
            </a:r>
            <a:r>
              <a:rPr lang="it-IT" sz="2600" dirty="0"/>
              <a:t> </a:t>
            </a:r>
            <a:r>
              <a:rPr lang="it-IT" sz="2600" b="1" i="1" dirty="0" smtClean="0"/>
              <a:t>ALU</a:t>
            </a:r>
            <a:r>
              <a:rPr lang="it-IT" sz="2600" dirty="0" smtClean="0"/>
              <a:t>, </a:t>
            </a:r>
            <a:r>
              <a:rPr lang="it-IT" sz="2600" dirty="0"/>
              <a:t>che si occupa di eseguire le operazioni </a:t>
            </a:r>
            <a:r>
              <a:rPr lang="it-IT" sz="2600" dirty="0" smtClean="0"/>
              <a:t>logiche</a:t>
            </a:r>
            <a:r>
              <a:rPr lang="it-IT" sz="2600" dirty="0"/>
              <a:t> </a:t>
            </a:r>
            <a:r>
              <a:rPr lang="it-IT" sz="2600" dirty="0" smtClean="0"/>
              <a:t>e </a:t>
            </a:r>
            <a:r>
              <a:rPr lang="it-IT" sz="2600" dirty="0"/>
              <a:t>aritmetiche</a:t>
            </a:r>
            <a:r>
              <a:rPr lang="it-IT" sz="2600" dirty="0" smtClean="0"/>
              <a:t>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600" dirty="0"/>
              <a:t>una </a:t>
            </a:r>
            <a:r>
              <a:rPr lang="it-IT" sz="2600" b="1" i="1" dirty="0"/>
              <a:t>Unità di </a:t>
            </a:r>
            <a:r>
              <a:rPr lang="it-IT" sz="2600" b="1" i="1" dirty="0" smtClean="0"/>
              <a:t>Controllo</a:t>
            </a:r>
            <a:r>
              <a:rPr lang="it-IT" sz="2600" dirty="0" smtClean="0"/>
              <a:t>,</a:t>
            </a:r>
            <a:r>
              <a:rPr lang="it-IT" sz="2600" dirty="0"/>
              <a:t> </a:t>
            </a:r>
            <a:r>
              <a:rPr lang="it-IT" sz="2600" dirty="0" smtClean="0"/>
              <a:t> </a:t>
            </a:r>
            <a:r>
              <a:rPr lang="it-IT" sz="2600" dirty="0"/>
              <a:t>che esegue operazioni finalizzate al trasferimento </a:t>
            </a:r>
          </a:p>
          <a:p>
            <a:pPr algn="l"/>
            <a:r>
              <a:rPr lang="it-IT" sz="2600" dirty="0" smtClean="0"/>
              <a:t>      dati o </a:t>
            </a:r>
            <a:r>
              <a:rPr lang="it-IT" sz="2600" dirty="0"/>
              <a:t>al controllo dell’esecuzione dei </a:t>
            </a:r>
            <a:r>
              <a:rPr lang="it-IT" sz="2600" dirty="0" smtClean="0"/>
              <a:t>programmi;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600" dirty="0" smtClean="0"/>
              <a:t>dei</a:t>
            </a:r>
            <a:r>
              <a:rPr lang="it-IT" sz="2600" dirty="0"/>
              <a:t> </a:t>
            </a:r>
            <a:r>
              <a:rPr lang="it-IT" sz="2600" b="1" i="1" dirty="0" smtClean="0"/>
              <a:t>registri</a:t>
            </a:r>
            <a:r>
              <a:rPr lang="it-IT" sz="2600" dirty="0" smtClean="0"/>
              <a:t>, che sono delle piccole aree di memoria molto veloci usati per </a:t>
            </a:r>
            <a:r>
              <a:rPr lang="it-IT" sz="2600" dirty="0"/>
              <a:t>le elaborazioni interne alla CPU, cioè sequenze di N celle di memoria nelle quali si può leggere e scrivere un dato di N bit</a:t>
            </a:r>
            <a:r>
              <a:rPr lang="it-IT" sz="2600" dirty="0" smtClean="0"/>
              <a:t>.</a:t>
            </a:r>
          </a:p>
          <a:p>
            <a:pPr algn="l"/>
            <a:r>
              <a:rPr lang="it-IT" sz="2600" dirty="0" smtClean="0"/>
              <a:t>      I </a:t>
            </a:r>
            <a:r>
              <a:rPr lang="it-IT" sz="2600" dirty="0"/>
              <a:t>registri hanno una velocità di accesso molto elevata ma </a:t>
            </a:r>
            <a:r>
              <a:rPr lang="it-IT" sz="2600" dirty="0" smtClean="0"/>
              <a:t>possono memorizzare un numero piuttosto </a:t>
            </a:r>
          </a:p>
          <a:p>
            <a:pPr algn="l"/>
            <a:r>
              <a:rPr lang="it-IT" sz="2600" dirty="0" smtClean="0"/>
              <a:t>      limitato di bit (8, 16, 32 o 64). Tra i </a:t>
            </a:r>
            <a:r>
              <a:rPr lang="it-IT" sz="2600" dirty="0" smtClean="0">
                <a:hlinkClick r:id="rId2" action="ppaction://hlinksldjump"/>
              </a:rPr>
              <a:t>registri</a:t>
            </a:r>
            <a:r>
              <a:rPr lang="it-IT" sz="2600" dirty="0" smtClean="0"/>
              <a:t> della CPU ricordiamo: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it-IT" sz="2600" dirty="0" smtClean="0"/>
              <a:t>	l’</a:t>
            </a:r>
            <a:r>
              <a:rPr lang="it-IT" sz="2600" b="1" i="1" dirty="0" smtClean="0"/>
              <a:t>Instruction Register</a:t>
            </a:r>
            <a:r>
              <a:rPr lang="it-IT" sz="2600" dirty="0" smtClean="0"/>
              <a:t>, </a:t>
            </a:r>
            <a:r>
              <a:rPr lang="it-IT" sz="2600" dirty="0"/>
              <a:t>che contiene di volta in </a:t>
            </a:r>
            <a:r>
              <a:rPr lang="it-IT" sz="2600" dirty="0" smtClean="0"/>
              <a:t>volta il </a:t>
            </a:r>
            <a:r>
              <a:rPr lang="it-IT" sz="2600" dirty="0"/>
              <a:t>codice dell’istruzione in esecuzione;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it-IT" sz="2600" dirty="0"/>
              <a:t>	</a:t>
            </a:r>
            <a:r>
              <a:rPr lang="it-IT" sz="2600" dirty="0" smtClean="0"/>
              <a:t>il </a:t>
            </a:r>
            <a:r>
              <a:rPr lang="it-IT" sz="2600" b="1" i="1" dirty="0" smtClean="0"/>
              <a:t>Program Counter</a:t>
            </a:r>
            <a:r>
              <a:rPr lang="it-IT" sz="2600" dirty="0" smtClean="0"/>
              <a:t>,</a:t>
            </a:r>
            <a:r>
              <a:rPr lang="it-IT" sz="2600" b="1" i="1" dirty="0" smtClean="0"/>
              <a:t> </a:t>
            </a:r>
            <a:r>
              <a:rPr lang="it-IT" sz="2600" dirty="0" smtClean="0"/>
              <a:t>che </a:t>
            </a:r>
            <a:r>
              <a:rPr lang="it-IT" sz="2600" dirty="0"/>
              <a:t>contiene l’indirizzo in memoria della </a:t>
            </a:r>
            <a:r>
              <a:rPr lang="it-IT" sz="2600" dirty="0" smtClean="0"/>
              <a:t>prossima </a:t>
            </a:r>
            <a:r>
              <a:rPr lang="it-IT" sz="2600" dirty="0"/>
              <a:t>istruzione da </a:t>
            </a:r>
            <a:r>
              <a:rPr lang="it-IT" sz="2600" dirty="0" smtClean="0"/>
              <a:t>eseguire;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it-IT" sz="2600" dirty="0"/>
              <a:t> </a:t>
            </a:r>
            <a:r>
              <a:rPr lang="it-IT" sz="2600" dirty="0" smtClean="0"/>
              <a:t>        lo </a:t>
            </a:r>
            <a:r>
              <a:rPr lang="it-IT" sz="2600" b="1" i="1" dirty="0" smtClean="0"/>
              <a:t>Status Register</a:t>
            </a:r>
            <a:r>
              <a:rPr lang="it-IT" sz="2600" dirty="0" smtClean="0"/>
              <a:t>, </a:t>
            </a:r>
            <a:r>
              <a:rPr lang="it-IT" sz="2600" dirty="0"/>
              <a:t>contenente informazioni, sotto forma di singoli bit </a:t>
            </a:r>
            <a:r>
              <a:rPr lang="it-IT" sz="2600" dirty="0" smtClean="0"/>
              <a:t>sullo </a:t>
            </a:r>
            <a:r>
              <a:rPr lang="it-IT" sz="2600" dirty="0"/>
              <a:t>stato in cui la CPU </a:t>
            </a:r>
            <a:r>
              <a:rPr lang="it-IT" sz="2600" dirty="0" smtClean="0"/>
              <a:t>si</a:t>
            </a:r>
          </a:p>
          <a:p>
            <a:pPr algn="just"/>
            <a:r>
              <a:rPr lang="it-IT" sz="2600" dirty="0"/>
              <a:t> </a:t>
            </a:r>
            <a:r>
              <a:rPr lang="it-IT" sz="2600" dirty="0" smtClean="0"/>
              <a:t>             </a:t>
            </a:r>
            <a:r>
              <a:rPr lang="it-IT" sz="2600" dirty="0"/>
              <a:t>viene a trovare dopo l’esecuzione dell’istruzione.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b="1" dirty="0" smtClean="0">
              <a:latin typeface="GENUINE" panose="00000400000000000000" pitchFamily="2" charset="2"/>
            </a:endParaRP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560" b="89920" l="4766" r="47932">
                        <a14:foregroundMark x1="42813" y1="51389" x2="5052" y2="49537"/>
                        <a14:foregroundMark x1="17760" y1="44537" x2="32917" y2="44537"/>
                        <a14:foregroundMark x1="89323" y1="45741" x2="75208" y2="26296"/>
                        <a14:foregroundMark x1="52292" y1="44537" x2="73438" y2="27593"/>
                        <a14:foregroundMark x1="29676" y1="28640" x2="15018" y2="41440"/>
                        <a14:foregroundMark x1="28777" y1="34720" x2="40827" y2="46080"/>
                        <a14:foregroundMark x1="27068" y1="39360" x2="20504" y2="44000"/>
                        <a14:foregroundMark x1="29676" y1="39360" x2="18705" y2="39360"/>
                        <a14:foregroundMark x1="27068" y1="44480" x2="19604" y2="47520"/>
                        <a14:foregroundMark x1="31655" y1="58240" x2="18435" y2="58720"/>
                        <a14:foregroundMark x1="21043" y1="60800" x2="28777" y2="48480"/>
                        <a14:foregroundMark x1="68076" y1="37440" x2="74371" y2="27200"/>
                        <a14:foregroundMark x1="68076" y1="35840" x2="70054" y2="29760"/>
                        <a14:foregroundMark x1="75540" y1="29760" x2="65737" y2="34400"/>
                        <a14:foregroundMark x1="75270" y1="29280" x2="70324" y2="28800"/>
                        <a14:foregroundMark x1="75540" y1="32800" x2="69514" y2="30240"/>
                        <a14:foregroundMark x1="66007" y1="38880" x2="74910" y2="27680"/>
                        <a14:foregroundMark x1="6115" y1="49440" x2="5486" y2="48480"/>
                        <a14:foregroundMark x1="6025" y1="49440" x2="5665" y2="48640"/>
                        <a14:backgroundMark x1="52248" y1="48160" x2="62320" y2="35360"/>
                        <a14:backgroundMark x1="72932" y1="29280" x2="58273" y2="40000"/>
                        <a14:backgroundMark x1="56565" y1="31360" x2="56565" y2="31360"/>
                        <a14:backgroundMark x1="51349" y1="82080" x2="82644" y2="18400"/>
                        <a14:backgroundMark x1="50180" y1="67200" x2="77878" y2="27360"/>
                        <a14:backgroundMark x1="64928" y1="80800" x2="83633" y2="24320"/>
                        <a14:backgroundMark x1="80216" y1="79200" x2="81924" y2="24000"/>
                        <a14:backgroundMark x1="89119" y1="76640" x2="85971" y2="26560"/>
                        <a14:backgroundMark x1="90737" y1="33760" x2="86421" y2="46080"/>
                        <a14:backgroundMark x1="61421" y1="26880" x2="71673" y2="35040"/>
                        <a14:backgroundMark x1="68076" y1="18080" x2="66637" y2="40160"/>
                        <a14:backgroundMark x1="73291" y1="18400" x2="73831" y2="35040"/>
                        <a14:backgroundMark x1="70683" y1="20960" x2="71673" y2="40960"/>
                        <a14:backgroundMark x1="78327" y1="20960" x2="68525" y2="37120"/>
                        <a14:backgroundMark x1="60881" y1="32960" x2="81205" y2="28640"/>
                        <a14:backgroundMark x1="49910" y1="56160" x2="78327" y2="25280"/>
                        <a14:backgroundMark x1="58004" y1="63040" x2="78597" y2="22720"/>
                        <a14:backgroundMark x1="62590" y1="21440" x2="71673" y2="35040"/>
                        <a14:backgroundMark x1="91457" y1="47680" x2="86421" y2="42720"/>
                        <a14:backgroundMark x1="91277" y1="43040" x2="81205" y2="37120"/>
                        <a14:backgroundMark x1="84802" y1="21440" x2="64928" y2="36000"/>
                        <a14:backgroundMark x1="76439" y1="21120" x2="67626" y2="36320"/>
                        <a14:backgroundMark x1="71673" y1="18560" x2="76709" y2="31200"/>
                        <a14:backgroundMark x1="70683" y1="21920" x2="75450" y2="35040"/>
                        <a14:backgroundMark x1="78237" y1="16960" x2="67626" y2="36640"/>
                        <a14:backgroundMark x1="70054" y1="16960" x2="77248" y2="34880"/>
                        <a14:backgroundMark x1="19784" y1="76640" x2="44155" y2="51040"/>
                        <a14:backgroundMark x1="34532" y1="60480" x2="43165" y2="51680"/>
                        <a14:backgroundMark x1="5665" y1="50560" x2="4946" y2="47680"/>
                        <a14:backgroundMark x1="5845" y1="49920" x2="5036" y2="48320"/>
                        <a14:backgroundMark x1="5216" y1="51840" x2="4946" y2="48640"/>
                        <a14:backgroundMark x1="5396" y1="52480" x2="5935" y2="49440"/>
                        <a14:backgroundMark x1="6475" y1="53600" x2="5755" y2="49120"/>
                        <a14:backgroundMark x1="5396" y1="52960" x2="5665" y2="49120"/>
                        <a14:backgroundMark x1="5755" y1="54720" x2="5665" y2="48960"/>
                        <a14:backgroundMark x1="6475" y1="55360" x2="5665" y2="48960"/>
                        <a14:backgroundMark x1="7284" y1="56160" x2="5665" y2="48800"/>
                        <a14:backgroundMark x1="5126" y1="50080" x2="5216" y2="49280"/>
                        <a14:backgroundMark x1="8363" y1="54400" x2="8633" y2="53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799" y="632819"/>
            <a:ext cx="6168103" cy="346955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00" y="1326024"/>
            <a:ext cx="6204949" cy="349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000">
              <a:schemeClr val="accent2">
                <a:lumMod val="75000"/>
                <a:alpha val="84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206500"/>
            <a:ext cx="12192000" cy="63722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it-IT" b="1" dirty="0" smtClean="0"/>
              <a:t>AR</a:t>
            </a:r>
            <a:r>
              <a:rPr lang="it-IT" dirty="0" smtClean="0"/>
              <a:t>(Address Register): memorizza gli indirizzi per gli accessi in memoria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 smtClean="0"/>
              <a:t>DR</a:t>
            </a:r>
            <a:r>
              <a:rPr lang="it-IT" dirty="0" smtClean="0"/>
              <a:t>(Data Register): memorizzi i dati provenienti da: CPU         Memoria e viceversa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 smtClean="0"/>
              <a:t>IR</a:t>
            </a:r>
            <a:r>
              <a:rPr lang="it-IT" dirty="0" smtClean="0"/>
              <a:t>(Instruction Register): memorizza il codice operativo dell’istruzione da eseguire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 smtClean="0"/>
              <a:t>PC</a:t>
            </a:r>
            <a:r>
              <a:rPr lang="it-IT" dirty="0" smtClean="0"/>
              <a:t>(Program Counter): memorizza l’indirizzo della prossima istruzione da eseguire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 smtClean="0"/>
              <a:t>SR</a:t>
            </a:r>
            <a:r>
              <a:rPr lang="it-IT" dirty="0" smtClean="0"/>
              <a:t>(Status Register): memorizza attraverso i flag, lo stato del processore successivo all’esecuzione dell’ultima operazione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 smtClean="0"/>
              <a:t>SP</a:t>
            </a:r>
            <a:r>
              <a:rPr lang="it-IT" dirty="0" smtClean="0"/>
              <a:t>(Stack Pointer): memorizza l’indirizzo top dello stack, che è </a:t>
            </a:r>
            <a:r>
              <a:rPr lang="it-IT" dirty="0"/>
              <a:t>un’area della memoria in cui i dati sono letti/scritti in modalità </a:t>
            </a:r>
            <a:r>
              <a:rPr lang="it-IT" i="1" dirty="0"/>
              <a:t>Last-In-First-Out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 smtClean="0"/>
              <a:t>Registri di lavoro</a:t>
            </a:r>
            <a:r>
              <a:rPr lang="it-IT" dirty="0" smtClean="0"/>
              <a:t>: memorizzano i risultati temporanei in ingresso e in uscita dall’ALU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200" y="119269"/>
            <a:ext cx="10515600" cy="485775"/>
          </a:xfrm>
        </p:spPr>
        <p:txBody>
          <a:bodyPr>
            <a:noAutofit/>
          </a:bodyPr>
          <a:lstStyle/>
          <a:p>
            <a:pPr algn="ctr"/>
            <a:r>
              <a:rPr lang="it-IT" sz="5400" b="1" i="1" dirty="0" smtClean="0"/>
              <a:t>I registri</a:t>
            </a:r>
            <a:endParaRPr lang="it-IT" sz="5400" b="1" i="1" dirty="0"/>
          </a:p>
        </p:txBody>
      </p:sp>
      <p:cxnSp>
        <p:nvCxnSpPr>
          <p:cNvPr id="6" name="Connettore 2 5"/>
          <p:cNvCxnSpPr/>
          <p:nvPr/>
        </p:nvCxnSpPr>
        <p:spPr>
          <a:xfrm>
            <a:off x="8319604" y="1908865"/>
            <a:ext cx="635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60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2">
                <a:lumMod val="75000"/>
                <a:alpha val="44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-70210" y="-85388"/>
            <a:ext cx="16089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i="1" dirty="0" smtClean="0"/>
              <a:t>Ciclo</a:t>
            </a:r>
            <a:r>
              <a:rPr lang="it-IT" sz="2800" dirty="0" smtClean="0"/>
              <a:t> </a:t>
            </a:r>
          </a:p>
          <a:p>
            <a:r>
              <a:rPr lang="it-IT" sz="2800" b="1" i="1" dirty="0" smtClean="0"/>
              <a:t>macchina</a:t>
            </a:r>
          </a:p>
        </p:txBody>
      </p:sp>
      <p:sp>
        <p:nvSpPr>
          <p:cNvPr id="6" name="Rettangolo 5"/>
          <p:cNvSpPr/>
          <p:nvPr/>
        </p:nvSpPr>
        <p:spPr>
          <a:xfrm>
            <a:off x="2507632" y="29913"/>
            <a:ext cx="1842052" cy="463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Start</a:t>
            </a:r>
          </a:p>
        </p:txBody>
      </p:sp>
      <p:sp>
        <p:nvSpPr>
          <p:cNvPr id="8" name="Rettangolo 7"/>
          <p:cNvSpPr/>
          <p:nvPr/>
        </p:nvSpPr>
        <p:spPr>
          <a:xfrm>
            <a:off x="2507632" y="721330"/>
            <a:ext cx="1842052" cy="4638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50" dirty="0" smtClean="0"/>
              <a:t>PC    indirizzo prima istruzione</a:t>
            </a:r>
          </a:p>
        </p:txBody>
      </p:sp>
      <p:cxnSp>
        <p:nvCxnSpPr>
          <p:cNvPr id="9" name="Connettore 2 8"/>
          <p:cNvCxnSpPr>
            <a:stCxn id="6" idx="2"/>
            <a:endCxn id="8" idx="0"/>
          </p:cNvCxnSpPr>
          <p:nvPr/>
        </p:nvCxnSpPr>
        <p:spPr>
          <a:xfrm>
            <a:off x="3428658" y="493739"/>
            <a:ext cx="0" cy="227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>
          <a:xfrm>
            <a:off x="2507632" y="1412747"/>
            <a:ext cx="1842052" cy="4638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AR     PC</a:t>
            </a:r>
          </a:p>
        </p:txBody>
      </p:sp>
      <p:cxnSp>
        <p:nvCxnSpPr>
          <p:cNvPr id="13" name="Connettore 2 12"/>
          <p:cNvCxnSpPr/>
          <p:nvPr/>
        </p:nvCxnSpPr>
        <p:spPr>
          <a:xfrm flipH="1">
            <a:off x="2738438" y="949325"/>
            <a:ext cx="1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stCxn id="8" idx="2"/>
            <a:endCxn id="11" idx="0"/>
          </p:cNvCxnSpPr>
          <p:nvPr/>
        </p:nvCxnSpPr>
        <p:spPr>
          <a:xfrm>
            <a:off x="3428658" y="1185156"/>
            <a:ext cx="0" cy="227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nettore 2 19"/>
          <p:cNvCxnSpPr/>
          <p:nvPr/>
        </p:nvCxnSpPr>
        <p:spPr>
          <a:xfrm flipH="1">
            <a:off x="3298825" y="1644660"/>
            <a:ext cx="238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2507632" y="2104164"/>
            <a:ext cx="1842052" cy="4638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IR   Istruzione</a:t>
            </a:r>
          </a:p>
        </p:txBody>
      </p:sp>
      <p:cxnSp>
        <p:nvCxnSpPr>
          <p:cNvPr id="23" name="Connettore 2 22"/>
          <p:cNvCxnSpPr/>
          <p:nvPr/>
        </p:nvCxnSpPr>
        <p:spPr>
          <a:xfrm flipH="1" flipV="1">
            <a:off x="2971807" y="2339906"/>
            <a:ext cx="133348" cy="1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/>
          <p:cNvCxnSpPr>
            <a:stCxn id="11" idx="2"/>
            <a:endCxn id="22" idx="0"/>
          </p:cNvCxnSpPr>
          <p:nvPr/>
        </p:nvCxnSpPr>
        <p:spPr>
          <a:xfrm>
            <a:off x="3428658" y="1876573"/>
            <a:ext cx="0" cy="227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Rettangolo 33"/>
          <p:cNvSpPr/>
          <p:nvPr/>
        </p:nvSpPr>
        <p:spPr>
          <a:xfrm>
            <a:off x="2507632" y="2795581"/>
            <a:ext cx="1842052" cy="46382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DR    dato</a:t>
            </a:r>
          </a:p>
        </p:txBody>
      </p:sp>
      <p:cxnSp>
        <p:nvCxnSpPr>
          <p:cNvPr id="1027" name="Connettore 2 1026"/>
          <p:cNvCxnSpPr/>
          <p:nvPr/>
        </p:nvCxnSpPr>
        <p:spPr>
          <a:xfrm flipH="1">
            <a:off x="3227388" y="3027494"/>
            <a:ext cx="2139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9" name="Connettore 2 1028"/>
          <p:cNvCxnSpPr>
            <a:stCxn id="22" idx="2"/>
            <a:endCxn id="34" idx="0"/>
          </p:cNvCxnSpPr>
          <p:nvPr/>
        </p:nvCxnSpPr>
        <p:spPr>
          <a:xfrm>
            <a:off x="3428658" y="2567990"/>
            <a:ext cx="0" cy="227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ttangolo 38"/>
          <p:cNvSpPr/>
          <p:nvPr/>
        </p:nvSpPr>
        <p:spPr>
          <a:xfrm>
            <a:off x="2507632" y="3486998"/>
            <a:ext cx="1842052" cy="4638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PC    PC+1</a:t>
            </a:r>
          </a:p>
        </p:txBody>
      </p:sp>
      <p:cxnSp>
        <p:nvCxnSpPr>
          <p:cNvPr id="1031" name="Connettore 2 1030"/>
          <p:cNvCxnSpPr/>
          <p:nvPr/>
        </p:nvCxnSpPr>
        <p:spPr>
          <a:xfrm flipH="1" flipV="1">
            <a:off x="3209925" y="3718911"/>
            <a:ext cx="203200" cy="3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4" name="Connettore 2 1033"/>
          <p:cNvCxnSpPr>
            <a:stCxn id="34" idx="2"/>
            <a:endCxn id="39" idx="0"/>
          </p:cNvCxnSpPr>
          <p:nvPr/>
        </p:nvCxnSpPr>
        <p:spPr>
          <a:xfrm>
            <a:off x="3428658" y="3259407"/>
            <a:ext cx="0" cy="227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Rettangolo 44"/>
          <p:cNvSpPr/>
          <p:nvPr/>
        </p:nvSpPr>
        <p:spPr>
          <a:xfrm>
            <a:off x="2507632" y="4178415"/>
            <a:ext cx="1842052" cy="4638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DECODE</a:t>
            </a:r>
          </a:p>
        </p:txBody>
      </p:sp>
      <p:cxnSp>
        <p:nvCxnSpPr>
          <p:cNvPr id="1036" name="Connettore 2 1035"/>
          <p:cNvCxnSpPr>
            <a:stCxn id="39" idx="2"/>
            <a:endCxn id="45" idx="0"/>
          </p:cNvCxnSpPr>
          <p:nvPr/>
        </p:nvCxnSpPr>
        <p:spPr>
          <a:xfrm>
            <a:off x="3428658" y="3950824"/>
            <a:ext cx="0" cy="227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7" name="Rombo 1036"/>
          <p:cNvSpPr/>
          <p:nvPr/>
        </p:nvSpPr>
        <p:spPr>
          <a:xfrm>
            <a:off x="2507632" y="4869832"/>
            <a:ext cx="1842052" cy="502268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50" dirty="0" smtClean="0"/>
              <a:t>Ci sono dati</a:t>
            </a:r>
          </a:p>
          <a:p>
            <a:pPr algn="ctr"/>
            <a:r>
              <a:rPr lang="it-IT" sz="1050" dirty="0" smtClean="0"/>
              <a:t>(o operandi)?</a:t>
            </a:r>
            <a:endParaRPr lang="it-IT" sz="1050" dirty="0"/>
          </a:p>
        </p:txBody>
      </p:sp>
      <p:cxnSp>
        <p:nvCxnSpPr>
          <p:cNvPr id="1041" name="Connettore 2 1040"/>
          <p:cNvCxnSpPr>
            <a:stCxn id="45" idx="2"/>
            <a:endCxn id="1037" idx="0"/>
          </p:cNvCxnSpPr>
          <p:nvPr/>
        </p:nvCxnSpPr>
        <p:spPr>
          <a:xfrm>
            <a:off x="3428658" y="4642241"/>
            <a:ext cx="0" cy="227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Rettangolo 53"/>
          <p:cNvSpPr/>
          <p:nvPr/>
        </p:nvSpPr>
        <p:spPr>
          <a:xfrm>
            <a:off x="2507632" y="5599691"/>
            <a:ext cx="1842052" cy="4638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R0, …, Rn    DR</a:t>
            </a:r>
          </a:p>
        </p:txBody>
      </p:sp>
      <p:cxnSp>
        <p:nvCxnSpPr>
          <p:cNvPr id="1044" name="Connettore 2 1043"/>
          <p:cNvCxnSpPr/>
          <p:nvPr/>
        </p:nvCxnSpPr>
        <p:spPr>
          <a:xfrm flipH="1">
            <a:off x="3621881" y="5831681"/>
            <a:ext cx="207169" cy="2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6" name="Connettore 2 1045"/>
          <p:cNvCxnSpPr>
            <a:stCxn id="1037" idx="2"/>
            <a:endCxn id="54" idx="0"/>
          </p:cNvCxnSpPr>
          <p:nvPr/>
        </p:nvCxnSpPr>
        <p:spPr>
          <a:xfrm>
            <a:off x="3428658" y="5372100"/>
            <a:ext cx="0" cy="227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8" name="Connettore 4 1047"/>
          <p:cNvCxnSpPr>
            <a:stCxn id="54" idx="2"/>
          </p:cNvCxnSpPr>
          <p:nvPr/>
        </p:nvCxnSpPr>
        <p:spPr>
          <a:xfrm rot="5400000" flipH="1">
            <a:off x="2774917" y="5409777"/>
            <a:ext cx="1307481" cy="12700"/>
          </a:xfrm>
          <a:prstGeom prst="bentConnector5">
            <a:avLst>
              <a:gd name="adj1" fmla="val -17484"/>
              <a:gd name="adj2" fmla="val 10982606"/>
              <a:gd name="adj3" fmla="val 999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/>
          <p:cNvSpPr txBox="1"/>
          <p:nvPr/>
        </p:nvSpPr>
        <p:spPr>
          <a:xfrm>
            <a:off x="3385737" y="5315813"/>
            <a:ext cx="387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smtClean="0">
                <a:solidFill>
                  <a:schemeClr val="accent2">
                    <a:lumMod val="75000"/>
                  </a:schemeClr>
                </a:solidFill>
              </a:rPr>
              <a:t>Sì</a:t>
            </a:r>
          </a:p>
          <a:p>
            <a:endParaRPr lang="it-IT" sz="1100" dirty="0"/>
          </a:p>
        </p:txBody>
      </p:sp>
      <p:sp>
        <p:nvSpPr>
          <p:cNvPr id="69" name="Rettangolo 68"/>
          <p:cNvSpPr/>
          <p:nvPr/>
        </p:nvSpPr>
        <p:spPr>
          <a:xfrm>
            <a:off x="6076332" y="1412747"/>
            <a:ext cx="1842052" cy="4638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EXECUTE</a:t>
            </a:r>
          </a:p>
        </p:txBody>
      </p:sp>
      <p:sp>
        <p:nvSpPr>
          <p:cNvPr id="70" name="Rettangolo 69"/>
          <p:cNvSpPr/>
          <p:nvPr/>
        </p:nvSpPr>
        <p:spPr>
          <a:xfrm>
            <a:off x="6076332" y="2100128"/>
            <a:ext cx="1842052" cy="46382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MEMORY     DR</a:t>
            </a:r>
          </a:p>
        </p:txBody>
      </p:sp>
      <p:cxnSp>
        <p:nvCxnSpPr>
          <p:cNvPr id="35" name="Connettore 2 34"/>
          <p:cNvCxnSpPr/>
          <p:nvPr/>
        </p:nvCxnSpPr>
        <p:spPr>
          <a:xfrm flipH="1">
            <a:off x="7181850" y="2336077"/>
            <a:ext cx="2381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ttangolo 35"/>
          <p:cNvSpPr/>
          <p:nvPr/>
        </p:nvSpPr>
        <p:spPr>
          <a:xfrm>
            <a:off x="0" y="0"/>
            <a:ext cx="1538692" cy="721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 smtClean="0"/>
              <a:t>Ciclo macchina</a:t>
            </a:r>
            <a:endParaRPr lang="it-IT" sz="2400" dirty="0"/>
          </a:p>
        </p:txBody>
      </p:sp>
      <p:cxnSp>
        <p:nvCxnSpPr>
          <p:cNvPr id="38" name="Connettore 1 37"/>
          <p:cNvCxnSpPr>
            <a:stCxn id="69" idx="2"/>
            <a:endCxn id="70" idx="0"/>
          </p:cNvCxnSpPr>
          <p:nvPr/>
        </p:nvCxnSpPr>
        <p:spPr>
          <a:xfrm>
            <a:off x="6997358" y="1876573"/>
            <a:ext cx="0" cy="2235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Rettangolo 76"/>
          <p:cNvSpPr/>
          <p:nvPr/>
        </p:nvSpPr>
        <p:spPr>
          <a:xfrm>
            <a:off x="6076332" y="2787509"/>
            <a:ext cx="1842052" cy="4638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DR     risultato esecuzione</a:t>
            </a:r>
          </a:p>
        </p:txBody>
      </p:sp>
      <p:cxnSp>
        <p:nvCxnSpPr>
          <p:cNvPr id="42" name="Connettore 2 41"/>
          <p:cNvCxnSpPr/>
          <p:nvPr/>
        </p:nvCxnSpPr>
        <p:spPr>
          <a:xfrm flipH="1">
            <a:off x="6374606" y="3027494"/>
            <a:ext cx="1643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ttore 1 43"/>
          <p:cNvCxnSpPr>
            <a:stCxn id="70" idx="2"/>
            <a:endCxn id="77" idx="0"/>
          </p:cNvCxnSpPr>
          <p:nvPr/>
        </p:nvCxnSpPr>
        <p:spPr>
          <a:xfrm>
            <a:off x="6997358" y="2563954"/>
            <a:ext cx="0" cy="2235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Rettangolo 81"/>
          <p:cNvSpPr/>
          <p:nvPr/>
        </p:nvSpPr>
        <p:spPr>
          <a:xfrm>
            <a:off x="6076332" y="3474890"/>
            <a:ext cx="1842052" cy="4638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50" dirty="0" smtClean="0"/>
              <a:t>SR     settaggio dei flag di stato</a:t>
            </a:r>
          </a:p>
        </p:txBody>
      </p:sp>
      <p:cxnSp>
        <p:nvCxnSpPr>
          <p:cNvPr id="47" name="Connettore 2 46"/>
          <p:cNvCxnSpPr/>
          <p:nvPr/>
        </p:nvCxnSpPr>
        <p:spPr>
          <a:xfrm flipH="1">
            <a:off x="6307932" y="3706803"/>
            <a:ext cx="1440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nettore 1 48"/>
          <p:cNvCxnSpPr>
            <a:stCxn id="77" idx="2"/>
            <a:endCxn id="82" idx="0"/>
          </p:cNvCxnSpPr>
          <p:nvPr/>
        </p:nvCxnSpPr>
        <p:spPr>
          <a:xfrm>
            <a:off x="6997358" y="3251335"/>
            <a:ext cx="0" cy="2235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Rombo 86"/>
          <p:cNvSpPr/>
          <p:nvPr/>
        </p:nvSpPr>
        <p:spPr>
          <a:xfrm>
            <a:off x="6076332" y="4180940"/>
            <a:ext cx="1842052" cy="502268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smtClean="0"/>
              <a:t>Fine istruzioni ?</a:t>
            </a:r>
          </a:p>
        </p:txBody>
      </p:sp>
      <p:cxnSp>
        <p:nvCxnSpPr>
          <p:cNvPr id="53" name="Connettore 2 52"/>
          <p:cNvCxnSpPr>
            <a:stCxn id="82" idx="2"/>
            <a:endCxn id="87" idx="0"/>
          </p:cNvCxnSpPr>
          <p:nvPr/>
        </p:nvCxnSpPr>
        <p:spPr>
          <a:xfrm>
            <a:off x="6997358" y="3938716"/>
            <a:ext cx="0" cy="242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Rettangolo 91"/>
          <p:cNvSpPr/>
          <p:nvPr/>
        </p:nvSpPr>
        <p:spPr>
          <a:xfrm>
            <a:off x="6076332" y="4925432"/>
            <a:ext cx="1842052" cy="463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Stop</a:t>
            </a:r>
          </a:p>
        </p:txBody>
      </p:sp>
      <p:cxnSp>
        <p:nvCxnSpPr>
          <p:cNvPr id="56" name="Connettore 2 55"/>
          <p:cNvCxnSpPr>
            <a:stCxn id="87" idx="2"/>
            <a:endCxn id="92" idx="0"/>
          </p:cNvCxnSpPr>
          <p:nvPr/>
        </p:nvCxnSpPr>
        <p:spPr>
          <a:xfrm>
            <a:off x="6997358" y="4683208"/>
            <a:ext cx="0" cy="242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>
            <a:off x="6952785" y="4642241"/>
            <a:ext cx="3481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smtClean="0">
                <a:solidFill>
                  <a:schemeClr val="accent2">
                    <a:lumMod val="75000"/>
                  </a:schemeClr>
                </a:solidFill>
              </a:rPr>
              <a:t>Sì</a:t>
            </a:r>
            <a:endParaRPr lang="it-IT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0" name="Connettore 4 59"/>
          <p:cNvCxnSpPr>
            <a:stCxn id="87" idx="3"/>
          </p:cNvCxnSpPr>
          <p:nvPr/>
        </p:nvCxnSpPr>
        <p:spPr>
          <a:xfrm flipH="1" flipV="1">
            <a:off x="3435008" y="1298951"/>
            <a:ext cx="4483376" cy="3133123"/>
          </a:xfrm>
          <a:prstGeom prst="bentConnector3">
            <a:avLst>
              <a:gd name="adj1" fmla="val -3140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8248237" y="4197206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>
                <a:solidFill>
                  <a:schemeClr val="accent2">
                    <a:lumMod val="75000"/>
                  </a:schemeClr>
                </a:solidFill>
              </a:rPr>
              <a:t>No</a:t>
            </a:r>
          </a:p>
        </p:txBody>
      </p:sp>
      <p:cxnSp>
        <p:nvCxnSpPr>
          <p:cNvPr id="64" name="Connettore 4 63"/>
          <p:cNvCxnSpPr>
            <a:stCxn id="1037" idx="3"/>
            <a:endCxn id="69" idx="1"/>
          </p:cNvCxnSpPr>
          <p:nvPr/>
        </p:nvCxnSpPr>
        <p:spPr>
          <a:xfrm flipV="1">
            <a:off x="4349684" y="1644660"/>
            <a:ext cx="1726648" cy="347630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CasellaDiTesto 102"/>
          <p:cNvSpPr txBox="1"/>
          <p:nvPr/>
        </p:nvSpPr>
        <p:spPr>
          <a:xfrm>
            <a:off x="4457246" y="4854118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>
                <a:solidFill>
                  <a:schemeClr val="accent2">
                    <a:lumMod val="75000"/>
                  </a:schemeClr>
                </a:solidFill>
              </a:rPr>
              <a:t>No</a:t>
            </a:r>
          </a:p>
        </p:txBody>
      </p:sp>
      <p:sp>
        <p:nvSpPr>
          <p:cNvPr id="65" name="Parentesi graffa aperta 64"/>
          <p:cNvSpPr/>
          <p:nvPr/>
        </p:nvSpPr>
        <p:spPr>
          <a:xfrm>
            <a:off x="1934817" y="721330"/>
            <a:ext cx="278296" cy="3229494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CasellaDiTesto 65">
            <a:hlinkClick r:id="rId2" action="ppaction://hlinksldjump"/>
          </p:cNvPr>
          <p:cNvSpPr txBox="1"/>
          <p:nvPr/>
        </p:nvSpPr>
        <p:spPr>
          <a:xfrm>
            <a:off x="769346" y="2147375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rgbClr val="0070C0"/>
                </a:solidFill>
              </a:rPr>
              <a:t>Fase 1: IF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106" name="Parentesi graffa aperta 105"/>
          <p:cNvSpPr/>
          <p:nvPr/>
        </p:nvSpPr>
        <p:spPr>
          <a:xfrm>
            <a:off x="1615598" y="4285922"/>
            <a:ext cx="274562" cy="2059782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hlinkClick r:id="rId3" action="ppaction://hlinksldjump"/>
          </p:cNvPr>
          <p:cNvSpPr txBox="1"/>
          <p:nvPr/>
        </p:nvSpPr>
        <p:spPr>
          <a:xfrm>
            <a:off x="494509" y="5115728"/>
            <a:ext cx="108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rgbClr val="0070C0"/>
                </a:solidFill>
              </a:rPr>
              <a:t>Fase 2: ID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108" name="CasellaDiTesto 107">
            <a:hlinkClick r:id="rId4" action="ppaction://hlinksldjump"/>
          </p:cNvPr>
          <p:cNvSpPr txBox="1"/>
          <p:nvPr/>
        </p:nvSpPr>
        <p:spPr>
          <a:xfrm>
            <a:off x="8474891" y="1459994"/>
            <a:ext cx="111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rgbClr val="0070C0"/>
                </a:solidFill>
              </a:rPr>
              <a:t>Fase 3: EX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109" name="Parentesi graffa aperta 108"/>
          <p:cNvSpPr/>
          <p:nvPr/>
        </p:nvSpPr>
        <p:spPr>
          <a:xfrm flipH="1">
            <a:off x="8133914" y="1412747"/>
            <a:ext cx="289211" cy="46382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Parentesi graffa aperta 109"/>
          <p:cNvSpPr/>
          <p:nvPr/>
        </p:nvSpPr>
        <p:spPr>
          <a:xfrm flipH="1">
            <a:off x="8133914" y="2052881"/>
            <a:ext cx="289211" cy="46382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2" name="CasellaDiTesto 111">
            <a:hlinkClick r:id="rId5" action="ppaction://hlinksldjump"/>
          </p:cNvPr>
          <p:cNvSpPr txBox="1"/>
          <p:nvPr/>
        </p:nvSpPr>
        <p:spPr>
          <a:xfrm>
            <a:off x="8464998" y="2087400"/>
            <a:ext cx="139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rgbClr val="0070C0"/>
                </a:solidFill>
              </a:rPr>
              <a:t>Fase 4: MEM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113" name="Parentesi graffa aperta 112"/>
          <p:cNvSpPr/>
          <p:nvPr/>
        </p:nvSpPr>
        <p:spPr>
          <a:xfrm flipH="1">
            <a:off x="8133914" y="2787509"/>
            <a:ext cx="329600" cy="1349722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CasellaDiTesto 113">
            <a:hlinkClick r:id="rId6" action="ppaction://hlinksldjump"/>
          </p:cNvPr>
          <p:cNvSpPr txBox="1"/>
          <p:nvPr/>
        </p:nvSpPr>
        <p:spPr>
          <a:xfrm>
            <a:off x="8494979" y="3277704"/>
            <a:ext cx="121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rgbClr val="0070C0"/>
                </a:solidFill>
              </a:rPr>
              <a:t>Fase 5: WB</a:t>
            </a:r>
            <a:endParaRPr lang="it-IT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408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1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7" dur="10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3"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6"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9"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0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  <p:bldP spid="11" grpId="0" animBg="1"/>
      <p:bldP spid="22" grpId="0" animBg="1"/>
      <p:bldP spid="34" grpId="0" animBg="1"/>
      <p:bldP spid="39" grpId="0" animBg="1"/>
      <p:bldP spid="45" grpId="0" animBg="1"/>
      <p:bldP spid="1037" grpId="0" animBg="1"/>
      <p:bldP spid="54" grpId="0" animBg="1"/>
      <p:bldP spid="32" grpId="0"/>
      <p:bldP spid="69" grpId="0" animBg="1"/>
      <p:bldP spid="70" grpId="0" animBg="1"/>
      <p:bldP spid="36" grpId="0" animBg="1"/>
      <p:bldP spid="77" grpId="0" animBg="1"/>
      <p:bldP spid="82" grpId="0" animBg="1"/>
      <p:bldP spid="87" grpId="0" animBg="1"/>
      <p:bldP spid="92" grpId="0" animBg="1"/>
      <p:bldP spid="57" grpId="0"/>
      <p:bldP spid="62" grpId="0"/>
      <p:bldP spid="103" grpId="0"/>
      <p:bldP spid="65" grpId="0" animBg="1"/>
      <p:bldP spid="66" grpId="0"/>
      <p:bldP spid="106" grpId="0" animBg="1"/>
      <p:bldP spid="107" grpId="0"/>
      <p:bldP spid="108" grpId="0"/>
      <p:bldP spid="109" grpId="0" animBg="1"/>
      <p:bldP spid="110" grpId="0" animBg="1"/>
      <p:bldP spid="112" grpId="0"/>
      <p:bldP spid="113" grpId="0" animBg="1"/>
      <p:bldP spid="114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356</Words>
  <Application>Microsoft Office PowerPoint</Application>
  <PresentationFormat>Widescreen</PresentationFormat>
  <Paragraphs>67</Paragraphs>
  <Slides>8</Slides>
  <Notes>0</Notes>
  <HiddenSlides>5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GENUINE</vt:lpstr>
      <vt:lpstr>Segoe UI Black</vt:lpstr>
      <vt:lpstr>Wingdings</vt:lpstr>
      <vt:lpstr>Tema di Office</vt:lpstr>
      <vt:lpstr>Fase 1: IF</vt:lpstr>
      <vt:lpstr>Fase 2: ID </vt:lpstr>
      <vt:lpstr>Fase 3: EX </vt:lpstr>
      <vt:lpstr>Fase 4: MEM</vt:lpstr>
      <vt:lpstr>Fase 5: WB </vt:lpstr>
      <vt:lpstr>CPU</vt:lpstr>
      <vt:lpstr>I registri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</dc:title>
  <dc:creator>1SISTEMI3A</dc:creator>
  <cp:lastModifiedBy>1SISTEMI3A</cp:lastModifiedBy>
  <cp:revision>35</cp:revision>
  <dcterms:created xsi:type="dcterms:W3CDTF">2018-03-12T09:34:09Z</dcterms:created>
  <dcterms:modified xsi:type="dcterms:W3CDTF">2018-05-07T08:59:59Z</dcterms:modified>
</cp:coreProperties>
</file>