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75" d="100"/>
          <a:sy n="75" d="100"/>
        </p:scale>
        <p:origin x="52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08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45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0409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694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5247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12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517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34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43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79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02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50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6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244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4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04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744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6.jpg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96911" y="0"/>
            <a:ext cx="9838007" cy="1506828"/>
          </a:xfrm>
        </p:spPr>
        <p:txBody>
          <a:bodyPr/>
          <a:lstStyle/>
          <a:p>
            <a:pPr algn="l"/>
            <a:r>
              <a:rPr lang="it-IT" sz="4400" dirty="0" smtClean="0">
                <a:latin typeface="Castellar" panose="020A0402060406010301" pitchFamily="18" charset="0"/>
              </a:rPr>
              <a:t>La trasmissione senza fili</a:t>
            </a:r>
            <a:endParaRPr lang="it-IT" sz="4400" dirty="0">
              <a:latin typeface="Castellar" panose="020A0402060406010301" pitchFamily="18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11368" y="1996225"/>
            <a:ext cx="8628845" cy="404396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it-IT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it-IT" dirty="0" smtClean="0">
                <a:solidFill>
                  <a:schemeClr val="tx1"/>
                </a:solidFill>
                <a:latin typeface="Consolas" panose="020B0609020204030204" pitchFamily="49" charset="0"/>
              </a:rPr>
              <a:t>Il Wireless utilizza le onde radio o i segnali ad infrarossi per comunicare, non utilizza cavi ma il segnale è trasportato nell’aria tramite la propagazione di onde emesse da un’antenna.</a:t>
            </a:r>
          </a:p>
          <a:p>
            <a:pPr algn="l"/>
            <a:r>
              <a:rPr lang="it-IT" dirty="0" smtClean="0">
                <a:solidFill>
                  <a:schemeClr val="tx1"/>
                </a:solidFill>
                <a:latin typeface="Consolas" panose="020B0609020204030204" pitchFamily="49" charset="0"/>
              </a:rPr>
              <a:t>L’utilizzo delle onde radio ha portato alla nascita di alcuni tra i più diffusi sistemi standard per le comunicazioni(Bluetooth,Wi-Fi).</a:t>
            </a:r>
          </a:p>
          <a:p>
            <a:pPr algn="l"/>
            <a:endParaRPr lang="it-IT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it-IT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it-IT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it-IT" sz="3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Sistemi a onde radio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it-IT" sz="3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Sistemi a infrarossi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it-IT" sz="3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Onde </a:t>
            </a:r>
            <a:r>
              <a:rPr lang="it-IT" sz="3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elettromagnetiche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it-IT" sz="3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Campo elettrico</a:t>
            </a:r>
            <a:endParaRPr lang="it-IT" sz="36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it-IT" sz="8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ttangolo 3">
            <a:hlinkClick r:id="rId2" action="ppaction://hlinksldjump"/>
          </p:cNvPr>
          <p:cNvSpPr/>
          <p:nvPr/>
        </p:nvSpPr>
        <p:spPr>
          <a:xfrm>
            <a:off x="1223493" y="4868214"/>
            <a:ext cx="5048518" cy="37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722" y="4971246"/>
            <a:ext cx="3107109" cy="940158"/>
          </a:xfrm>
          <a:prstGeom prst="rect">
            <a:avLst/>
          </a:prstGeom>
        </p:spPr>
      </p:pic>
      <p:sp>
        <p:nvSpPr>
          <p:cNvPr id="8" name="Rettangolo 7">
            <a:hlinkClick r:id="rId2" action="ppaction://hlinksldjump"/>
          </p:cNvPr>
          <p:cNvSpPr/>
          <p:nvPr/>
        </p:nvSpPr>
        <p:spPr>
          <a:xfrm>
            <a:off x="1223493" y="4114800"/>
            <a:ext cx="4377207" cy="355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hlinkClick r:id="rId4" action="ppaction://hlinksldjump"/>
          </p:cNvPr>
          <p:cNvSpPr/>
          <p:nvPr/>
        </p:nvSpPr>
        <p:spPr>
          <a:xfrm>
            <a:off x="1223493" y="4622800"/>
            <a:ext cx="4415307" cy="245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hlinkClick r:id="rId5" action="ppaction://hlinksldjump"/>
          </p:cNvPr>
          <p:cNvSpPr/>
          <p:nvPr/>
        </p:nvSpPr>
        <p:spPr>
          <a:xfrm>
            <a:off x="1223493" y="5080000"/>
            <a:ext cx="4720107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hlinkClick r:id="rId6" action="ppaction://hlinksldjump"/>
          </p:cNvPr>
          <p:cNvSpPr/>
          <p:nvPr/>
        </p:nvSpPr>
        <p:spPr>
          <a:xfrm>
            <a:off x="1223493" y="5638800"/>
            <a:ext cx="3297707" cy="272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31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3593210" y="90153"/>
            <a:ext cx="2820473" cy="1571223"/>
          </a:xfrm>
          <a:prstGeom prst="ellipse">
            <a:avLst/>
          </a:prstGeom>
          <a:solidFill>
            <a:schemeClr val="accent1">
              <a:lumMod val="6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S</a:t>
            </a:r>
            <a:r>
              <a:rPr lang="it-IT" sz="2400" dirty="0" smtClean="0">
                <a:solidFill>
                  <a:schemeClr val="tx1"/>
                </a:solidFill>
              </a:rPr>
              <a:t>istemi a onde radio</a:t>
            </a:r>
            <a:endParaRPr lang="it-IT" sz="2400" dirty="0">
              <a:solidFill>
                <a:schemeClr val="tx1"/>
              </a:solidFill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890401" y="1139890"/>
            <a:ext cx="2638931" cy="6760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Onde elettromagnetiche con frequenza compresa tra </a:t>
            </a:r>
          </a:p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0-300 GHz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16" name="Connettore 1 15"/>
          <p:cNvCxnSpPr>
            <a:stCxn id="11" idx="2"/>
            <a:endCxn id="14" idx="0"/>
          </p:cNvCxnSpPr>
          <p:nvPr/>
        </p:nvCxnSpPr>
        <p:spPr>
          <a:xfrm flipH="1">
            <a:off x="2209867" y="875765"/>
            <a:ext cx="1383343" cy="26412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23"/>
          <p:cNvSpPr/>
          <p:nvPr/>
        </p:nvSpPr>
        <p:spPr>
          <a:xfrm>
            <a:off x="3593210" y="1918948"/>
            <a:ext cx="2968580" cy="49241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Possono attraversare o meno i materiali: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25" name="CasellaDiTesto 24"/>
          <p:cNvSpPr txBox="1"/>
          <p:nvPr/>
        </p:nvSpPr>
        <p:spPr>
          <a:xfrm rot="21057749">
            <a:off x="2622827" y="791066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sono</a:t>
            </a:r>
            <a:endParaRPr lang="it-IT" sz="1400" dirty="0"/>
          </a:p>
        </p:txBody>
      </p:sp>
      <p:cxnSp>
        <p:nvCxnSpPr>
          <p:cNvPr id="26" name="Connettore 1 25"/>
          <p:cNvCxnSpPr>
            <a:stCxn id="29" idx="0"/>
            <a:endCxn id="24" idx="2"/>
          </p:cNvCxnSpPr>
          <p:nvPr/>
        </p:nvCxnSpPr>
        <p:spPr>
          <a:xfrm flipV="1">
            <a:off x="3540801" y="2411363"/>
            <a:ext cx="1536699" cy="36345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/>
          <p:cNvSpPr/>
          <p:nvPr/>
        </p:nvSpPr>
        <p:spPr>
          <a:xfrm>
            <a:off x="2560597" y="2774819"/>
            <a:ext cx="1960407" cy="2882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I metalli le riflettono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30" name="Rettangolo 29"/>
          <p:cNvSpPr/>
          <p:nvPr/>
        </p:nvSpPr>
        <p:spPr>
          <a:xfrm>
            <a:off x="5370499" y="2723308"/>
            <a:ext cx="2421218" cy="43694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Gli isolanti in genere le deviano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34" name="Connettore 1 33"/>
          <p:cNvCxnSpPr>
            <a:stCxn id="24" idx="2"/>
            <a:endCxn id="30" idx="0"/>
          </p:cNvCxnSpPr>
          <p:nvPr/>
        </p:nvCxnSpPr>
        <p:spPr>
          <a:xfrm>
            <a:off x="5077500" y="2411363"/>
            <a:ext cx="1503608" cy="3119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/>
          <p:cNvSpPr txBox="1"/>
          <p:nvPr/>
        </p:nvSpPr>
        <p:spPr>
          <a:xfrm>
            <a:off x="4913293" y="2372723"/>
            <a:ext cx="283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e</a:t>
            </a:r>
            <a:endParaRPr lang="it-IT" sz="1400" dirty="0"/>
          </a:p>
        </p:txBody>
      </p:sp>
      <p:sp>
        <p:nvSpPr>
          <p:cNvPr id="36" name="Rettangolo 35"/>
          <p:cNvSpPr/>
          <p:nvPr/>
        </p:nvSpPr>
        <p:spPr>
          <a:xfrm>
            <a:off x="6903084" y="1133341"/>
            <a:ext cx="2717435" cy="6855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Possono arrecare danni ai tessuti organici(soprattutto in ambienti chiusi)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38" name="Connettore 1 37"/>
          <p:cNvCxnSpPr>
            <a:stCxn id="11" idx="6"/>
            <a:endCxn id="36" idx="0"/>
          </p:cNvCxnSpPr>
          <p:nvPr/>
        </p:nvCxnSpPr>
        <p:spPr>
          <a:xfrm>
            <a:off x="6413683" y="875765"/>
            <a:ext cx="1848119" cy="25757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1 45"/>
          <p:cNvCxnSpPr>
            <a:stCxn id="11" idx="4"/>
            <a:endCxn id="24" idx="0"/>
          </p:cNvCxnSpPr>
          <p:nvPr/>
        </p:nvCxnSpPr>
        <p:spPr>
          <a:xfrm>
            <a:off x="5003447" y="1661376"/>
            <a:ext cx="74053" cy="2575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tangolo 51"/>
          <p:cNvSpPr/>
          <p:nvPr/>
        </p:nvSpPr>
        <p:spPr>
          <a:xfrm>
            <a:off x="8096213" y="3311054"/>
            <a:ext cx="2369705" cy="505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È necessario limitare la loro energia</a:t>
            </a:r>
          </a:p>
        </p:txBody>
      </p:sp>
      <p:sp>
        <p:nvSpPr>
          <p:cNvPr id="54" name="CasellaDiTesto 53"/>
          <p:cNvSpPr txBox="1"/>
          <p:nvPr/>
        </p:nvSpPr>
        <p:spPr>
          <a:xfrm>
            <a:off x="10002278" y="2362854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p</a:t>
            </a:r>
            <a:r>
              <a:rPr lang="it-IT" sz="1400" dirty="0" smtClean="0"/>
              <a:t>er evitare ciò</a:t>
            </a:r>
            <a:endParaRPr lang="it-IT" sz="1400" dirty="0"/>
          </a:p>
        </p:txBody>
      </p:sp>
      <p:sp>
        <p:nvSpPr>
          <p:cNvPr id="19" name="Rettangolo 18"/>
          <p:cNvSpPr/>
          <p:nvPr/>
        </p:nvSpPr>
        <p:spPr>
          <a:xfrm>
            <a:off x="4913293" y="3651757"/>
            <a:ext cx="2428089" cy="56629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Senza limitare la loro 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v</a:t>
            </a:r>
            <a:r>
              <a:rPr lang="it-IT" sz="1400" dirty="0" smtClean="0">
                <a:solidFill>
                  <a:schemeClr val="tx1"/>
                </a:solidFill>
              </a:rPr>
              <a:t>elocita di trasmissione</a:t>
            </a:r>
          </a:p>
        </p:txBody>
      </p:sp>
      <p:cxnSp>
        <p:nvCxnSpPr>
          <p:cNvPr id="4" name="Connettore 1 3"/>
          <p:cNvCxnSpPr>
            <a:stCxn id="19" idx="3"/>
            <a:endCxn id="52" idx="1"/>
          </p:cNvCxnSpPr>
          <p:nvPr/>
        </p:nvCxnSpPr>
        <p:spPr>
          <a:xfrm flipV="1">
            <a:off x="7341382" y="3563609"/>
            <a:ext cx="754831" cy="37129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/>
          <p:cNvSpPr txBox="1"/>
          <p:nvPr/>
        </p:nvSpPr>
        <p:spPr>
          <a:xfrm rot="19683125">
            <a:off x="7444598" y="3491330"/>
            <a:ext cx="615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ma</a:t>
            </a:r>
            <a:endParaRPr lang="it-IT" sz="1400" dirty="0"/>
          </a:p>
        </p:txBody>
      </p:sp>
      <p:sp>
        <p:nvSpPr>
          <p:cNvPr id="27" name="Rettangolo 26"/>
          <p:cNvSpPr/>
          <p:nvPr/>
        </p:nvSpPr>
        <p:spPr>
          <a:xfrm>
            <a:off x="6413683" y="4596776"/>
            <a:ext cx="3841708" cy="9802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La limitazione di potenza ha determinato un accorciamento delle distanze di utilizzazione di un trasmettitore che si accorciano ulteriormente se sono presenti ostacoli</a:t>
            </a:r>
          </a:p>
        </p:txBody>
      </p:sp>
      <p:cxnSp>
        <p:nvCxnSpPr>
          <p:cNvPr id="9" name="Connettore 1 8"/>
          <p:cNvCxnSpPr>
            <a:stCxn id="27" idx="0"/>
            <a:endCxn id="19" idx="2"/>
          </p:cNvCxnSpPr>
          <p:nvPr/>
        </p:nvCxnSpPr>
        <p:spPr>
          <a:xfrm flipH="1" flipV="1">
            <a:off x="6127338" y="4218051"/>
            <a:ext cx="2207199" cy="37872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 rot="434921">
            <a:off x="7232120" y="4272043"/>
            <a:ext cx="1017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p</a:t>
            </a:r>
            <a:r>
              <a:rPr lang="it-IT" sz="1400" dirty="0" smtClean="0"/>
              <a:t>erò</a:t>
            </a:r>
            <a:endParaRPr lang="it-IT" sz="1400" dirty="0"/>
          </a:p>
        </p:txBody>
      </p:sp>
      <p:pic>
        <p:nvPicPr>
          <p:cNvPr id="42" name="Immagine 41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2" y="113353"/>
            <a:ext cx="897673" cy="943345"/>
          </a:xfrm>
          <a:prstGeom prst="rect">
            <a:avLst/>
          </a:prstGeom>
          <a:effectLst>
            <a:glow rad="584200">
              <a:schemeClr val="accent2">
                <a:alpha val="40000"/>
              </a:schemeClr>
            </a:glow>
            <a:softEdge rad="0"/>
          </a:effectLst>
        </p:spPr>
      </p:pic>
      <p:cxnSp>
        <p:nvCxnSpPr>
          <p:cNvPr id="41" name="Connettore 4 40"/>
          <p:cNvCxnSpPr>
            <a:stCxn id="36" idx="3"/>
            <a:endCxn id="52" idx="3"/>
          </p:cNvCxnSpPr>
          <p:nvPr/>
        </p:nvCxnSpPr>
        <p:spPr>
          <a:xfrm>
            <a:off x="9620519" y="1476136"/>
            <a:ext cx="845399" cy="2087473"/>
          </a:xfrm>
          <a:prstGeom prst="bentConnector3">
            <a:avLst>
              <a:gd name="adj1" fmla="val 12704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6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/>
          <p:cNvSpPr/>
          <p:nvPr/>
        </p:nvSpPr>
        <p:spPr>
          <a:xfrm>
            <a:off x="3593210" y="90153"/>
            <a:ext cx="2820473" cy="1571223"/>
          </a:xfrm>
          <a:prstGeom prst="ellipse">
            <a:avLst/>
          </a:prstGeom>
          <a:solidFill>
            <a:schemeClr val="accent1">
              <a:lumMod val="6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smtClean="0">
                <a:solidFill>
                  <a:schemeClr val="tx1"/>
                </a:solidFill>
              </a:rPr>
              <a:t>Sistemi a Infrarossi</a:t>
            </a:r>
            <a:endParaRPr lang="it-IT" sz="2400" dirty="0">
              <a:solidFill>
                <a:schemeClr val="tx1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0" y="1262129"/>
            <a:ext cx="3048000" cy="146837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Emettono una radiazione elettromagnetica con lunghezza d’onda di frequenza all’incirca tra i 300GHz-400THz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8" name="Connettore 1 7"/>
          <p:cNvCxnSpPr>
            <a:stCxn id="5" idx="2"/>
            <a:endCxn id="6" idx="0"/>
          </p:cNvCxnSpPr>
          <p:nvPr/>
        </p:nvCxnSpPr>
        <p:spPr>
          <a:xfrm flipH="1">
            <a:off x="1524000" y="875765"/>
            <a:ext cx="2069210" cy="38636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16"/>
          <p:cNvSpPr/>
          <p:nvPr/>
        </p:nvSpPr>
        <p:spPr>
          <a:xfrm>
            <a:off x="4426588" y="2266318"/>
            <a:ext cx="3062482" cy="9283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È utilizzata per comunicazioni a breve distanza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9" name="Connettore 1 18"/>
          <p:cNvCxnSpPr>
            <a:stCxn id="6" idx="3"/>
            <a:endCxn id="17" idx="1"/>
          </p:cNvCxnSpPr>
          <p:nvPr/>
        </p:nvCxnSpPr>
        <p:spPr>
          <a:xfrm>
            <a:off x="3048000" y="1996315"/>
            <a:ext cx="1378588" cy="73418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>
            <a:stCxn id="17" idx="2"/>
            <a:endCxn id="24" idx="0"/>
          </p:cNvCxnSpPr>
          <p:nvPr/>
        </p:nvCxnSpPr>
        <p:spPr>
          <a:xfrm>
            <a:off x="5957829" y="3194681"/>
            <a:ext cx="0" cy="64807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23"/>
          <p:cNvSpPr/>
          <p:nvPr/>
        </p:nvSpPr>
        <p:spPr>
          <a:xfrm>
            <a:off x="4172497" y="3842755"/>
            <a:ext cx="3570664" cy="146085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La luce infrarossa non può attraversare nessun ostacolo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7" name="CasellaDiTesto 26"/>
          <p:cNvSpPr txBox="1"/>
          <p:nvPr/>
        </p:nvSpPr>
        <p:spPr>
          <a:xfrm>
            <a:off x="5957829" y="3299689"/>
            <a:ext cx="130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infatti</a:t>
            </a:r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8313309" y="90153"/>
            <a:ext cx="991669" cy="4199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  <a:hlinkClick r:id="rId2" action="ppaction://hlinksldjump"/>
              </a:rPr>
              <a:t>L’IrDA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2" name="Connettore 1 31"/>
          <p:cNvCxnSpPr>
            <a:stCxn id="29" idx="1"/>
            <a:endCxn id="5" idx="7"/>
          </p:cNvCxnSpPr>
          <p:nvPr/>
        </p:nvCxnSpPr>
        <p:spPr>
          <a:xfrm flipH="1">
            <a:off x="6000634" y="300123"/>
            <a:ext cx="2312675" cy="201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2" y="113353"/>
            <a:ext cx="897673" cy="943345"/>
          </a:xfrm>
          <a:prstGeom prst="rect">
            <a:avLst/>
          </a:prstGeom>
          <a:effectLst>
            <a:glow rad="584200">
              <a:schemeClr val="accent2">
                <a:alpha val="40000"/>
              </a:schemeClr>
            </a:glow>
            <a:softEdge rad="0"/>
          </a:effectLst>
        </p:spPr>
      </p:pic>
      <p:sp>
        <p:nvSpPr>
          <p:cNvPr id="2" name="CasellaDiTesto 1"/>
          <p:cNvSpPr txBox="1"/>
          <p:nvPr/>
        </p:nvSpPr>
        <p:spPr>
          <a:xfrm rot="21059135">
            <a:off x="1943300" y="781249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cosa fanno?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 rot="1719780">
            <a:off x="3350543" y="1877388"/>
            <a:ext cx="112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</a:t>
            </a:r>
            <a:r>
              <a:rPr lang="it-IT" dirty="0" smtClean="0"/>
              <a:t> cosa servono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970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09101" y="232149"/>
            <a:ext cx="3353753" cy="446469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IrDA, che cos’è?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4520" y="1348767"/>
            <a:ext cx="8596668" cy="2140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IrDA(</a:t>
            </a:r>
            <a:r>
              <a:rPr lang="it-IT" dirty="0"/>
              <a:t>I</a:t>
            </a:r>
            <a:r>
              <a:rPr lang="it-IT" dirty="0" smtClean="0"/>
              <a:t>nfrared Device Application): è lo standard per la trasmissione dei dati tramite infrarossi, è bidirezionale e Point-to-Point.</a:t>
            </a:r>
          </a:p>
          <a:p>
            <a:pPr marL="0" indent="0">
              <a:buNone/>
            </a:pPr>
            <a:r>
              <a:rPr lang="it-IT" dirty="0" smtClean="0"/>
              <a:t>Telecomandi e apparecchi IrDA usano diodi emettitori di radiazione infrarossa      (comunemente detti LED).</a:t>
            </a:r>
          </a:p>
          <a:p>
            <a:pPr marL="0" indent="0">
              <a:buNone/>
            </a:pPr>
            <a:r>
              <a:rPr lang="it-IT" dirty="0" smtClean="0"/>
              <a:t>La radiazione emessa è catturata tramite apposite lenti e modulata(accesa e spenta molto velocemente) per rappresentare i bit da trasmettere (0/1) 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u="sng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323" y="3206839"/>
            <a:ext cx="2538027" cy="927279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806" y="3394386"/>
            <a:ext cx="2109005" cy="178688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319" y="3594107"/>
            <a:ext cx="2096700" cy="169256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1" y="3406426"/>
            <a:ext cx="3132751" cy="1712157"/>
          </a:xfrm>
          <a:prstGeom prst="rect">
            <a:avLst/>
          </a:prstGeom>
        </p:spPr>
      </p:pic>
      <p:pic>
        <p:nvPicPr>
          <p:cNvPr id="8" name="Immagine 7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2" y="113353"/>
            <a:ext cx="897673" cy="943345"/>
          </a:xfrm>
          <a:prstGeom prst="rect">
            <a:avLst/>
          </a:prstGeom>
          <a:effectLst>
            <a:glow rad="584200">
              <a:schemeClr val="accent2">
                <a:alpha val="40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92281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3078055" y="90153"/>
            <a:ext cx="4043962" cy="927278"/>
          </a:xfrm>
          <a:prstGeom prst="ellipse">
            <a:avLst/>
          </a:prstGeom>
          <a:solidFill>
            <a:schemeClr val="accent1">
              <a:lumMod val="6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smtClean="0">
                <a:solidFill>
                  <a:schemeClr val="tx1"/>
                </a:solidFill>
              </a:rPr>
              <a:t>Onde elettromagnetiche</a:t>
            </a:r>
            <a:endParaRPr lang="it-IT" sz="2400" dirty="0">
              <a:solidFill>
                <a:schemeClr val="tx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476518" y="1300767"/>
            <a:ext cx="2807594" cy="1828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È una combinazione di un campo elettrico e campo magnetico variabili che si propagano nello spazio, con le caratteristiche del moto ondulatorio</a:t>
            </a:r>
          </a:p>
        </p:txBody>
      </p:sp>
      <p:cxnSp>
        <p:nvCxnSpPr>
          <p:cNvPr id="9" name="Connettore 1 8"/>
          <p:cNvCxnSpPr>
            <a:stCxn id="4" idx="3"/>
            <a:endCxn id="3" idx="0"/>
          </p:cNvCxnSpPr>
          <p:nvPr/>
        </p:nvCxnSpPr>
        <p:spPr>
          <a:xfrm flipH="1">
            <a:off x="1880315" y="881634"/>
            <a:ext cx="1789965" cy="41913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 rot="20676501">
            <a:off x="2279423" y="841283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cos’è?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5438723" y="1055300"/>
            <a:ext cx="2550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</a:t>
            </a:r>
            <a:r>
              <a:rPr lang="it-IT" dirty="0" smtClean="0"/>
              <a:t>ome ne osservo la presenza del campo?</a:t>
            </a:r>
            <a:endParaRPr lang="it-IT" dirty="0"/>
          </a:p>
        </p:txBody>
      </p:sp>
      <p:sp>
        <p:nvSpPr>
          <p:cNvPr id="13" name="Rettangolo 12"/>
          <p:cNvSpPr/>
          <p:nvPr/>
        </p:nvSpPr>
        <p:spPr>
          <a:xfrm>
            <a:off x="6297769" y="2050246"/>
            <a:ext cx="2472744" cy="11437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Se metto un magnete nello spazio in cui è presente un campo magnetico</a:t>
            </a:r>
          </a:p>
        </p:txBody>
      </p:sp>
      <p:cxnSp>
        <p:nvCxnSpPr>
          <p:cNvPr id="15" name="Connettore 1 14"/>
          <p:cNvCxnSpPr>
            <a:stCxn id="4" idx="5"/>
          </p:cNvCxnSpPr>
          <p:nvPr/>
        </p:nvCxnSpPr>
        <p:spPr>
          <a:xfrm flipH="1">
            <a:off x="6529589" y="881634"/>
            <a:ext cx="203" cy="8199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7534141" y="3312129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</a:t>
            </a:r>
            <a:r>
              <a:rPr lang="it-IT" dirty="0" smtClean="0"/>
              <a:t>he succede?</a:t>
            </a:r>
            <a:endParaRPr lang="it-IT" dirty="0"/>
          </a:p>
        </p:txBody>
      </p:sp>
      <p:sp>
        <p:nvSpPr>
          <p:cNvPr id="20" name="Rettangolo 19"/>
          <p:cNvSpPr/>
          <p:nvPr/>
        </p:nvSpPr>
        <p:spPr>
          <a:xfrm>
            <a:off x="6413680" y="3799627"/>
            <a:ext cx="2243274" cy="11072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Il magnete ruota e si orienta nella direzione del campo magnetico </a:t>
            </a:r>
          </a:p>
        </p:txBody>
      </p:sp>
      <p:cxnSp>
        <p:nvCxnSpPr>
          <p:cNvPr id="22" name="Connettore 1 21"/>
          <p:cNvCxnSpPr>
            <a:stCxn id="13" idx="2"/>
            <a:endCxn id="20" idx="0"/>
          </p:cNvCxnSpPr>
          <p:nvPr/>
        </p:nvCxnSpPr>
        <p:spPr>
          <a:xfrm>
            <a:off x="7534141" y="3193964"/>
            <a:ext cx="1176" cy="6056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tangolo 22"/>
          <p:cNvSpPr/>
          <p:nvPr/>
        </p:nvSpPr>
        <p:spPr>
          <a:xfrm>
            <a:off x="8301338" y="5025021"/>
            <a:ext cx="1917145" cy="6030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È una grandezza vettoriale</a:t>
            </a:r>
          </a:p>
        </p:txBody>
      </p:sp>
      <p:cxnSp>
        <p:nvCxnSpPr>
          <p:cNvPr id="25" name="Connettore 4 24"/>
          <p:cNvCxnSpPr>
            <a:stCxn id="20" idx="3"/>
            <a:endCxn id="23" idx="0"/>
          </p:cNvCxnSpPr>
          <p:nvPr/>
        </p:nvCxnSpPr>
        <p:spPr>
          <a:xfrm>
            <a:off x="8656954" y="4353241"/>
            <a:ext cx="602957" cy="671780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/>
          <p:cNvSpPr txBox="1"/>
          <p:nvPr/>
        </p:nvSpPr>
        <p:spPr>
          <a:xfrm>
            <a:off x="8696008" y="4293849"/>
            <a:ext cx="1674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Che tipo di grandezza è?</a:t>
            </a:r>
            <a:endParaRPr lang="it-IT" dirty="0"/>
          </a:p>
        </p:txBody>
      </p:sp>
      <p:cxnSp>
        <p:nvCxnSpPr>
          <p:cNvPr id="35" name="Connettore 4 34"/>
          <p:cNvCxnSpPr>
            <a:endCxn id="13" idx="0"/>
          </p:cNvCxnSpPr>
          <p:nvPr/>
        </p:nvCxnSpPr>
        <p:spPr>
          <a:xfrm>
            <a:off x="6529589" y="1701631"/>
            <a:ext cx="1004552" cy="348615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/>
          <p:cNvSpPr/>
          <p:nvPr/>
        </p:nvSpPr>
        <p:spPr>
          <a:xfrm>
            <a:off x="3693217" y="2035593"/>
            <a:ext cx="1815921" cy="19318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Se abbiamo due cavi in cui scorre corrente questi due si attraggono o si respingono a seconda</a:t>
            </a:r>
            <a:endParaRPr lang="it-IT" dirty="0"/>
          </a:p>
        </p:txBody>
      </p:sp>
      <p:cxnSp>
        <p:nvCxnSpPr>
          <p:cNvPr id="42" name="Connettore 4 41"/>
          <p:cNvCxnSpPr>
            <a:endCxn id="37" idx="0"/>
          </p:cNvCxnSpPr>
          <p:nvPr/>
        </p:nvCxnSpPr>
        <p:spPr>
          <a:xfrm rot="10800000" flipV="1">
            <a:off x="4601178" y="1701631"/>
            <a:ext cx="1998826" cy="333962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/>
          <p:cNvSpPr txBox="1"/>
          <p:nvPr/>
        </p:nvSpPr>
        <p:spPr>
          <a:xfrm>
            <a:off x="4285684" y="392451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</a:t>
            </a:r>
            <a:r>
              <a:rPr lang="it-IT" dirty="0" smtClean="0"/>
              <a:t>e </a:t>
            </a:r>
            <a:endParaRPr lang="it-IT" dirty="0"/>
          </a:p>
        </p:txBody>
      </p:sp>
      <p:sp>
        <p:nvSpPr>
          <p:cNvPr id="46" name="Rettangolo 45"/>
          <p:cNvSpPr/>
          <p:nvPr/>
        </p:nvSpPr>
        <p:spPr>
          <a:xfrm>
            <a:off x="476518" y="4484352"/>
            <a:ext cx="2561384" cy="10278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La corrente scorre nel verso della corrente </a:t>
            </a:r>
          </a:p>
          <a:p>
            <a:pPr algn="ctr"/>
            <a:r>
              <a:rPr lang="it-IT" dirty="0" smtClean="0"/>
              <a:t>(attraggono)</a:t>
            </a:r>
          </a:p>
        </p:txBody>
      </p:sp>
      <p:sp>
        <p:nvSpPr>
          <p:cNvPr id="47" name="Rettangolo 46"/>
          <p:cNvSpPr/>
          <p:nvPr/>
        </p:nvSpPr>
        <p:spPr>
          <a:xfrm>
            <a:off x="3488664" y="4453162"/>
            <a:ext cx="2474254" cy="117490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La corrente scorre nel verso opposto della corrente </a:t>
            </a:r>
          </a:p>
          <a:p>
            <a:pPr algn="ctr"/>
            <a:r>
              <a:rPr lang="it-IT" dirty="0" smtClean="0"/>
              <a:t>(respingono)</a:t>
            </a:r>
          </a:p>
        </p:txBody>
      </p:sp>
      <p:cxnSp>
        <p:nvCxnSpPr>
          <p:cNvPr id="50" name="Connettore 1 49"/>
          <p:cNvCxnSpPr>
            <a:stCxn id="37" idx="2"/>
            <a:endCxn id="47" idx="0"/>
          </p:cNvCxnSpPr>
          <p:nvPr/>
        </p:nvCxnSpPr>
        <p:spPr>
          <a:xfrm>
            <a:off x="4601178" y="3967423"/>
            <a:ext cx="124613" cy="4857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1 51"/>
          <p:cNvCxnSpPr>
            <a:stCxn id="37" idx="2"/>
            <a:endCxn id="46" idx="0"/>
          </p:cNvCxnSpPr>
          <p:nvPr/>
        </p:nvCxnSpPr>
        <p:spPr>
          <a:xfrm flipH="1">
            <a:off x="1757210" y="3967423"/>
            <a:ext cx="2843968" cy="51692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Immagine 5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2" y="113353"/>
            <a:ext cx="897673" cy="943345"/>
          </a:xfrm>
          <a:prstGeom prst="rect">
            <a:avLst/>
          </a:prstGeom>
          <a:effectLst>
            <a:glow rad="584200">
              <a:schemeClr val="accent2">
                <a:alpha val="40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102257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3593210" y="90153"/>
            <a:ext cx="2820473" cy="1571223"/>
          </a:xfrm>
          <a:prstGeom prst="ellipse">
            <a:avLst/>
          </a:prstGeom>
          <a:solidFill>
            <a:schemeClr val="accent1">
              <a:lumMod val="6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smtClean="0">
                <a:solidFill>
                  <a:schemeClr val="tx1"/>
                </a:solidFill>
              </a:rPr>
              <a:t>Campo elettrico </a:t>
            </a:r>
            <a:endParaRPr lang="it-IT" sz="2400" dirty="0">
              <a:solidFill>
                <a:schemeClr val="tx1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6304559" y="1379311"/>
            <a:ext cx="1968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</a:t>
            </a:r>
            <a:r>
              <a:rPr lang="it-IT" dirty="0" smtClean="0"/>
              <a:t>ome ne osservo la presenza?</a:t>
            </a:r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5003446" y="2191203"/>
            <a:ext cx="3244212" cy="14420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Se metto una carica elettrica nello spazio in cui è presente il campo elettrico la carica elettrica comincia a muoversi nella direzione del campo 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9308999" y="3115298"/>
            <a:ext cx="2324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</a:t>
            </a:r>
            <a:r>
              <a:rPr lang="it-IT" dirty="0" smtClean="0"/>
              <a:t>he tipo di grandezza è?</a:t>
            </a:r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6533259" y="4412618"/>
            <a:ext cx="3062482" cy="9283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È una grandezza vettoriale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1" name="Connettore 1 10"/>
          <p:cNvCxnSpPr>
            <a:stCxn id="4" idx="5"/>
            <a:endCxn id="6" idx="0"/>
          </p:cNvCxnSpPr>
          <p:nvPr/>
        </p:nvCxnSpPr>
        <p:spPr>
          <a:xfrm>
            <a:off x="6000634" y="1431276"/>
            <a:ext cx="624918" cy="75992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4 13"/>
          <p:cNvCxnSpPr>
            <a:stCxn id="6" idx="3"/>
            <a:endCxn id="9" idx="0"/>
          </p:cNvCxnSpPr>
          <p:nvPr/>
        </p:nvCxnSpPr>
        <p:spPr>
          <a:xfrm flipH="1">
            <a:off x="8064500" y="2912244"/>
            <a:ext cx="183158" cy="1500374"/>
          </a:xfrm>
          <a:prstGeom prst="bentConnector4">
            <a:avLst>
              <a:gd name="adj1" fmla="val -589381"/>
              <a:gd name="adj2" fmla="val 74875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magine 1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2" y="113353"/>
            <a:ext cx="897673" cy="943345"/>
          </a:xfrm>
          <a:prstGeom prst="rect">
            <a:avLst/>
          </a:prstGeom>
          <a:effectLst>
            <a:glow rad="584200">
              <a:schemeClr val="accent2">
                <a:alpha val="40000"/>
              </a:schemeClr>
            </a:glow>
            <a:softEdge rad="0"/>
          </a:effectLst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8107"/>
            <a:ext cx="2948282" cy="2213522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86" y="4051300"/>
            <a:ext cx="4370190" cy="237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71938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Personalizzato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FFFFF"/>
      </a:accent1>
      <a:accent2>
        <a:srgbClr val="E76618"/>
      </a:accent2>
      <a:accent3>
        <a:srgbClr val="C42F1A"/>
      </a:accent3>
      <a:accent4>
        <a:srgbClr val="F0A374"/>
      </a:accent4>
      <a:accent5>
        <a:srgbClr val="AD4C11"/>
      </a:accent5>
      <a:accent6>
        <a:srgbClr val="E76618"/>
      </a:accent6>
      <a:hlink>
        <a:srgbClr val="EA7666"/>
      </a:hlink>
      <a:folHlink>
        <a:srgbClr val="FAE0D0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406</Words>
  <Application>Microsoft Office PowerPoint</Application>
  <PresentationFormat>Widescreen</PresentationFormat>
  <Paragraphs>61</Paragraphs>
  <Slides>6</Slides>
  <Notes>0</Notes>
  <HiddenSlides>3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3" baseType="lpstr">
      <vt:lpstr>Arial</vt:lpstr>
      <vt:lpstr>Castellar</vt:lpstr>
      <vt:lpstr>Consolas</vt:lpstr>
      <vt:lpstr>Trebuchet MS</vt:lpstr>
      <vt:lpstr>Wingdings</vt:lpstr>
      <vt:lpstr>Wingdings 3</vt:lpstr>
      <vt:lpstr>Sfaccettatura</vt:lpstr>
      <vt:lpstr>La trasmissione senza fili</vt:lpstr>
      <vt:lpstr>Presentazione standard di PowerPoint</vt:lpstr>
      <vt:lpstr>Presentazione standard di PowerPoint</vt:lpstr>
      <vt:lpstr>IrDA, che cos’è?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trasmissione senza fili</dc:title>
  <dc:creator>N7_4Asis</dc:creator>
  <cp:lastModifiedBy>N7_4Asis</cp:lastModifiedBy>
  <cp:revision>32</cp:revision>
  <dcterms:created xsi:type="dcterms:W3CDTF">2018-09-20T08:26:24Z</dcterms:created>
  <dcterms:modified xsi:type="dcterms:W3CDTF">2018-10-16T09:54:56Z</dcterms:modified>
</cp:coreProperties>
</file>