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7DAB31-1759-4046-A24F-F2480915B0A6}">
  <a:tblStyle styleId="{1D7DAB31-1759-4046-A24F-F2480915B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b67b81fb5_1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b67b81fb5_1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b67b81fb5_1_17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b67b81fb5_1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b67b81fb5_1_17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b67b81fb5_1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b67b81fb5_1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b67b81fb5_1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b67b81fb5_1_18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b67b81fb5_1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b67b81fb5_1_18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b67b81fb5_1_1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b67b81fb5_1_14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b67b81fb5_1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b67b81fb5_1_17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b67b81fb5_1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b67b81fb5_1_14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b67b81fb5_1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b67b81fb5_1_17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b67b81fb5_1_1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b67b81fb5_1_17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b67b81fb5_1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b67b81fb5_1_17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b67b81fb5_1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67b81fb5_1_17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67b81fb5_1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b67b81fb5_1_17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b67b81fb5_1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231800" y="1601994"/>
            <a:ext cx="6680400" cy="1200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Verdana"/>
                <a:ea typeface="Verdana"/>
                <a:cs typeface="Verdana"/>
                <a:sym typeface="Verdana"/>
              </a:rPr>
              <a:t>Cardiac Arrest Prediction</a:t>
            </a:r>
            <a:endParaRPr b="1">
              <a:latin typeface="Verdana"/>
              <a:ea typeface="Verdana"/>
              <a:cs typeface="Verdana"/>
              <a:sym typeface="Verdana"/>
            </a:endParaRPr>
          </a:p>
          <a:p>
            <a:pPr marL="0" lvl="0" indent="0" algn="l" rtl="0">
              <a:spcBef>
                <a:spcPts val="0"/>
              </a:spcBef>
              <a:spcAft>
                <a:spcPts val="0"/>
              </a:spcAft>
              <a:buNone/>
            </a:pPr>
            <a:r>
              <a:rPr lang="en" sz="3000"/>
              <a:t>using PySpark</a:t>
            </a:r>
            <a:endParaRPr sz="3000"/>
          </a:p>
        </p:txBody>
      </p:sp>
      <p:sp>
        <p:nvSpPr>
          <p:cNvPr id="65" name="Google Shape;65;p13"/>
          <p:cNvSpPr txBox="1"/>
          <p:nvPr/>
        </p:nvSpPr>
        <p:spPr>
          <a:xfrm>
            <a:off x="5521525" y="3527300"/>
            <a:ext cx="3031500" cy="4770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FFFFFF"/>
                </a:solidFill>
                <a:latin typeface="Open Sans"/>
                <a:ea typeface="Open Sans"/>
                <a:cs typeface="Open Sans"/>
                <a:sym typeface="Open Sans"/>
              </a:rPr>
              <a:t>Sankalpa Saha</a:t>
            </a:r>
          </a:p>
        </p:txBody>
      </p:sp>
      <p:pic>
        <p:nvPicPr>
          <p:cNvPr id="66" name="Google Shape;66;p13"/>
          <p:cNvPicPr preferRelativeResize="0"/>
          <p:nvPr/>
        </p:nvPicPr>
        <p:blipFill>
          <a:blip r:embed="rId3">
            <a:alphaModFix/>
          </a:blip>
          <a:stretch>
            <a:fillRect/>
          </a:stretch>
        </p:blipFill>
        <p:spPr>
          <a:xfrm>
            <a:off x="0" y="0"/>
            <a:ext cx="1549400" cy="1549400"/>
          </a:xfrm>
          <a:prstGeom prst="rect">
            <a:avLst/>
          </a:prstGeom>
          <a:noFill/>
          <a:ln>
            <a:noFill/>
          </a:ln>
        </p:spPr>
      </p:pic>
      <p:pic>
        <p:nvPicPr>
          <p:cNvPr id="67" name="Google Shape;67;p13"/>
          <p:cNvPicPr preferRelativeResize="0"/>
          <p:nvPr/>
        </p:nvPicPr>
        <p:blipFill>
          <a:blip r:embed="rId4">
            <a:alphaModFix/>
          </a:blip>
          <a:stretch>
            <a:fillRect/>
          </a:stretch>
        </p:blipFill>
        <p:spPr>
          <a:xfrm>
            <a:off x="7366000" y="127600"/>
            <a:ext cx="1778000" cy="129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Imbalance Handling</a:t>
            </a:r>
            <a:endParaRPr/>
          </a:p>
        </p:txBody>
      </p:sp>
      <p:sp>
        <p:nvSpPr>
          <p:cNvPr id="137" name="Google Shape;13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8" name="Google Shape;138;p22"/>
          <p:cNvSpPr txBox="1"/>
          <p:nvPr/>
        </p:nvSpPr>
        <p:spPr>
          <a:xfrm>
            <a:off x="311725" y="1356900"/>
            <a:ext cx="55419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Imbalanced classification involves developing predictive models on classification datasets that have a severe class imbalance.</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For imbalanced datasets, most machine learning techniques will ignore, and in turn have poor performance on, the minority class i.e the probability of having a cardiac arrest.</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b="1">
                <a:solidFill>
                  <a:srgbClr val="40424E"/>
                </a:solidFill>
                <a:highlight>
                  <a:srgbClr val="FFFFFF"/>
                </a:highlight>
                <a:latin typeface="Verdana"/>
                <a:ea typeface="Verdana"/>
                <a:cs typeface="Verdana"/>
                <a:sym typeface="Verdana"/>
              </a:rPr>
              <a:t>SMOTE </a:t>
            </a:r>
            <a:r>
              <a:rPr lang="en" sz="1300">
                <a:solidFill>
                  <a:srgbClr val="40424E"/>
                </a:solidFill>
                <a:highlight>
                  <a:srgbClr val="FFFFFF"/>
                </a:highlight>
                <a:latin typeface="Verdana"/>
                <a:ea typeface="Verdana"/>
                <a:cs typeface="Verdana"/>
                <a:sym typeface="Verdana"/>
              </a:rPr>
              <a:t>(synthetic minority oversampling technique) is one of the most commonly used oversampling methods to solve the imbalance problem.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It aims to balance class distribution by randomly increasing minority class examples by replicating them.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After the oversampling process, the data is reconstructed and several classification models can be applied for the processed data.</a:t>
            </a:r>
            <a:endParaRPr>
              <a:latin typeface="Verdana"/>
              <a:ea typeface="Verdana"/>
              <a:cs typeface="Verdana"/>
              <a:sym typeface="Verdana"/>
            </a:endParaRPr>
          </a:p>
        </p:txBody>
      </p:sp>
      <p:pic>
        <p:nvPicPr>
          <p:cNvPr id="139" name="Google Shape;139;p22"/>
          <p:cNvPicPr preferRelativeResize="0"/>
          <p:nvPr/>
        </p:nvPicPr>
        <p:blipFill>
          <a:blip r:embed="rId3">
            <a:alphaModFix/>
          </a:blip>
          <a:stretch>
            <a:fillRect/>
          </a:stretch>
        </p:blipFill>
        <p:spPr>
          <a:xfrm>
            <a:off x="5853650" y="1921949"/>
            <a:ext cx="3167500" cy="225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139700" y="203200"/>
            <a:ext cx="38760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Model </a:t>
            </a:r>
            <a:endParaRPr/>
          </a:p>
        </p:txBody>
      </p:sp>
      <p:sp>
        <p:nvSpPr>
          <p:cNvPr id="145" name="Google Shape;14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6" name="Google Shape;146;p23"/>
          <p:cNvSpPr txBox="1">
            <a:spLocks noGrp="1"/>
          </p:cNvSpPr>
          <p:nvPr>
            <p:ph type="subTitle" idx="1"/>
          </p:nvPr>
        </p:nvSpPr>
        <p:spPr>
          <a:xfrm>
            <a:off x="139700" y="1308100"/>
            <a:ext cx="4305300" cy="36321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935"/>
              <a:buNone/>
            </a:pPr>
            <a:r>
              <a:rPr lang="en" sz="1400" b="1"/>
              <a:t>Train-Test Split</a:t>
            </a:r>
            <a:r>
              <a:rPr lang="en" sz="1400"/>
              <a:t> - Prerequisite of implementing model where data is splitted randomly into ratio of 7:3 for train data and test data respectively. Parameter ‘Seed’ = any number is passed to get reproducibility i.e same outcome on every run.</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Models </a:t>
            </a:r>
            <a:r>
              <a:rPr lang="en" sz="1400"/>
              <a:t>implemented are : 1. </a:t>
            </a:r>
            <a:r>
              <a:rPr lang="en" sz="1400" b="1"/>
              <a:t>Logistic Regression</a:t>
            </a:r>
            <a:r>
              <a:rPr lang="en" sz="1400"/>
              <a:t>  2. </a:t>
            </a:r>
            <a:r>
              <a:rPr lang="en" sz="1400" b="1"/>
              <a:t>Random Forest</a:t>
            </a:r>
            <a:r>
              <a:rPr lang="en" sz="1400"/>
              <a:t>  3.</a:t>
            </a:r>
            <a:r>
              <a:rPr lang="en" sz="1400" b="1"/>
              <a:t>Gradient Boosted Tree Classifier</a:t>
            </a:r>
            <a:r>
              <a:rPr lang="en" sz="1400"/>
              <a:t>.</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Evaluation Metric</a:t>
            </a:r>
            <a:r>
              <a:rPr lang="en" sz="1400"/>
              <a:t> used are: 1. Accuracy 2. F1 - score 3. Area Under ROC .</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Accuracy</a:t>
            </a:r>
            <a:r>
              <a:rPr lang="en" sz="1400"/>
              <a:t>, a metric which denotes the no. of cases correctly identified  of the whole data,  is used when target variable is balanced.</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F1</a:t>
            </a:r>
            <a:r>
              <a:rPr lang="en" sz="1400"/>
              <a:t> score and </a:t>
            </a:r>
            <a:r>
              <a:rPr lang="en" sz="1400" b="1"/>
              <a:t>AUC</a:t>
            </a:r>
            <a:r>
              <a:rPr lang="en" sz="1400"/>
              <a:t>( True Positive Rate vs False  Positive Rate Curve) is used when data is imbalanced.</a:t>
            </a:r>
            <a:endParaRPr sz="1400"/>
          </a:p>
        </p:txBody>
      </p:sp>
      <p:pic>
        <p:nvPicPr>
          <p:cNvPr id="147" name="Google Shape;147;p23"/>
          <p:cNvPicPr preferRelativeResize="0"/>
          <p:nvPr/>
        </p:nvPicPr>
        <p:blipFill>
          <a:blip r:embed="rId3">
            <a:alphaModFix/>
          </a:blip>
          <a:stretch>
            <a:fillRect/>
          </a:stretch>
        </p:blipFill>
        <p:spPr>
          <a:xfrm>
            <a:off x="4626950" y="203200"/>
            <a:ext cx="4517050" cy="2546071"/>
          </a:xfrm>
          <a:prstGeom prst="rect">
            <a:avLst/>
          </a:prstGeom>
          <a:noFill/>
          <a:ln>
            <a:noFill/>
          </a:ln>
        </p:spPr>
      </p:pic>
      <p:pic>
        <p:nvPicPr>
          <p:cNvPr id="148" name="Google Shape;148;p23"/>
          <p:cNvPicPr preferRelativeResize="0"/>
          <p:nvPr/>
        </p:nvPicPr>
        <p:blipFill>
          <a:blip r:embed="rId4">
            <a:alphaModFix/>
          </a:blip>
          <a:stretch>
            <a:fillRect/>
          </a:stretch>
        </p:blipFill>
        <p:spPr>
          <a:xfrm>
            <a:off x="5319275" y="2901671"/>
            <a:ext cx="3132403" cy="2089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300" y="500925"/>
            <a:ext cx="3704400" cy="130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 Model Evaluation </a:t>
            </a:r>
            <a:endParaRPr/>
          </a:p>
        </p:txBody>
      </p:sp>
      <p:sp>
        <p:nvSpPr>
          <p:cNvPr id="154" name="Google Shape;15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5" name="Google Shape;155;p24"/>
          <p:cNvGraphicFramePr/>
          <p:nvPr/>
        </p:nvGraphicFramePr>
        <p:xfrm>
          <a:off x="76200" y="2190750"/>
          <a:ext cx="4381475" cy="2255400"/>
        </p:xfrm>
        <a:graphic>
          <a:graphicData uri="http://schemas.openxmlformats.org/drawingml/2006/table">
            <a:tbl>
              <a:tblPr>
                <a:noFill/>
                <a:tableStyleId>{1D7DAB31-1759-4046-A24F-F2480915B0A6}</a:tableStyleId>
              </a:tblPr>
              <a:tblGrid>
                <a:gridCol w="1048425">
                  <a:extLst>
                    <a:ext uri="{9D8B030D-6E8A-4147-A177-3AD203B41FA5}">
                      <a16:colId xmlns:a16="http://schemas.microsoft.com/office/drawing/2014/main" val="20000"/>
                    </a:ext>
                  </a:extLst>
                </a:gridCol>
                <a:gridCol w="1152750">
                  <a:extLst>
                    <a:ext uri="{9D8B030D-6E8A-4147-A177-3AD203B41FA5}">
                      <a16:colId xmlns:a16="http://schemas.microsoft.com/office/drawing/2014/main" val="20001"/>
                    </a:ext>
                  </a:extLst>
                </a:gridCol>
                <a:gridCol w="1111025">
                  <a:extLst>
                    <a:ext uri="{9D8B030D-6E8A-4147-A177-3AD203B41FA5}">
                      <a16:colId xmlns:a16="http://schemas.microsoft.com/office/drawing/2014/main" val="20002"/>
                    </a:ext>
                  </a:extLst>
                </a:gridCol>
                <a:gridCol w="1069275">
                  <a:extLst>
                    <a:ext uri="{9D8B030D-6E8A-4147-A177-3AD203B41FA5}">
                      <a16:colId xmlns:a16="http://schemas.microsoft.com/office/drawing/2014/main" val="20003"/>
                    </a:ext>
                  </a:extLst>
                </a:gridCol>
              </a:tblGrid>
              <a:tr h="404525">
                <a:tc>
                  <a:txBody>
                    <a:bodyPr/>
                    <a:lstStyle/>
                    <a:p>
                      <a:pPr marL="0" lvl="0" indent="0" algn="ctr" rtl="0">
                        <a:spcBef>
                          <a:spcPts val="0"/>
                        </a:spcBef>
                        <a:spcAft>
                          <a:spcPts val="0"/>
                        </a:spcAft>
                        <a:buNone/>
                      </a:pPr>
                      <a:r>
                        <a:rPr lang="en">
                          <a:solidFill>
                            <a:srgbClr val="93C47D"/>
                          </a:solidFill>
                        </a:rPr>
                        <a:t>Model</a:t>
                      </a:r>
                      <a:endParaRPr>
                        <a:solidFill>
                          <a:srgbClr val="93C47D"/>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Accuracy%</a:t>
                      </a:r>
                      <a:endParaRPr>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F1-score</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AUC</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Logistic Regression</a:t>
                      </a:r>
                      <a:endParaRPr sz="1200"/>
                    </a:p>
                  </a:txBody>
                  <a:tcPr marL="91425" marR="91425" marT="91425" marB="91425"/>
                </a:tc>
                <a:tc>
                  <a:txBody>
                    <a:bodyPr/>
                    <a:lstStyle/>
                    <a:p>
                      <a:pPr marL="0" lvl="0" indent="0" algn="ctr" rtl="0">
                        <a:spcBef>
                          <a:spcPts val="0"/>
                        </a:spcBef>
                        <a:spcAft>
                          <a:spcPts val="0"/>
                        </a:spcAft>
                        <a:buNone/>
                      </a:pPr>
                      <a:r>
                        <a:rPr lang="en">
                          <a:solidFill>
                            <a:schemeClr val="lt1"/>
                          </a:solidFill>
                        </a:rPr>
                        <a:t>92.76</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92.72</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98.61</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4045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Random Forest</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81.31</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81.30</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89.55</a:t>
                      </a:r>
                      <a:endParaRPr/>
                    </a:p>
                  </a:txBody>
                  <a:tcPr marL="91425" marR="91425" marT="91425" marB="91425"/>
                </a:tc>
                <a:extLst>
                  <a:ext uri="{0D108BD9-81ED-4DB2-BD59-A6C34878D82A}">
                    <a16:rowId xmlns:a16="http://schemas.microsoft.com/office/drawing/2014/main" val="10002"/>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GBT Classifier</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95.02</a:t>
                      </a:r>
                      <a:endParaRPr/>
                    </a:p>
                  </a:txBody>
                  <a:tcPr marL="91425" marR="91425" marT="91425" marB="91425"/>
                </a:tc>
                <a:tc>
                  <a:txBody>
                    <a:bodyPr/>
                    <a:lstStyle/>
                    <a:p>
                      <a:pPr marL="0" lvl="0" indent="0" algn="ctr" rtl="0">
                        <a:spcBef>
                          <a:spcPts val="0"/>
                        </a:spcBef>
                        <a:spcAft>
                          <a:spcPts val="0"/>
                        </a:spcAft>
                        <a:buNone/>
                      </a:pPr>
                      <a:r>
                        <a:rPr lang="en">
                          <a:solidFill>
                            <a:srgbClr val="FFFFFF"/>
                          </a:solidFill>
                        </a:rPr>
                        <a:t>95.02</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98.67</a:t>
                      </a:r>
                      <a:endParaRPr>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56" name="Google Shape;156;p24"/>
          <p:cNvPicPr preferRelativeResize="0"/>
          <p:nvPr/>
        </p:nvPicPr>
        <p:blipFill>
          <a:blip r:embed="rId3">
            <a:alphaModFix/>
          </a:blip>
          <a:stretch>
            <a:fillRect/>
          </a:stretch>
        </p:blipFill>
        <p:spPr>
          <a:xfrm>
            <a:off x="4572000" y="76200"/>
            <a:ext cx="4572000" cy="3159050"/>
          </a:xfrm>
          <a:prstGeom prst="rect">
            <a:avLst/>
          </a:prstGeom>
          <a:noFill/>
          <a:ln>
            <a:noFill/>
          </a:ln>
        </p:spPr>
      </p:pic>
      <p:sp>
        <p:nvSpPr>
          <p:cNvPr id="157" name="Google Shape;157;p24"/>
          <p:cNvSpPr txBox="1"/>
          <p:nvPr/>
        </p:nvSpPr>
        <p:spPr>
          <a:xfrm>
            <a:off x="4635450" y="3348925"/>
            <a:ext cx="44451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Verdana"/>
                <a:ea typeface="Verdana"/>
                <a:cs typeface="Verdana"/>
                <a:sym typeface="Verdana"/>
              </a:rPr>
              <a:t>Hyper Parameter optimized and Cross Validated </a:t>
            </a:r>
            <a:r>
              <a:rPr lang="en" b="1">
                <a:latin typeface="Verdana"/>
                <a:ea typeface="Verdana"/>
                <a:cs typeface="Verdana"/>
                <a:sym typeface="Verdana"/>
              </a:rPr>
              <a:t>Gradient Boosted Tree classifier</a:t>
            </a:r>
            <a:r>
              <a:rPr lang="en">
                <a:latin typeface="Verdana"/>
                <a:ea typeface="Verdana"/>
                <a:cs typeface="Verdana"/>
                <a:sym typeface="Verdana"/>
              </a:rPr>
              <a:t> has an </a:t>
            </a:r>
            <a:r>
              <a:rPr lang="en" b="1">
                <a:latin typeface="Verdana"/>
                <a:ea typeface="Verdana"/>
                <a:cs typeface="Verdana"/>
                <a:sym typeface="Verdana"/>
              </a:rPr>
              <a:t>Accuracy: 96.11% ,F1_Score: 96.10% </a:t>
            </a:r>
            <a:r>
              <a:rPr lang="en">
                <a:latin typeface="Verdana"/>
                <a:ea typeface="Verdana"/>
                <a:cs typeface="Verdana"/>
                <a:sym typeface="Verdana"/>
              </a:rPr>
              <a:t>and</a:t>
            </a:r>
            <a:r>
              <a:rPr lang="en" b="1">
                <a:latin typeface="Verdana"/>
                <a:ea typeface="Verdana"/>
                <a:cs typeface="Verdana"/>
                <a:sym typeface="Verdana"/>
              </a:rPr>
              <a:t> Area under ROC Curve: 99.11 % </a:t>
            </a:r>
            <a:r>
              <a:rPr lang="en">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63" name="Google Shape;16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25"/>
          <p:cNvSpPr txBox="1"/>
          <p:nvPr/>
        </p:nvSpPr>
        <p:spPr>
          <a:xfrm>
            <a:off x="276475" y="1358900"/>
            <a:ext cx="8591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Verdana"/>
              <a:buChar char="●"/>
            </a:pPr>
            <a:r>
              <a:rPr lang="en">
                <a:latin typeface="Verdana"/>
                <a:ea typeface="Verdana"/>
                <a:cs typeface="Verdana"/>
                <a:sym typeface="Verdana"/>
              </a:rPr>
              <a:t>The dataset has been best evaluated  by GBT Classifier followed by Logistic Regression and Random Forest. As the dataset has been synthetically oversampled by SMOTE, there still lies a chance of overfitting of data as we do not have enough test sample to put it through.</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a:latin typeface="Verdana"/>
                <a:ea typeface="Verdana"/>
                <a:cs typeface="Verdana"/>
                <a:sym typeface="Verdana"/>
              </a:rPr>
              <a:t>But the model which previously with a imbalanced class was giving an </a:t>
            </a:r>
            <a:r>
              <a:rPr lang="en" b="1">
                <a:latin typeface="Verdana"/>
                <a:ea typeface="Verdana"/>
                <a:cs typeface="Verdana"/>
                <a:sym typeface="Verdana"/>
              </a:rPr>
              <a:t>AUC</a:t>
            </a:r>
            <a:r>
              <a:rPr lang="en">
                <a:latin typeface="Verdana"/>
                <a:ea typeface="Verdana"/>
                <a:cs typeface="Verdana"/>
                <a:sym typeface="Verdana"/>
              </a:rPr>
              <a:t> score of </a:t>
            </a:r>
            <a:r>
              <a:rPr lang="en" b="1">
                <a:latin typeface="Verdana"/>
                <a:ea typeface="Verdana"/>
                <a:cs typeface="Verdana"/>
                <a:sym typeface="Verdana"/>
              </a:rPr>
              <a:t>0.83 </a:t>
            </a:r>
            <a:r>
              <a:rPr lang="en">
                <a:latin typeface="Verdana"/>
                <a:ea typeface="Verdana"/>
                <a:cs typeface="Verdana"/>
                <a:sym typeface="Verdana"/>
              </a:rPr>
              <a:t>(LR) improved dramatically after applying </a:t>
            </a:r>
            <a:r>
              <a:rPr lang="en" i="1">
                <a:latin typeface="Verdana"/>
                <a:ea typeface="Verdana"/>
                <a:cs typeface="Verdana"/>
                <a:sym typeface="Verdana"/>
              </a:rPr>
              <a:t>SMOTE</a:t>
            </a:r>
            <a:r>
              <a:rPr lang="en">
                <a:latin typeface="Verdana"/>
                <a:ea typeface="Verdana"/>
                <a:cs typeface="Verdana"/>
                <a:sym typeface="Verdana"/>
              </a:rPr>
              <a:t> , </a:t>
            </a:r>
            <a:r>
              <a:rPr lang="en" i="1">
                <a:latin typeface="Verdana"/>
                <a:ea typeface="Verdana"/>
                <a:cs typeface="Verdana"/>
                <a:sym typeface="Verdana"/>
              </a:rPr>
              <a:t>ParamGridBuilder</a:t>
            </a:r>
            <a:r>
              <a:rPr lang="en">
                <a:latin typeface="Verdana"/>
                <a:ea typeface="Verdana"/>
                <a:cs typeface="Verdana"/>
                <a:sym typeface="Verdana"/>
              </a:rPr>
              <a:t> and </a:t>
            </a:r>
            <a:r>
              <a:rPr lang="en" i="1">
                <a:latin typeface="Verdana"/>
                <a:ea typeface="Verdana"/>
                <a:cs typeface="Verdana"/>
                <a:sym typeface="Verdana"/>
              </a:rPr>
              <a:t>Crossvalidator</a:t>
            </a:r>
            <a:r>
              <a:rPr lang="en">
                <a:latin typeface="Verdana"/>
                <a:ea typeface="Verdana"/>
                <a:cs typeface="Verdana"/>
                <a:sym typeface="Verdana"/>
              </a:rPr>
              <a:t> with GBT classifier to give an </a:t>
            </a:r>
            <a:r>
              <a:rPr lang="en" b="1">
                <a:latin typeface="Verdana"/>
                <a:ea typeface="Verdana"/>
                <a:cs typeface="Verdana"/>
                <a:sym typeface="Verdana"/>
              </a:rPr>
              <a:t>AUC</a:t>
            </a:r>
            <a:r>
              <a:rPr lang="en">
                <a:latin typeface="Verdana"/>
                <a:ea typeface="Verdana"/>
                <a:cs typeface="Verdana"/>
                <a:sym typeface="Verdana"/>
              </a:rPr>
              <a:t> of </a:t>
            </a:r>
            <a:r>
              <a:rPr lang="en" b="1">
                <a:latin typeface="Verdana"/>
                <a:ea typeface="Verdana"/>
                <a:cs typeface="Verdana"/>
                <a:sym typeface="Verdana"/>
              </a:rPr>
              <a:t>0.9961</a:t>
            </a:r>
            <a:r>
              <a:rPr lang="en">
                <a:latin typeface="Verdana"/>
                <a:ea typeface="Verdana"/>
                <a:cs typeface="Verdana"/>
                <a:sym typeface="Verdana"/>
              </a:rPr>
              <a:t> which actually gives an idea of how well the model is segregating true negative from true positive without overlapping with each other and thus avoiding create ‘</a:t>
            </a:r>
            <a:r>
              <a:rPr lang="en" b="1">
                <a:latin typeface="Verdana"/>
                <a:ea typeface="Verdana"/>
                <a:cs typeface="Verdana"/>
                <a:sym typeface="Verdana"/>
              </a:rPr>
              <a:t>Type 1’</a:t>
            </a:r>
            <a:r>
              <a:rPr lang="en">
                <a:latin typeface="Verdana"/>
                <a:ea typeface="Verdana"/>
                <a:cs typeface="Verdana"/>
                <a:sym typeface="Verdana"/>
              </a:rPr>
              <a:t> or ‘</a:t>
            </a:r>
            <a:r>
              <a:rPr lang="en" b="1">
                <a:latin typeface="Verdana"/>
                <a:ea typeface="Verdana"/>
                <a:cs typeface="Verdana"/>
                <a:sym typeface="Verdana"/>
              </a:rPr>
              <a:t>Type 2</a:t>
            </a:r>
            <a:r>
              <a:rPr lang="en">
                <a:latin typeface="Verdana"/>
                <a:ea typeface="Verdana"/>
                <a:cs typeface="Verdana"/>
                <a:sym typeface="Verdana"/>
              </a:rPr>
              <a:t>’ error. Also Gradient Boosting is a sequential process and thus every time it makes an incorrect prediction, it focuses more on that incorrectly predicted data point.</a:t>
            </a:r>
            <a:endParaRPr>
              <a:latin typeface="Verdana"/>
              <a:ea typeface="Verdana"/>
              <a:cs typeface="Verdana"/>
              <a:sym typeface="Verdana"/>
            </a:endParaRPr>
          </a:p>
          <a:p>
            <a:pPr marL="457200" lvl="0" indent="0" algn="l" rtl="0">
              <a:spcBef>
                <a:spcPts val="0"/>
              </a:spcBef>
              <a:spcAft>
                <a:spcPts val="0"/>
              </a:spcAft>
              <a:buNone/>
            </a:pPr>
            <a:endParaRPr>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a:latin typeface="Verdana"/>
                <a:ea typeface="Verdana"/>
                <a:cs typeface="Verdana"/>
                <a:sym typeface="Verdana"/>
              </a:rPr>
              <a:t>This model, in future, can be optimised and deployed to actually curb and detect cardiac arrest probability. Also with larger sample data, it may help in catching most important variables i.e factors for cardiac death and help us to reduce it to a great extent.  </a:t>
            </a:r>
            <a:endParaRPr>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7378700" y="4269625"/>
            <a:ext cx="1320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40">
                <a:solidFill>
                  <a:srgbClr val="FFFFFF"/>
                </a:solidFill>
              </a:rPr>
              <a:t>Questions??</a:t>
            </a:r>
            <a:endParaRPr sz="1440">
              <a:solidFill>
                <a:srgbClr val="FFFFFF"/>
              </a:solidFill>
            </a:endParaRPr>
          </a:p>
        </p:txBody>
      </p:sp>
      <p:sp>
        <p:nvSpPr>
          <p:cNvPr id="170" name="Google Shape;17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171" name="Google Shape;171;p26"/>
          <p:cNvPicPr preferRelativeResize="0"/>
          <p:nvPr/>
        </p:nvPicPr>
        <p:blipFill>
          <a:blip r:embed="rId3">
            <a:alphaModFix/>
          </a:blip>
          <a:stretch>
            <a:fillRect/>
          </a:stretch>
        </p:blipFill>
        <p:spPr>
          <a:xfrm>
            <a:off x="3323175" y="1739863"/>
            <a:ext cx="2497657"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4" name="Google Shape;74;p14"/>
          <p:cNvSpPr txBox="1"/>
          <p:nvPr/>
        </p:nvSpPr>
        <p:spPr>
          <a:xfrm>
            <a:off x="420750" y="2260600"/>
            <a:ext cx="80517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highlight>
                  <a:srgbClr val="FFFFFF"/>
                </a:highlight>
                <a:latin typeface="Verdana"/>
                <a:ea typeface="Verdana"/>
                <a:cs typeface="Verdana"/>
                <a:sym typeface="Verdana"/>
              </a:rPr>
              <a:t>Sudden cardiac death (SCD) is a major global health problem, accounting for up to 20% of deaths in Western societies including India. Work life stress, lifestyle, hypertension, health ignorance is causing cardiac arrest even in age group lower than 20 years. Cardiac arrest is responsible for half of the cardiac disease related death.</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a:p>
            <a:pPr marL="0" lvl="0" indent="0" algn="just" rtl="0">
              <a:spcBef>
                <a:spcPts val="0"/>
              </a:spcBef>
              <a:spcAft>
                <a:spcPts val="0"/>
              </a:spcAft>
              <a:buNone/>
            </a:pPr>
            <a:r>
              <a:rPr lang="en">
                <a:highlight>
                  <a:srgbClr val="FFFFFF"/>
                </a:highlight>
                <a:latin typeface="Verdana"/>
                <a:ea typeface="Verdana"/>
                <a:cs typeface="Verdana"/>
                <a:sym typeface="Verdana"/>
              </a:rPr>
              <a:t>This project revolves around devicing ml techniques using Pyspark to predict the probability of having a cardiac arrest by taking certain attributes in consideration.</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1" name="Google Shape;81;p15"/>
          <p:cNvPicPr preferRelativeResize="0"/>
          <p:nvPr/>
        </p:nvPicPr>
        <p:blipFill>
          <a:blip r:embed="rId3">
            <a:alphaModFix/>
          </a:blip>
          <a:stretch>
            <a:fillRect/>
          </a:stretch>
        </p:blipFill>
        <p:spPr>
          <a:xfrm>
            <a:off x="4879278" y="1491050"/>
            <a:ext cx="4264722" cy="3406325"/>
          </a:xfrm>
          <a:prstGeom prst="rect">
            <a:avLst/>
          </a:prstGeom>
          <a:noFill/>
          <a:ln>
            <a:noFill/>
          </a:ln>
        </p:spPr>
      </p:pic>
      <p:sp>
        <p:nvSpPr>
          <p:cNvPr id="82" name="Google Shape;82;p15"/>
          <p:cNvSpPr txBox="1"/>
          <p:nvPr/>
        </p:nvSpPr>
        <p:spPr>
          <a:xfrm>
            <a:off x="258800" y="2082675"/>
            <a:ext cx="4620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objective is to predict whether a person will have cardiac arrest or not based on certain attributes like demographics, health conditions etc.</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Spark and machine learning will be used to find the optimum model to predict occurrence of cardiac arrest precisely so that prior measures can be taken to prevent it.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a:t>
            </a:r>
            <a:endParaRPr/>
          </a:p>
          <a:p>
            <a:pPr marL="0" lvl="0" indent="0" algn="l" rtl="0">
              <a:spcBef>
                <a:spcPts val="0"/>
              </a:spcBef>
              <a:spcAft>
                <a:spcPts val="0"/>
              </a:spcAft>
              <a:buNone/>
            </a:pPr>
            <a:r>
              <a:rPr lang="en"/>
              <a:t>Data</a:t>
            </a:r>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9" name="Google Shape;89;p16"/>
          <p:cNvSpPr txBox="1"/>
          <p:nvPr/>
        </p:nvSpPr>
        <p:spPr>
          <a:xfrm>
            <a:off x="4140675" y="147875"/>
            <a:ext cx="3992700" cy="4863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Verdana"/>
                <a:ea typeface="Verdana"/>
                <a:cs typeface="Verdana"/>
                <a:sym typeface="Verdana"/>
              </a:rPr>
              <a:t>Features/Attributes</a:t>
            </a:r>
            <a:endParaRPr>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ID-Patient ID</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Gender</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Age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Hypertension</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Heart disease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Job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Residence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Blood sugar level</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Body mass index</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Smoking status</a:t>
            </a: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a:latin typeface="Verdana"/>
                <a:ea typeface="Verdana"/>
                <a:cs typeface="Verdana"/>
                <a:sym typeface="Verdana"/>
              </a:rPr>
              <a:t>Target </a:t>
            </a:r>
            <a:r>
              <a:rPr lang="en" sz="1200">
                <a:latin typeface="Verdana"/>
                <a:ea typeface="Verdana"/>
                <a:cs typeface="Verdana"/>
                <a:sym typeface="Verdana"/>
              </a:rPr>
              <a:t> </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sz="1200">
                <a:latin typeface="Verdana"/>
                <a:ea typeface="Verdana"/>
                <a:cs typeface="Verdana"/>
                <a:sym typeface="Verdana"/>
              </a:rPr>
              <a:t>Cardiac arrest-  ‘Yes’-0  ‘No’-1</a:t>
            </a:r>
            <a:endParaRPr sz="1200">
              <a:latin typeface="Verdana"/>
              <a:ea typeface="Verdana"/>
              <a:cs typeface="Verdana"/>
              <a:sym typeface="Verdana"/>
            </a:endParaRPr>
          </a:p>
        </p:txBody>
      </p:sp>
      <p:pic>
        <p:nvPicPr>
          <p:cNvPr id="90" name="Google Shape;90;p16"/>
          <p:cNvPicPr preferRelativeResize="0"/>
          <p:nvPr/>
        </p:nvPicPr>
        <p:blipFill>
          <a:blip r:embed="rId3">
            <a:alphaModFix/>
          </a:blip>
          <a:stretch>
            <a:fillRect/>
          </a:stretch>
        </p:blipFill>
        <p:spPr>
          <a:xfrm>
            <a:off x="43263" y="2464570"/>
            <a:ext cx="3664425" cy="2198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7" name="Google Shape;97;p17"/>
          <p:cNvSpPr txBox="1"/>
          <p:nvPr/>
        </p:nvSpPr>
        <p:spPr>
          <a:xfrm>
            <a:off x="311725" y="2021875"/>
            <a:ext cx="4309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data is heavily skewed towards a chance of not having a cardiac arrest(cardiac_arrest ==0) which can lead to inaccurate model implementation.</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There lies a chance of classifying people having chance of cardiac arrest to be flagged as healthy which is dangerous for them as well as for the company implementing ml model with such data samples. We will try to balance data afterwards.</a:t>
            </a:r>
            <a:endParaRPr>
              <a:latin typeface="Verdana"/>
              <a:ea typeface="Verdana"/>
              <a:cs typeface="Verdana"/>
              <a:sym typeface="Verdana"/>
            </a:endParaRPr>
          </a:p>
        </p:txBody>
      </p:sp>
      <p:pic>
        <p:nvPicPr>
          <p:cNvPr id="98" name="Google Shape;98;p17"/>
          <p:cNvPicPr preferRelativeResize="0"/>
          <p:nvPr/>
        </p:nvPicPr>
        <p:blipFill>
          <a:blip r:embed="rId3">
            <a:alphaModFix/>
          </a:blip>
          <a:stretch>
            <a:fillRect/>
          </a:stretch>
        </p:blipFill>
        <p:spPr>
          <a:xfrm>
            <a:off x="4887300" y="2431950"/>
            <a:ext cx="4133850"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5" name="Google Shape;105;p18"/>
          <p:cNvPicPr preferRelativeResize="0"/>
          <p:nvPr/>
        </p:nvPicPr>
        <p:blipFill>
          <a:blip r:embed="rId3">
            <a:alphaModFix/>
          </a:blip>
          <a:stretch>
            <a:fillRect/>
          </a:stretch>
        </p:blipFill>
        <p:spPr>
          <a:xfrm>
            <a:off x="3770225" y="2637225"/>
            <a:ext cx="5250924" cy="2353875"/>
          </a:xfrm>
          <a:prstGeom prst="rect">
            <a:avLst/>
          </a:prstGeom>
          <a:noFill/>
          <a:ln>
            <a:noFill/>
          </a:ln>
        </p:spPr>
      </p:pic>
      <p:pic>
        <p:nvPicPr>
          <p:cNvPr id="106" name="Google Shape;106;p18"/>
          <p:cNvPicPr preferRelativeResize="0"/>
          <p:nvPr/>
        </p:nvPicPr>
        <p:blipFill>
          <a:blip r:embed="rId4">
            <a:alphaModFix/>
          </a:blip>
          <a:stretch>
            <a:fillRect/>
          </a:stretch>
        </p:blipFill>
        <p:spPr>
          <a:xfrm>
            <a:off x="152400" y="1277025"/>
            <a:ext cx="1999564" cy="3866475"/>
          </a:xfrm>
          <a:prstGeom prst="rect">
            <a:avLst/>
          </a:prstGeom>
          <a:noFill/>
          <a:ln>
            <a:noFill/>
          </a:ln>
        </p:spPr>
      </p:pic>
      <p:sp>
        <p:nvSpPr>
          <p:cNvPr id="107" name="Google Shape;107;p18"/>
          <p:cNvSpPr txBox="1"/>
          <p:nvPr/>
        </p:nvSpPr>
        <p:spPr>
          <a:xfrm>
            <a:off x="2341525" y="1466500"/>
            <a:ext cx="649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Agewise cardiac arrest risk. Can be concluded people in age bracket 60-80 have higher risk</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25" y="500925"/>
            <a:ext cx="3127500" cy="9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3">
            <a:alphaModFix/>
          </a:blip>
          <a:stretch>
            <a:fillRect/>
          </a:stretch>
        </p:blipFill>
        <p:spPr>
          <a:xfrm>
            <a:off x="3800150" y="369025"/>
            <a:ext cx="5343851" cy="4405455"/>
          </a:xfrm>
          <a:prstGeom prst="rect">
            <a:avLst/>
          </a:prstGeom>
          <a:noFill/>
          <a:ln>
            <a:noFill/>
          </a:ln>
        </p:spPr>
      </p:pic>
      <p:sp>
        <p:nvSpPr>
          <p:cNvPr id="115" name="Google Shape;115;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Visualisation of correlation among the features and target using heatmap. It is observed that the individual features have very weak correlation among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25" y="500925"/>
            <a:ext cx="3127500" cy="87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22" name="Google Shape;122;p20"/>
          <p:cNvPicPr preferRelativeResize="0"/>
          <p:nvPr/>
        </p:nvPicPr>
        <p:blipFill>
          <a:blip r:embed="rId3">
            <a:alphaModFix/>
          </a:blip>
          <a:stretch>
            <a:fillRect/>
          </a:stretch>
        </p:blipFill>
        <p:spPr>
          <a:xfrm>
            <a:off x="3787800" y="711388"/>
            <a:ext cx="5356200" cy="3720719"/>
          </a:xfrm>
          <a:prstGeom prst="rect">
            <a:avLst/>
          </a:prstGeom>
          <a:noFill/>
          <a:ln>
            <a:noFill/>
          </a:ln>
        </p:spPr>
      </p:pic>
      <p:sp>
        <p:nvSpPr>
          <p:cNvPr id="123" name="Google Shape;123;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Though very scarce datapoint for having cardiac arrest(orange indicated) are present in the dataset ,from the swarmplot  it is evident that cardiac arrest has occurred in people having high sugar level in the age of 50-80 years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rPr>
              <a:t>9</a:t>
            </a:fld>
            <a:endParaRPr>
              <a:solidFill>
                <a:schemeClr val="dk2"/>
              </a:solidFill>
            </a:endParaRPr>
          </a:p>
        </p:txBody>
      </p:sp>
      <p:pic>
        <p:nvPicPr>
          <p:cNvPr id="130" name="Google Shape;130;p21"/>
          <p:cNvPicPr preferRelativeResize="0"/>
          <p:nvPr/>
        </p:nvPicPr>
        <p:blipFill>
          <a:blip r:embed="rId3">
            <a:alphaModFix/>
          </a:blip>
          <a:stretch>
            <a:fillRect/>
          </a:stretch>
        </p:blipFill>
        <p:spPr>
          <a:xfrm>
            <a:off x="152400" y="1277025"/>
            <a:ext cx="3527438" cy="3714075"/>
          </a:xfrm>
          <a:prstGeom prst="rect">
            <a:avLst/>
          </a:prstGeom>
          <a:noFill/>
          <a:ln>
            <a:noFill/>
          </a:ln>
        </p:spPr>
      </p:pic>
      <p:sp>
        <p:nvSpPr>
          <p:cNvPr id="131" name="Google Shape;131;p21"/>
          <p:cNvSpPr txBox="1"/>
          <p:nvPr/>
        </p:nvSpPr>
        <p:spPr>
          <a:xfrm>
            <a:off x="3679850" y="1362625"/>
            <a:ext cx="5415000" cy="3694200"/>
          </a:xfrm>
          <a:prstGeom prst="rect">
            <a:avLst/>
          </a:prstGeom>
          <a:noFill/>
          <a:ln>
            <a:noFill/>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Data had ‘N/A’ values in ‘bmi’ column which needed to be imputed. We had imputed the values with mean value of bmi.</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It is also seen that certain feature  column has categorical data in form of string which we need to process with StringIndexer  which will convert the categorical data into labels.</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But </a:t>
            </a:r>
            <a:r>
              <a:rPr lang="en" sz="1200" b="1">
                <a:latin typeface="Verdana"/>
                <a:ea typeface="Verdana"/>
                <a:cs typeface="Verdana"/>
                <a:sym typeface="Verdana"/>
              </a:rPr>
              <a:t>StringIndexer</a:t>
            </a:r>
            <a:r>
              <a:rPr lang="en" sz="1200">
                <a:latin typeface="Verdana"/>
                <a:ea typeface="Verdana"/>
                <a:cs typeface="Verdana"/>
                <a:sym typeface="Verdana"/>
              </a:rPr>
              <a:t> is a label encoding technique which may capture relationship/popularity or rank of categorical data. So we will also use </a:t>
            </a:r>
            <a:r>
              <a:rPr lang="en" sz="1200" b="1">
                <a:latin typeface="Verdana"/>
                <a:ea typeface="Verdana"/>
                <a:cs typeface="Verdana"/>
                <a:sym typeface="Verdana"/>
              </a:rPr>
              <a:t>OneHotEncoder</a:t>
            </a:r>
            <a:r>
              <a:rPr lang="en" sz="1200">
                <a:latin typeface="Verdana"/>
                <a:ea typeface="Verdana"/>
                <a:cs typeface="Verdana"/>
                <a:sym typeface="Verdana"/>
              </a:rPr>
              <a:t> which creates dummy variable to improve model accuracy and remove the multicollinearity.</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b="1">
                <a:solidFill>
                  <a:srgbClr val="292929"/>
                </a:solidFill>
                <a:highlight>
                  <a:srgbClr val="FFFFFF"/>
                </a:highlight>
                <a:latin typeface="Verdana"/>
                <a:ea typeface="Verdana"/>
                <a:cs typeface="Verdana"/>
                <a:sym typeface="Verdana"/>
              </a:rPr>
              <a:t>Vector assembler</a:t>
            </a:r>
            <a:r>
              <a:rPr lang="en" sz="1200">
                <a:solidFill>
                  <a:srgbClr val="292929"/>
                </a:solidFill>
                <a:highlight>
                  <a:srgbClr val="FFFFFF"/>
                </a:highlight>
                <a:latin typeface="Verdana"/>
                <a:ea typeface="Verdana"/>
                <a:cs typeface="Verdana"/>
                <a:sym typeface="Verdana"/>
              </a:rPr>
              <a:t>  is also a important technique in Spark to combine the raw features and features generated from various transforms into a single feature vector. It will always feature in pyspark ml workflow when we have to combine all your features before training.</a:t>
            </a:r>
            <a:endParaRPr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Verdana</vt:lpstr>
      <vt:lpstr>Merriweather</vt:lpstr>
      <vt:lpstr>Arial</vt:lpstr>
      <vt:lpstr>Roboto</vt:lpstr>
      <vt:lpstr>Paradigm</vt:lpstr>
      <vt:lpstr>Cardiac Arrest Prediction using PySpark</vt:lpstr>
      <vt:lpstr>Problem Statement</vt:lpstr>
      <vt:lpstr>Objective</vt:lpstr>
      <vt:lpstr>Understanding Data</vt:lpstr>
      <vt:lpstr>Exploratory Data Analysis</vt:lpstr>
      <vt:lpstr>EDA (continued)</vt:lpstr>
      <vt:lpstr>EDA (continued)</vt:lpstr>
      <vt:lpstr>EDA (continued)</vt:lpstr>
      <vt:lpstr>Data Preprocessing</vt:lpstr>
      <vt:lpstr>Data Imbalance Handling</vt:lpstr>
      <vt:lpstr>Machine Learning Model </vt:lpstr>
      <vt:lpstr>ML Model Evaluation </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Arrest Prediction using PySpark</dc:title>
  <dc:creator>Sankalpa</dc:creator>
  <cp:lastModifiedBy>Sankalpa</cp:lastModifiedBy>
  <cp:revision>1</cp:revision>
  <dcterms:modified xsi:type="dcterms:W3CDTF">2021-02-06T00:55:31Z</dcterms:modified>
</cp:coreProperties>
</file>