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0422-1B09-4EB5-8CBB-81B5749F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en-US" dirty="0"/>
              <a:t>双线性插值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CB340A-4292-48C8-A5FF-A6CEA40DF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D75B6-FEAA-4733-95B6-CB994E3D14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双线性插值：</a:t>
            </a:r>
            <a:endParaRPr lang="en-US" altLang="zh-CN" dirty="0"/>
          </a:p>
          <a:p>
            <a:pPr lvl="1"/>
            <a:r>
              <a:rPr lang="zh-CN" altLang="en-US" dirty="0"/>
              <a:t>在两个方向分别进行线性插值</a:t>
            </a:r>
          </a:p>
        </p:txBody>
      </p:sp>
      <p:pic>
        <p:nvPicPr>
          <p:cNvPr id="5" name="图片 4" descr="è¿éåå¾çæè¿°">
            <a:extLst>
              <a:ext uri="{FF2B5EF4-FFF2-40B4-BE49-F238E27FC236}">
                <a16:creationId xmlns:a16="http://schemas.microsoft.com/office/drawing/2014/main" id="{441F9653-C327-41B8-B9EC-596088BD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2882" r="14461"/>
          <a:stretch/>
        </p:blipFill>
        <p:spPr bwMode="auto">
          <a:xfrm>
            <a:off x="1627605" y="2454387"/>
            <a:ext cx="3221762" cy="309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è¿éåå¾çæè¿°">
            <a:extLst>
              <a:ext uri="{FF2B5EF4-FFF2-40B4-BE49-F238E27FC236}">
                <a16:creationId xmlns:a16="http://schemas.microsoft.com/office/drawing/2014/main" id="{0996464C-2D62-4AA7-8DB4-64263477C72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t="12457" r="12225"/>
          <a:stretch/>
        </p:blipFill>
        <p:spPr bwMode="auto">
          <a:xfrm>
            <a:off x="6065831" y="2257745"/>
            <a:ext cx="4495800" cy="1123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 descr="è¿éåå¾çæè¿°">
            <a:extLst>
              <a:ext uri="{FF2B5EF4-FFF2-40B4-BE49-F238E27FC236}">
                <a16:creationId xmlns:a16="http://schemas.microsoft.com/office/drawing/2014/main" id="{31E4320C-E0A9-4D9E-B423-581E9EFA74E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13318" r="7481" b="22891"/>
          <a:stretch/>
        </p:blipFill>
        <p:spPr bwMode="auto">
          <a:xfrm>
            <a:off x="6020111" y="3655677"/>
            <a:ext cx="4587240" cy="693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 descr="è¿éåå¾çæè¿°">
            <a:extLst>
              <a:ext uri="{FF2B5EF4-FFF2-40B4-BE49-F238E27FC236}">
                <a16:creationId xmlns:a16="http://schemas.microsoft.com/office/drawing/2014/main" id="{ED848416-3618-437D-9E9F-A22870C22DE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7394" r="10271" b="9004"/>
          <a:stretch/>
        </p:blipFill>
        <p:spPr bwMode="auto">
          <a:xfrm>
            <a:off x="6004871" y="4641470"/>
            <a:ext cx="4617720" cy="1120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1E9D3A-6F40-4436-A288-E965AE0F9040}"/>
              </a:ext>
            </a:extLst>
          </p:cNvPr>
          <p:cNvSpPr txBox="1"/>
          <p:nvPr/>
        </p:nvSpPr>
        <p:spPr>
          <a:xfrm>
            <a:off x="3578566" y="605398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本质上是一种面积平均的概念</a:t>
            </a:r>
          </a:p>
        </p:txBody>
      </p:sp>
    </p:spTree>
    <p:extLst>
      <p:ext uri="{BB962C8B-B14F-4D97-AF65-F5344CB8AC3E}">
        <p14:creationId xmlns:p14="http://schemas.microsoft.com/office/powerpoint/2010/main" val="28366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DF17-FD4E-4589-8E58-7447FFD1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3.1.5 </a:t>
            </a:r>
            <a:r>
              <a:rPr lang="en-US" altLang="zh-CN" dirty="0" err="1"/>
              <a:t>Scipy</a:t>
            </a:r>
            <a:r>
              <a:rPr lang="zh-CN" altLang="en-US" dirty="0"/>
              <a:t>一维插值：</a:t>
            </a:r>
            <a:r>
              <a:rPr lang="en-US" altLang="zh-CN" dirty="0"/>
              <a:t>interp1d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2B5ECD-164A-4E38-A88F-A7F7B1EFB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DD970-487E-4299-9E4E-C959196711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interp1d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根据已知点进行插值</a:t>
            </a:r>
            <a:endParaRPr lang="en-US" altLang="zh-CN" dirty="0"/>
          </a:p>
          <a:p>
            <a:pPr lvl="1"/>
            <a:r>
              <a:rPr lang="zh-CN" altLang="en-US" dirty="0"/>
              <a:t>返回一个函数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784E0A-E123-4386-8095-196D1D88D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0895" y="2913300"/>
            <a:ext cx="5274310" cy="2061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D62EA8-B01C-4981-9219-0DFC44A250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5805" y="2396092"/>
            <a:ext cx="427799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4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DF17-FD4E-4589-8E58-7447FFD1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3.1.5 </a:t>
            </a:r>
            <a:r>
              <a:rPr lang="en-US" altLang="zh-CN" dirty="0" err="1"/>
              <a:t>Scipy</a:t>
            </a:r>
            <a:r>
              <a:rPr lang="zh-CN" altLang="en-US" dirty="0"/>
              <a:t>一维插值：</a:t>
            </a:r>
            <a:r>
              <a:rPr lang="en-US" altLang="zh-CN" dirty="0"/>
              <a:t>interp1d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2B5ECD-164A-4E38-A88F-A7F7B1EFB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DD970-487E-4299-9E4E-C959196711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interp1d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根据已知点进行插值</a:t>
            </a:r>
            <a:endParaRPr lang="en-US" altLang="zh-CN" dirty="0"/>
          </a:p>
          <a:p>
            <a:pPr lvl="1"/>
            <a:r>
              <a:rPr lang="zh-CN" altLang="en-US" dirty="0"/>
              <a:t>返回一个函数</a:t>
            </a:r>
            <a:endParaRPr lang="en-US" altLang="zh-CN" dirty="0"/>
          </a:p>
          <a:p>
            <a:pPr lvl="1"/>
            <a:r>
              <a:rPr lang="zh-CN" altLang="en-US" dirty="0"/>
              <a:t>不同参数的作用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B7A5F9-573A-40FB-9611-EF186DF58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0895" y="3193552"/>
            <a:ext cx="5274310" cy="21043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A8AE90-6D47-4598-9BA6-DBB1E1757E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5970" y="2697934"/>
            <a:ext cx="425513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DF17-FD4E-4589-8E58-7447FFD1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3.1.6 </a:t>
            </a:r>
            <a:r>
              <a:rPr lang="en-US" altLang="zh-CN" dirty="0" err="1"/>
              <a:t>Scipy</a:t>
            </a:r>
            <a:r>
              <a:rPr lang="zh-CN" altLang="en-US" dirty="0"/>
              <a:t>二维插值：</a:t>
            </a:r>
            <a:r>
              <a:rPr lang="en-US" altLang="zh-CN" dirty="0" err="1"/>
              <a:t>griddata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2B5ECD-164A-4E38-A88F-A7F7B1EFB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DD970-487E-4299-9E4E-C959196711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5A0052-49B1-4B75-8492-FC34B34CA4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485" y="1441059"/>
            <a:ext cx="5274310" cy="45732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93FC87-486C-4748-9021-4229CD47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60" y="1639450"/>
            <a:ext cx="4205152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157AB-ADC5-4C82-B49E-9E95046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3.1.7 </a:t>
            </a:r>
            <a:r>
              <a:rPr lang="en-US" altLang="zh-CN" dirty="0" err="1"/>
              <a:t>Scipy</a:t>
            </a:r>
            <a:r>
              <a:rPr lang="zh-CN" altLang="en-US" dirty="0"/>
              <a:t>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1DCEE3-E496-4142-AA29-261C67FB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7A8BD-9F7C-413C-B804-AF8639553F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官网：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https://www.scipy.org/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2119F-CB45-4F83-8E07-B9633FBC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00" y="2081270"/>
            <a:ext cx="822421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157AB-ADC5-4C82-B49E-9E95046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3.1.7 </a:t>
            </a:r>
            <a:r>
              <a:rPr lang="en-US" altLang="zh-CN" dirty="0" err="1"/>
              <a:t>Scipy</a:t>
            </a:r>
            <a:r>
              <a:rPr lang="zh-CN" altLang="en-US" dirty="0"/>
              <a:t>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1DCEE3-E496-4142-AA29-261C67FB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7A8BD-9F7C-413C-B804-AF8639553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5426075" cy="525828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Scipy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方便、易于使用、专为科学和工程设计的</a:t>
            </a:r>
            <a:r>
              <a:rPr lang="en-US" altLang="zh-CN" dirty="0"/>
              <a:t>Python</a:t>
            </a:r>
            <a:r>
              <a:rPr lang="zh-CN" altLang="en-US" dirty="0"/>
              <a:t>工具包</a:t>
            </a:r>
            <a:endParaRPr lang="en-US" altLang="zh-CN" dirty="0"/>
          </a:p>
          <a:p>
            <a:r>
              <a:rPr lang="en-US" altLang="zh-CN" dirty="0" err="1"/>
              <a:t>Scipy</a:t>
            </a:r>
            <a:r>
              <a:rPr lang="zh-CN" altLang="en-US" dirty="0"/>
              <a:t>库：</a:t>
            </a:r>
            <a:endParaRPr lang="en-US" altLang="zh-CN" dirty="0"/>
          </a:p>
          <a:p>
            <a:pPr lvl="1"/>
            <a:r>
              <a:rPr lang="zh-CN" altLang="en-US" dirty="0"/>
              <a:t>构建于</a:t>
            </a:r>
            <a:r>
              <a:rPr lang="en-US" altLang="zh-CN" dirty="0"/>
              <a:t>NumPy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A8B03AED-141E-42F7-A829-084D0937F9E8}"/>
              </a:ext>
            </a:extLst>
          </p:cNvPr>
          <p:cNvSpPr txBox="1">
            <a:spLocks/>
          </p:cNvSpPr>
          <p:nvPr/>
        </p:nvSpPr>
        <p:spPr>
          <a:xfrm>
            <a:off x="6095205" y="1098550"/>
            <a:ext cx="5426075" cy="525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dirty="0"/>
              <a:t>包含以下内容：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特殊函数 </a:t>
            </a:r>
            <a:r>
              <a:rPr lang="en-US" altLang="zh-CN" dirty="0"/>
              <a:t>(</a:t>
            </a:r>
            <a:r>
              <a:rPr lang="en-US" altLang="zh-CN" dirty="0" err="1"/>
              <a:t>scipy.special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积分 </a:t>
            </a:r>
            <a:r>
              <a:rPr lang="en-US" altLang="zh-CN" dirty="0"/>
              <a:t>(</a:t>
            </a:r>
            <a:r>
              <a:rPr lang="en-US" altLang="zh-CN" dirty="0" err="1"/>
              <a:t>scipy.integrate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最优化 </a:t>
            </a:r>
            <a:r>
              <a:rPr lang="en-US" altLang="zh-CN" dirty="0"/>
              <a:t>(</a:t>
            </a:r>
            <a:r>
              <a:rPr lang="en-US" altLang="zh-CN" dirty="0" err="1"/>
              <a:t>scipy.optimize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插值 </a:t>
            </a:r>
            <a:r>
              <a:rPr lang="en-US" altLang="zh-CN" dirty="0"/>
              <a:t>(</a:t>
            </a:r>
            <a:r>
              <a:rPr lang="en-US" altLang="zh-CN" dirty="0" err="1"/>
              <a:t>scipy.interpolate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傅立叶变换 </a:t>
            </a:r>
            <a:r>
              <a:rPr lang="en-US" altLang="zh-CN" dirty="0"/>
              <a:t>(</a:t>
            </a:r>
            <a:r>
              <a:rPr lang="en-US" altLang="zh-CN" dirty="0" err="1"/>
              <a:t>scipy.fftpack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信号处理 </a:t>
            </a:r>
            <a:r>
              <a:rPr lang="en-US" altLang="zh-CN" dirty="0"/>
              <a:t>(</a:t>
            </a:r>
            <a:r>
              <a:rPr lang="en-US" altLang="zh-CN" dirty="0" err="1"/>
              <a:t>scipy.signal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线性代数 </a:t>
            </a:r>
            <a:r>
              <a:rPr lang="en-US" altLang="zh-CN" dirty="0"/>
              <a:t>(</a:t>
            </a:r>
            <a:r>
              <a:rPr lang="en-US" altLang="zh-CN" dirty="0" err="1"/>
              <a:t>scipy.linalg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稀疏特征值 </a:t>
            </a:r>
            <a:r>
              <a:rPr lang="en-US" altLang="zh-CN" dirty="0"/>
              <a:t>(</a:t>
            </a:r>
            <a:r>
              <a:rPr lang="en-US" altLang="zh-CN" dirty="0" err="1"/>
              <a:t>scipy.sparse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统计 </a:t>
            </a:r>
            <a:r>
              <a:rPr lang="en-US" altLang="zh-CN" dirty="0"/>
              <a:t>(</a:t>
            </a:r>
            <a:r>
              <a:rPr lang="en-US" altLang="zh-CN" dirty="0" err="1"/>
              <a:t>scipy.stats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多维图像处理 </a:t>
            </a:r>
            <a:r>
              <a:rPr lang="en-US" altLang="zh-CN" dirty="0"/>
              <a:t>(</a:t>
            </a:r>
            <a:r>
              <a:rPr lang="en-US" altLang="zh-CN" dirty="0" err="1"/>
              <a:t>scipy.ndimage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文件 </a:t>
            </a:r>
            <a:r>
              <a:rPr lang="en-US" altLang="zh-CN" dirty="0"/>
              <a:t>IO (scipy.io)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39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AEE1-45B3-47E5-9D64-A8323A11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DEFA5F-5E9B-46DC-8B0E-BCC50F4C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9DCB2-A8EA-4B73-88B2-8AFE657CB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构建双线性插值函数：</a:t>
            </a:r>
            <a:endParaRPr lang="en-US" altLang="zh-CN" dirty="0"/>
          </a:p>
          <a:p>
            <a:pPr lvl="1"/>
            <a:r>
              <a:rPr lang="zh-CN" altLang="en-US" dirty="0"/>
              <a:t>已知</a:t>
            </a:r>
            <a:r>
              <a:rPr lang="en-US" altLang="zh-CN" dirty="0"/>
              <a:t>Q11</a:t>
            </a:r>
            <a:r>
              <a:rPr lang="zh-CN" altLang="en-US" dirty="0"/>
              <a:t>、</a:t>
            </a:r>
            <a:r>
              <a:rPr lang="en-US" altLang="zh-CN" dirty="0"/>
              <a:t>Q21</a:t>
            </a:r>
            <a:r>
              <a:rPr lang="zh-CN" altLang="en-US" dirty="0"/>
              <a:t>、</a:t>
            </a:r>
            <a:r>
              <a:rPr lang="en-US" altLang="zh-CN" dirty="0"/>
              <a:t>Q12</a:t>
            </a:r>
            <a:r>
              <a:rPr lang="zh-CN" altLang="en-US" dirty="0"/>
              <a:t>、</a:t>
            </a:r>
            <a:r>
              <a:rPr lang="en-US" altLang="zh-CN" dirty="0"/>
              <a:t>Q22</a:t>
            </a:r>
          </a:p>
          <a:p>
            <a:pPr lvl="1"/>
            <a:r>
              <a:rPr lang="zh-CN" altLang="en-US" dirty="0"/>
              <a:t>求点</a:t>
            </a:r>
            <a:r>
              <a:rPr lang="en-US" altLang="zh-CN" dirty="0"/>
              <a:t>P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源代码保存为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上述两个文件命名方式：学号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作业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发送至</a:t>
            </a:r>
            <a:r>
              <a:rPr lang="en-US" altLang="zh-CN" dirty="0"/>
              <a:t>sanliwuxun@foxmail.com</a:t>
            </a:r>
            <a:endParaRPr lang="zh-CN" altLang="en-US" dirty="0"/>
          </a:p>
        </p:txBody>
      </p:sp>
      <p:pic>
        <p:nvPicPr>
          <p:cNvPr id="6" name="图片 5" descr="è¿éåå¾çæè¿°">
            <a:extLst>
              <a:ext uri="{FF2B5EF4-FFF2-40B4-BE49-F238E27FC236}">
                <a16:creationId xmlns:a16="http://schemas.microsoft.com/office/drawing/2014/main" id="{DCCDD0EA-9A9B-4B4D-95DD-C2970E9F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2882" r="14461"/>
          <a:stretch/>
        </p:blipFill>
        <p:spPr bwMode="auto">
          <a:xfrm>
            <a:off x="7841973" y="1098550"/>
            <a:ext cx="3221762" cy="309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9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数据处理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插值算法</a:t>
            </a:r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6546-A3D7-4E48-9655-16BBE140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插值算法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BFC34F-C92B-4340-BC5E-C54588CFB2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1DB17-6B4B-4DA4-998A-66D3E8C732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插值：</a:t>
            </a:r>
            <a:endParaRPr lang="en-US" altLang="zh-CN" dirty="0"/>
          </a:p>
          <a:p>
            <a:pPr lvl="1"/>
            <a:r>
              <a:rPr lang="zh-CN" altLang="en-US" dirty="0"/>
              <a:t>已知有限点取值</a:t>
            </a:r>
            <a:endParaRPr lang="en-US" altLang="zh-CN" dirty="0"/>
          </a:p>
          <a:p>
            <a:pPr lvl="1"/>
            <a:r>
              <a:rPr lang="zh-CN" altLang="en-US" dirty="0"/>
              <a:t>估算其它点近似值</a:t>
            </a:r>
            <a:endParaRPr lang="en-US" altLang="zh-CN" dirty="0"/>
          </a:p>
          <a:p>
            <a:pPr lvl="1"/>
            <a:r>
              <a:rPr lang="zh-CN" altLang="en-US" dirty="0"/>
              <a:t>化工手册</a:t>
            </a:r>
            <a:r>
              <a:rPr lang="en-US" altLang="zh-CN" dirty="0"/>
              <a:t>/</a:t>
            </a:r>
            <a:r>
              <a:rPr lang="zh-CN" altLang="en-US" dirty="0"/>
              <a:t>数学手册仅给出一些点数据</a:t>
            </a:r>
          </a:p>
        </p:txBody>
      </p:sp>
      <p:pic>
        <p:nvPicPr>
          <p:cNvPr id="5" name="图片 4" descr="https://timgsa.baidu.com/timg?image&amp;quality=80&amp;size=b9999_10000&amp;sec=1568269866&amp;di=ec16d91963e2c5b1350c53e682045cab&amp;imgtype=jpg&amp;er=1&amp;src=http%3A%2F%2Fd.hiphotos.baidu.com%2Fzhidao%2Fpic%2Fitem%2F574e9258d109b3de47681aaaccbf6c81810a4c19.jpg">
            <a:extLst>
              <a:ext uri="{FF2B5EF4-FFF2-40B4-BE49-F238E27FC236}">
                <a16:creationId xmlns:a16="http://schemas.microsoft.com/office/drawing/2014/main" id="{E8E05785-3C42-4306-A7BE-92C752475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57" y="3003636"/>
            <a:ext cx="7287696" cy="2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FF6D6D-AFC6-474E-9F70-C55FCD9E893B}"/>
              </a:ext>
            </a:extLst>
          </p:cNvPr>
          <p:cNvSpPr txBox="1"/>
          <p:nvPr/>
        </p:nvSpPr>
        <p:spPr>
          <a:xfrm>
            <a:off x="4293269" y="5606383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如何得到</a:t>
            </a:r>
            <a:r>
              <a:rPr lang="en-US" altLang="zh-CN" sz="2800" dirty="0">
                <a:solidFill>
                  <a:srgbClr val="FF0000"/>
                </a:solidFill>
              </a:rPr>
              <a:t>56°</a:t>
            </a:r>
            <a:r>
              <a:rPr lang="zh-CN" altLang="en-US" sz="2800" dirty="0">
                <a:solidFill>
                  <a:srgbClr val="FF0000"/>
                </a:solidFill>
              </a:rPr>
              <a:t>的数据？</a:t>
            </a:r>
          </a:p>
        </p:txBody>
      </p:sp>
    </p:spTree>
    <p:extLst>
      <p:ext uri="{BB962C8B-B14F-4D97-AF65-F5344CB8AC3E}">
        <p14:creationId xmlns:p14="http://schemas.microsoft.com/office/powerpoint/2010/main" val="32415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0443F-794D-4DE1-A8F4-CE7059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拉格朗日插值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BE2C5C-2669-42F5-A4F2-97F90F0D7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F1F5D-B62B-459C-85C9-0202D8903A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已知</a:t>
            </a:r>
            <a:r>
              <a:rPr lang="en-US" altLang="zh-CN" dirty="0"/>
              <a:t>n+1</a:t>
            </a:r>
            <a:r>
              <a:rPr lang="zh-CN" altLang="en-US" dirty="0"/>
              <a:t>组数据：</a:t>
            </a:r>
            <a:endParaRPr lang="en-US" altLang="zh-CN" dirty="0"/>
          </a:p>
          <a:p>
            <a:pPr lvl="1"/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,y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要求其他</a:t>
            </a:r>
            <a:r>
              <a:rPr lang="en-US" altLang="zh-CN" dirty="0"/>
              <a:t>x</a:t>
            </a:r>
            <a:r>
              <a:rPr lang="zh-CN" altLang="en-US" dirty="0"/>
              <a:t>值对应的</a:t>
            </a:r>
            <a:r>
              <a:rPr lang="en-US" altLang="zh-CN" dirty="0"/>
              <a:t>y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一般想法：</a:t>
            </a:r>
            <a:endParaRPr lang="en-US" altLang="zh-CN" dirty="0"/>
          </a:p>
          <a:p>
            <a:pPr lvl="1"/>
            <a:r>
              <a:rPr lang="zh-CN" altLang="en-US" dirty="0"/>
              <a:t>构造多项式来拟合上述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关系</a:t>
            </a:r>
            <a:endParaRPr lang="en-US" altLang="zh-CN" dirty="0"/>
          </a:p>
          <a:p>
            <a:pPr lvl="1"/>
            <a:r>
              <a:rPr lang="zh-CN" altLang="en-US" dirty="0"/>
              <a:t>以三个点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(x</a:t>
            </a:r>
            <a:r>
              <a:rPr lang="en-US" altLang="zh-CN" baseline="-25000" dirty="0"/>
              <a:t>2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(x</a:t>
            </a:r>
            <a:r>
              <a:rPr lang="en-US" altLang="zh-CN" baseline="-25000" dirty="0"/>
              <a:t>3</a:t>
            </a:r>
            <a:r>
              <a:rPr lang="en-US" altLang="zh-CN" dirty="0"/>
              <a:t>,y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为例：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05E6FA-6255-4CF2-95B3-6A8AE5C995E0}"/>
              </a:ext>
            </a:extLst>
          </p:cNvPr>
          <p:cNvGrpSpPr/>
          <p:nvPr/>
        </p:nvGrpSpPr>
        <p:grpSpPr>
          <a:xfrm>
            <a:off x="1688609" y="4058445"/>
            <a:ext cx="8813192" cy="1296000"/>
            <a:chOff x="1793452" y="4595157"/>
            <a:chExt cx="8813192" cy="1296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9D789F3-5B38-4877-B3DE-85FE37F9F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3452" y="4955157"/>
              <a:ext cx="3333821" cy="576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6FB8193-7C91-4FC8-884C-11D72167C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922" y="4595157"/>
              <a:ext cx="3232722" cy="1296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740E5DC-C79C-4B03-95E3-4B8A0D736172}"/>
                </a:ext>
              </a:extLst>
            </p:cNvPr>
            <p:cNvSpPr txBox="1"/>
            <p:nvPr/>
          </p:nvSpPr>
          <p:spPr>
            <a:xfrm>
              <a:off x="5581386" y="48102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带入点坐标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6C5608DA-31DE-4ECA-B12A-DA2877380F96}"/>
                </a:ext>
              </a:extLst>
            </p:cNvPr>
            <p:cNvSpPr/>
            <p:nvPr/>
          </p:nvSpPr>
          <p:spPr>
            <a:xfrm>
              <a:off x="5307496" y="5139823"/>
              <a:ext cx="1928191" cy="257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3EC4F-830E-44F6-A5BB-48019960760F}"/>
              </a:ext>
            </a:extLst>
          </p:cNvPr>
          <p:cNvSpPr txBox="1"/>
          <p:nvPr/>
        </p:nvSpPr>
        <p:spPr>
          <a:xfrm>
            <a:off x="3381370" y="5600531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数据点增多之后，求解变得很复杂</a:t>
            </a:r>
          </a:p>
        </p:txBody>
      </p:sp>
    </p:spTree>
    <p:extLst>
      <p:ext uri="{BB962C8B-B14F-4D97-AF65-F5344CB8AC3E}">
        <p14:creationId xmlns:p14="http://schemas.microsoft.com/office/powerpoint/2010/main" val="41140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8503B-27CD-4F27-8361-D75228AE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拉格朗日插值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330749-2014-4962-98A5-F9BFB5222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7643220-58C3-407C-810D-A2F3372D9F5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拉格朗日插值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结论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拉格朗日多项式：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其中：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7643220-58C3-407C-810D-A2F3372D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11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2806343-240D-433A-AB96-E0F6E6B661E9}"/>
              </a:ext>
            </a:extLst>
          </p:cNvPr>
          <p:cNvGrpSpPr/>
          <p:nvPr/>
        </p:nvGrpSpPr>
        <p:grpSpPr>
          <a:xfrm>
            <a:off x="8812649" y="1979918"/>
            <a:ext cx="2339102" cy="3178687"/>
            <a:chOff x="7980367" y="1594652"/>
            <a:chExt cx="2339102" cy="31786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A4E631D-B880-425C-A3A8-BEC0E88B51CC}"/>
                </a:ext>
              </a:extLst>
            </p:cNvPr>
            <p:cNvSpPr/>
            <p:nvPr/>
          </p:nvSpPr>
          <p:spPr>
            <a:xfrm>
              <a:off x="7980367" y="4127008"/>
              <a:ext cx="23391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约瑟夫</a:t>
              </a:r>
              <a:r>
                <a:rPr lang="en-US" altLang="zh-CN" dirty="0"/>
                <a:t>·</a:t>
              </a:r>
              <a:r>
                <a:rPr lang="zh-CN" altLang="en-US" dirty="0"/>
                <a:t>拉格朗日伯爵</a:t>
              </a:r>
              <a:endParaRPr lang="en-US" altLang="zh-CN" dirty="0"/>
            </a:p>
            <a:p>
              <a:pPr algn="ctr"/>
              <a:r>
                <a:rPr lang="en-US" altLang="zh-CN" dirty="0"/>
                <a:t>(1736-1813)</a:t>
              </a:r>
              <a:endParaRPr lang="zh-CN" altLang="en-US" dirty="0"/>
            </a:p>
          </p:txBody>
        </p:sp>
        <p:pic>
          <p:nvPicPr>
            <p:cNvPr id="1026" name="Picture 2" descr="https://pic1.zhimg.com/80/v2-f15e3bd4765fb48ec580ce8d26bf9492_hd.jpg">
              <a:extLst>
                <a:ext uri="{FF2B5EF4-FFF2-40B4-BE49-F238E27FC236}">
                  <a16:creationId xmlns:a16="http://schemas.microsoft.com/office/drawing/2014/main" id="{D48D52C6-3094-47D5-920D-1E921A624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731" y="1594652"/>
              <a:ext cx="22383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52123E4-195B-4964-8659-F4F89FA4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160" y="2760139"/>
            <a:ext cx="2977000" cy="936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4F30C4-FFA4-4FA4-B32F-D97D66A158DA}"/>
              </a:ext>
            </a:extLst>
          </p:cNvPr>
          <p:cNvSpPr/>
          <p:nvPr/>
        </p:nvSpPr>
        <p:spPr>
          <a:xfrm>
            <a:off x="1236653" y="4035195"/>
            <a:ext cx="5968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i|i≠k,i</a:t>
            </a:r>
            <a:r>
              <a:rPr lang="zh-CN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{0,1,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,n}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166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85AAEE0-7A03-43AC-9BE5-17AF4213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74" y="4025870"/>
            <a:ext cx="7494261" cy="129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7C47CD-0C52-4AE6-A1D4-FCCB097F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72" y="4035809"/>
            <a:ext cx="7399742" cy="1296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98503B-27CD-4F27-8361-D75228AE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拉格朗日插值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330749-2014-4962-98A5-F9BFB5222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3220-58C3-407C-810D-A2F3372D9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三个点</a:t>
            </a:r>
            <a:r>
              <a:rPr lang="en-US" altLang="zh-CN" dirty="0"/>
              <a:t>(x1,y1)</a:t>
            </a:r>
            <a:r>
              <a:rPr lang="zh-CN" altLang="en-US" dirty="0"/>
              <a:t>、</a:t>
            </a:r>
            <a:r>
              <a:rPr lang="en-US" altLang="zh-CN" dirty="0"/>
              <a:t>(x2,y2)</a:t>
            </a:r>
            <a:r>
              <a:rPr lang="zh-CN" altLang="en-US" dirty="0"/>
              <a:t>和</a:t>
            </a:r>
            <a:r>
              <a:rPr lang="en-US" altLang="zh-CN" dirty="0"/>
              <a:t>(x3,y3)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zh-CN" altLang="en-US" dirty="0"/>
              <a:t>拉格朗日的思路：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一定是二次曲线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这条二次曲线可以根据三条二次曲线相加得到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301D33-A09E-4572-AE69-B729D0DBA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021" y="3141000"/>
            <a:ext cx="4678243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B593D-EF62-496F-9EF2-F4159120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拉格朗日插值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EF443C-F6F4-4FAA-9D9E-DB3E98BB0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AC791-728B-4899-9BDE-A7BA7DF774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满足这一条件的</a:t>
            </a:r>
            <a:r>
              <a:rPr lang="en-US" altLang="zh-CN" dirty="0"/>
              <a:t>f(x)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D01CE4-ABAC-4351-845D-93E21466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74" y="1296514"/>
            <a:ext cx="7494261" cy="129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2AB2B0-20B5-41F6-8775-18B49B13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03" y="3429000"/>
            <a:ext cx="2712002" cy="93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150D8D-A14B-46D6-9061-02C93A5D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61" y="5093486"/>
            <a:ext cx="361028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0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B593D-EF62-496F-9EF2-F4159120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拉格朗日插值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EF443C-F6F4-4FAA-9D9E-DB3E98BB0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AC791-728B-4899-9BDE-A7BA7DF774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拉格朗日插值的程序实现：</a:t>
            </a:r>
            <a:endParaRPr lang="en-US" altLang="zh-CN" dirty="0"/>
          </a:p>
          <a:p>
            <a:pPr lvl="1"/>
            <a:r>
              <a:rPr lang="en-US" altLang="zh-CN" dirty="0" err="1"/>
              <a:t>scipy.interpolate</a:t>
            </a:r>
            <a:r>
              <a:rPr lang="zh-CN" altLang="en-US" dirty="0"/>
              <a:t>模块下的 </a:t>
            </a:r>
            <a:r>
              <a:rPr lang="en-US" altLang="zh-CN" dirty="0" err="1"/>
              <a:t>lagrange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</a:rPr>
              <a:t>scipy.interpolate</a:t>
            </a:r>
            <a:r>
              <a:rPr lang="en-US" altLang="zh-CN" dirty="0">
                <a:solidFill>
                  <a:srgbClr val="FF0000"/>
                </a:solidFill>
              </a:rPr>
              <a:t> import </a:t>
            </a:r>
            <a:r>
              <a:rPr lang="en-US" altLang="zh-CN" dirty="0" err="1">
                <a:solidFill>
                  <a:srgbClr val="FF0000"/>
                </a:solidFill>
              </a:rPr>
              <a:t>lagrange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13BA59-B643-4B18-9D05-E2AA027E6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1096" y="3146425"/>
            <a:ext cx="3905250" cy="1162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2CE9F7-19E6-437E-90B8-001BB8ADF0B7}"/>
              </a:ext>
            </a:extLst>
          </p:cNvPr>
          <p:cNvPicPr/>
          <p:nvPr/>
        </p:nvPicPr>
        <p:blipFill rotWithShape="1">
          <a:blip r:embed="rId3"/>
          <a:srcRect t="14359" r="6710" b="-1"/>
          <a:stretch/>
        </p:blipFill>
        <p:spPr bwMode="auto">
          <a:xfrm>
            <a:off x="7137754" y="3506238"/>
            <a:ext cx="2727960" cy="318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C639CA7-525B-4BB0-A910-E3A375EC9787}"/>
              </a:ext>
            </a:extLst>
          </p:cNvPr>
          <p:cNvSpPr/>
          <p:nvPr/>
        </p:nvSpPr>
        <p:spPr>
          <a:xfrm>
            <a:off x="5808778" y="3564239"/>
            <a:ext cx="967666" cy="260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4160-F5D6-410F-964E-1D1B9A50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线性插值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25F706-4002-4D8A-AB27-281A823B6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2D84E-A065-4E23-9C7D-793EAB124C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线性插值：</a:t>
            </a:r>
            <a:endParaRPr lang="en-US" altLang="zh-CN" dirty="0"/>
          </a:p>
          <a:p>
            <a:pPr lvl="1"/>
            <a:r>
              <a:rPr lang="zh-CN" altLang="en-US" dirty="0"/>
              <a:t>已知数据 </a:t>
            </a:r>
            <a:r>
              <a:rPr lang="en-US" altLang="zh-CN" dirty="0"/>
              <a:t>(x0, y0) </a:t>
            </a:r>
            <a:r>
              <a:rPr lang="zh-CN" altLang="en-US" dirty="0"/>
              <a:t>与 </a:t>
            </a:r>
            <a:r>
              <a:rPr lang="en-US" altLang="zh-CN" dirty="0"/>
              <a:t>(x1, y1)</a:t>
            </a:r>
          </a:p>
          <a:p>
            <a:pPr lvl="1"/>
            <a:r>
              <a:rPr lang="zh-CN" altLang="en-US" dirty="0"/>
              <a:t>未知点在同一直线上</a:t>
            </a:r>
          </a:p>
        </p:txBody>
      </p:sp>
      <p:pic>
        <p:nvPicPr>
          <p:cNvPr id="1026" name="Picture 2" descr="è¿éåå¾çæè¿°">
            <a:extLst>
              <a:ext uri="{FF2B5EF4-FFF2-40B4-BE49-F238E27FC236}">
                <a16:creationId xmlns:a16="http://schemas.microsoft.com/office/drawing/2014/main" id="{AE893BEC-4158-497B-8E38-3FA33E1A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3883"/>
          <a:stretch/>
        </p:blipFill>
        <p:spPr bwMode="auto">
          <a:xfrm>
            <a:off x="6549121" y="1460350"/>
            <a:ext cx="4804679" cy="48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https://img-blog.csdn.net/20180310144644431?watermark/2/text/aHR0cDovL2Jsb2cuY3Nkbi5uZXQvbG92ZXhsc2ZvcmV2ZXI=/font/5a6L5L2T/fontsize/400/fill/I0JBQkFCMA==/dissolve/70">
            <a:extLst>
              <a:ext uri="{FF2B5EF4-FFF2-40B4-BE49-F238E27FC236}">
                <a16:creationId xmlns:a16="http://schemas.microsoft.com/office/drawing/2014/main" id="{DC458EA9-E101-4915-869F-B420E341A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t="21353" r="15814" b="7474"/>
          <a:stretch/>
        </p:blipFill>
        <p:spPr bwMode="auto">
          <a:xfrm>
            <a:off x="1056313" y="2900350"/>
            <a:ext cx="4586567" cy="201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325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529</Words>
  <Application>Microsoft Office PowerPoint</Application>
  <PresentationFormat>宽屏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Cambria Math</vt:lpstr>
      <vt:lpstr>Times New Roman</vt:lpstr>
      <vt:lpstr>Office 主题​​</vt:lpstr>
      <vt:lpstr>化工应用数学</vt:lpstr>
      <vt:lpstr>第三章 数据处理</vt:lpstr>
      <vt:lpstr>3.1.1 插值算法</vt:lpstr>
      <vt:lpstr>3.1.2 拉格朗日插值</vt:lpstr>
      <vt:lpstr>3.1.2 拉格朗日插值</vt:lpstr>
      <vt:lpstr>3.1.2 拉格朗日插值</vt:lpstr>
      <vt:lpstr>3.1.2 拉格朗日插值</vt:lpstr>
      <vt:lpstr>3.1.2 拉格朗日插值</vt:lpstr>
      <vt:lpstr>3.1.3 线性插值</vt:lpstr>
      <vt:lpstr>3.1.4 双线性插值</vt:lpstr>
      <vt:lpstr>3.1.5 Scipy一维插值：interp1d</vt:lpstr>
      <vt:lpstr>3.1.5 Scipy一维插值：interp1d</vt:lpstr>
      <vt:lpstr>3.1.6 Scipy二维插值：griddata</vt:lpstr>
      <vt:lpstr>3.1.7 Scipy库</vt:lpstr>
      <vt:lpstr>3.1.7 Scipy库</vt:lpstr>
      <vt:lpstr>作业：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350</cp:revision>
  <dcterms:created xsi:type="dcterms:W3CDTF">2019-07-31T09:59:25Z</dcterms:created>
  <dcterms:modified xsi:type="dcterms:W3CDTF">2019-09-06T07:39:28Z</dcterms:modified>
</cp:coreProperties>
</file>