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0EE7-10BD-471B-8055-FCB15A18145E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8AABE-DEA4-44A7-B23C-7D3B2B268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8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165838" y="3171429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BCBDE95B-961D-44DD-81B0-31BCE06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38" y="1945947"/>
            <a:ext cx="7860325" cy="953933"/>
          </a:xfrm>
        </p:spPr>
        <p:txBody>
          <a:bodyPr anchor="b">
            <a:normAutofit/>
          </a:bodyPr>
          <a:lstStyle>
            <a:lvl1pPr algn="ctr">
              <a:defRPr sz="5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EB89C1DD-8977-4A6D-A539-6FFF542F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6407" y="3429000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56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26E8CEF-F190-482F-A76B-544DA1845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10850564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4A4912-06E1-4C7D-A317-F10D83D1AA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6" y="1098550"/>
            <a:ext cx="5361598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310F3DF8-D3ED-4A78-80EB-4FE00FC877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4412" y="1098062"/>
            <a:ext cx="5426075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B270A9-B03F-4FA7-BECD-C4FACFC5B9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7DA9D5-AAFC-462B-806C-DB8E54228C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8" name="AutoShape 9690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1" name="Rectangle 9692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892" name="Rectangle 9693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3" name="Freeform 9694"/>
          <p:cNvSpPr>
            <a:spLocks/>
          </p:cNvSpPr>
          <p:nvPr/>
        </p:nvSpPr>
        <p:spPr bwMode="auto">
          <a:xfrm>
            <a:off x="3849716" y="5213368"/>
            <a:ext cx="4483134" cy="509589"/>
          </a:xfrm>
          <a:custGeom>
            <a:avLst/>
            <a:gdLst>
              <a:gd name="T0" fmla="*/ 2221 w 2354"/>
              <a:gd name="T1" fmla="*/ 0 h 268"/>
              <a:gd name="T2" fmla="*/ 133 w 2354"/>
              <a:gd name="T3" fmla="*/ 0 h 268"/>
              <a:gd name="T4" fmla="*/ 0 w 2354"/>
              <a:gd name="T5" fmla="*/ 134 h 268"/>
              <a:gd name="T6" fmla="*/ 133 w 2354"/>
              <a:gd name="T7" fmla="*/ 268 h 268"/>
              <a:gd name="T8" fmla="*/ 2221 w 2354"/>
              <a:gd name="T9" fmla="*/ 268 h 268"/>
              <a:gd name="T10" fmla="*/ 2354 w 2354"/>
              <a:gd name="T11" fmla="*/ 134 h 268"/>
              <a:gd name="T12" fmla="*/ 2221 w 2354"/>
              <a:gd name="T13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4" h="268">
                <a:moveTo>
                  <a:pt x="22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208"/>
                  <a:pt x="60" y="268"/>
                  <a:pt x="133" y="268"/>
                </a:cubicBezTo>
                <a:cubicBezTo>
                  <a:pt x="2221" y="268"/>
                  <a:pt x="2221" y="268"/>
                  <a:pt x="2221" y="268"/>
                </a:cubicBezTo>
                <a:cubicBezTo>
                  <a:pt x="2294" y="268"/>
                  <a:pt x="2354" y="208"/>
                  <a:pt x="2354" y="134"/>
                </a:cubicBezTo>
                <a:cubicBezTo>
                  <a:pt x="2354" y="60"/>
                  <a:pt x="2294" y="0"/>
                  <a:pt x="2221" y="0"/>
                </a:cubicBezTo>
              </a:path>
            </a:pathLst>
          </a:custGeom>
          <a:solidFill>
            <a:srgbClr val="4B65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4" name="Freeform 9695"/>
          <p:cNvSpPr>
            <a:spLocks/>
          </p:cNvSpPr>
          <p:nvPr/>
        </p:nvSpPr>
        <p:spPr bwMode="auto">
          <a:xfrm>
            <a:off x="2917846" y="4169013"/>
            <a:ext cx="6348461" cy="1088806"/>
          </a:xfrm>
          <a:custGeom>
            <a:avLst/>
            <a:gdLst>
              <a:gd name="T0" fmla="*/ 3125 w 3334"/>
              <a:gd name="T1" fmla="*/ 416 h 416"/>
              <a:gd name="T2" fmla="*/ 209 w 3334"/>
              <a:gd name="T3" fmla="*/ 416 h 416"/>
              <a:gd name="T4" fmla="*/ 0 w 3334"/>
              <a:gd name="T5" fmla="*/ 208 h 416"/>
              <a:gd name="T6" fmla="*/ 209 w 3334"/>
              <a:gd name="T7" fmla="*/ 0 h 416"/>
              <a:gd name="T8" fmla="*/ 3125 w 3334"/>
              <a:gd name="T9" fmla="*/ 0 h 416"/>
              <a:gd name="T10" fmla="*/ 3334 w 3334"/>
              <a:gd name="T11" fmla="*/ 208 h 416"/>
              <a:gd name="T12" fmla="*/ 3125 w 3334"/>
              <a:gd name="T13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4" h="416">
                <a:moveTo>
                  <a:pt x="3125" y="416"/>
                </a:moveTo>
                <a:cubicBezTo>
                  <a:pt x="209" y="416"/>
                  <a:pt x="209" y="416"/>
                  <a:pt x="209" y="416"/>
                </a:cubicBezTo>
                <a:cubicBezTo>
                  <a:pt x="94" y="416"/>
                  <a:pt x="0" y="322"/>
                  <a:pt x="0" y="208"/>
                </a:cubicBezTo>
                <a:cubicBezTo>
                  <a:pt x="0" y="94"/>
                  <a:pt x="94" y="0"/>
                  <a:pt x="209" y="0"/>
                </a:cubicBezTo>
                <a:cubicBezTo>
                  <a:pt x="3125" y="0"/>
                  <a:pt x="3125" y="0"/>
                  <a:pt x="3125" y="0"/>
                </a:cubicBezTo>
                <a:cubicBezTo>
                  <a:pt x="3240" y="0"/>
                  <a:pt x="3334" y="94"/>
                  <a:pt x="3334" y="208"/>
                </a:cubicBezTo>
                <a:cubicBezTo>
                  <a:pt x="3334" y="322"/>
                  <a:pt x="3240" y="416"/>
                  <a:pt x="3125" y="416"/>
                </a:cubicBezTo>
                <a:close/>
              </a:path>
            </a:pathLst>
          </a:custGeom>
          <a:solidFill>
            <a:srgbClr val="19A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97354" y="1001600"/>
            <a:ext cx="4191032" cy="3200411"/>
            <a:chOff x="3997354" y="1250955"/>
            <a:chExt cx="4191032" cy="3200411"/>
          </a:xfrm>
        </p:grpSpPr>
        <p:sp>
          <p:nvSpPr>
            <p:cNvPr id="198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2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3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4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5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6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7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8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9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0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1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2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3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4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5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6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7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8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9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0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副标题 2">
            <a:extLst>
              <a:ext uri="{FF2B5EF4-FFF2-40B4-BE49-F238E27FC236}">
                <a16:creationId xmlns:a16="http://schemas.microsoft.com/office/drawing/2014/main" id="{394882BA-5792-4EE7-B60E-A9F80235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752" y="5209970"/>
            <a:ext cx="535706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2" name="标题 1">
            <a:extLst>
              <a:ext uri="{FF2B5EF4-FFF2-40B4-BE49-F238E27FC236}">
                <a16:creationId xmlns:a16="http://schemas.microsoft.com/office/drawing/2014/main" id="{B9B2BE3C-B7AB-49A5-AB98-0F689274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752" y="4076490"/>
            <a:ext cx="5357061" cy="125793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5">
            <a:extLst>
              <a:ext uri="{FF2B5EF4-FFF2-40B4-BE49-F238E27FC236}">
                <a16:creationId xmlns:a16="http://schemas.microsoft.com/office/drawing/2014/main" id="{8504C523-AF50-44DA-81C6-45304EDB7D10}"/>
              </a:ext>
            </a:extLst>
          </p:cNvPr>
          <p:cNvSpPr/>
          <p:nvPr userDrawn="1"/>
        </p:nvSpPr>
        <p:spPr>
          <a:xfrm>
            <a:off x="-600" y="0"/>
            <a:ext cx="12192600" cy="1044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标题占位符 1">
            <a:extLst>
              <a:ext uri="{FF2B5EF4-FFF2-40B4-BE49-F238E27FC236}">
                <a16:creationId xmlns:a16="http://schemas.microsoft.com/office/drawing/2014/main" id="{ADA6EBF8-0352-46A0-B603-74A32214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09903"/>
            <a:ext cx="10850563" cy="817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113C16C8-6CBC-44E6-8023-982FC053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2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22" name="日期占位符 21">
            <a:extLst>
              <a:ext uri="{FF2B5EF4-FFF2-40B4-BE49-F238E27FC236}">
                <a16:creationId xmlns:a16="http://schemas.microsoft.com/office/drawing/2014/main" id="{84368581-CB75-455E-9C92-7873242BD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F6A17A43-B3C2-45E4-B6A2-98B8082BA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42B6163-6A91-43DB-B6A7-D18F3B26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44" y="3429000"/>
            <a:ext cx="4814833" cy="32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EAFE99-3D2E-4494-B35B-4A9F66FF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86" y="189000"/>
            <a:ext cx="7545792" cy="324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B51EEEC-ACDC-45A6-8EC6-4FDB90EE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化工应用数学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B9E1D-F208-4E88-813F-D304FA90F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宋飞飞</a:t>
            </a:r>
            <a:endParaRPr lang="en-US" altLang="zh-CN" dirty="0"/>
          </a:p>
          <a:p>
            <a:r>
              <a:rPr lang="zh-CN" altLang="en-US" dirty="0"/>
              <a:t>天津理工大学 化学化工学院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ACB6D6-6E4C-497E-AB12-B93433917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" y="3429000"/>
            <a:ext cx="369849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1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90D40-D5C1-46D1-B486-629911E8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5.8 </a:t>
            </a:r>
            <a:r>
              <a:rPr lang="zh-CN" altLang="en-US" dirty="0"/>
              <a:t>常微分方程的</a:t>
            </a:r>
            <a:r>
              <a:rPr lang="en-US" altLang="zh-CN" dirty="0"/>
              <a:t>Python</a:t>
            </a:r>
            <a:r>
              <a:rPr lang="zh-CN" altLang="en-US" dirty="0"/>
              <a:t>求解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E08A88-A4C1-4A4F-8395-26AB25AD00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3C9A03-E631-46ED-A56E-9DBA62C4A4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Scipy</a:t>
            </a:r>
            <a:r>
              <a:rPr lang="zh-CN" altLang="en-US" dirty="0"/>
              <a:t>库中的函数</a:t>
            </a:r>
            <a:r>
              <a:rPr lang="en-US" altLang="zh-CN" dirty="0" err="1"/>
              <a:t>odeint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基本语法：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1200" dirty="0"/>
          </a:p>
          <a:p>
            <a:pPr lvl="1"/>
            <a:r>
              <a:rPr lang="zh-CN" altLang="en-US" dirty="0"/>
              <a:t>需要转化方程为标准形式：</a:t>
            </a:r>
            <a:r>
              <a:rPr lang="en-US" altLang="zh-CN" dirty="0" err="1"/>
              <a:t>dy</a:t>
            </a:r>
            <a:r>
              <a:rPr lang="en-US" altLang="zh-CN" dirty="0"/>
              <a:t>/dx=f(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主要使用前三个参数：</a:t>
            </a:r>
            <a:endParaRPr lang="en-US" altLang="zh-CN" dirty="0"/>
          </a:p>
          <a:p>
            <a:pPr lvl="2"/>
            <a:r>
              <a:rPr lang="en-US" altLang="zh-CN" dirty="0" err="1"/>
              <a:t>func</a:t>
            </a:r>
            <a:r>
              <a:rPr lang="zh-CN" altLang="en-US" dirty="0"/>
              <a:t>：</a:t>
            </a:r>
            <a:r>
              <a:rPr lang="en-US" altLang="zh-CN" dirty="0"/>
              <a:t>f(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y0</a:t>
            </a:r>
            <a:r>
              <a:rPr lang="zh-CN" altLang="en-US" dirty="0"/>
              <a:t>：初值</a:t>
            </a:r>
            <a:endParaRPr lang="en-US" altLang="zh-CN" dirty="0"/>
          </a:p>
          <a:p>
            <a:pPr lvl="2"/>
            <a:r>
              <a:rPr lang="en-US" altLang="zh-CN" dirty="0"/>
              <a:t>t</a:t>
            </a:r>
            <a:r>
              <a:rPr lang="zh-CN" altLang="en-US" dirty="0"/>
              <a:t>：要求解函数值对应的</a:t>
            </a:r>
            <a:r>
              <a:rPr lang="en-US" altLang="zh-CN" dirty="0"/>
              <a:t>x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zh-CN" altLang="en-US" dirty="0"/>
              <a:t>求解一阶常微分方程</a:t>
            </a:r>
            <a:endParaRPr lang="en-US" altLang="zh-CN" dirty="0"/>
          </a:p>
          <a:p>
            <a:pPr lvl="1"/>
            <a:r>
              <a:rPr lang="zh-CN" altLang="en-US" dirty="0"/>
              <a:t>高阶方程先转化为一阶方程组再求解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：求解</a:t>
            </a:r>
            <a:r>
              <a:rPr lang="en-US" altLang="zh-CN" dirty="0" err="1">
                <a:solidFill>
                  <a:srgbClr val="FF0000"/>
                </a:solidFill>
              </a:rPr>
              <a:t>dy</a:t>
            </a:r>
            <a:r>
              <a:rPr lang="en-US" altLang="zh-CN" dirty="0">
                <a:solidFill>
                  <a:srgbClr val="FF0000"/>
                </a:solidFill>
              </a:rPr>
              <a:t>/dx=x</a:t>
            </a:r>
            <a:r>
              <a:rPr lang="zh-CN" altLang="en-US" dirty="0">
                <a:solidFill>
                  <a:srgbClr val="FF0000"/>
                </a:solidFill>
              </a:rPr>
              <a:t>，初值：</a:t>
            </a:r>
            <a:r>
              <a:rPr lang="en-US" altLang="zh-CN" dirty="0">
                <a:solidFill>
                  <a:srgbClr val="FF0000"/>
                </a:solidFill>
              </a:rPr>
              <a:t>y(0)=0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：求解单摆运动角度随时间的变化（单摆从</a:t>
            </a:r>
            <a:r>
              <a:rPr lang="en-US" altLang="zh-CN" dirty="0">
                <a:solidFill>
                  <a:srgbClr val="FF0000"/>
                </a:solidFill>
              </a:rPr>
              <a:t>35°</a:t>
            </a:r>
            <a:r>
              <a:rPr lang="zh-CN" altLang="en-US" dirty="0">
                <a:solidFill>
                  <a:srgbClr val="FF0000"/>
                </a:solidFill>
              </a:rPr>
              <a:t>开始自由摆动）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8701F6-6BBE-4B4D-B484-21DF48C1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47" y="2065518"/>
            <a:ext cx="8081516" cy="43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595047-2F3D-4971-8FAD-C3BE6AC45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785" y="3193042"/>
            <a:ext cx="1152000" cy="57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ED46BE-EABC-4BB2-90E6-7BC13C78E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56" y="4528624"/>
            <a:ext cx="1898258" cy="576000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D09C1BC4-EA7F-4C5D-A4DB-EEB0B2EA6704}"/>
              </a:ext>
            </a:extLst>
          </p:cNvPr>
          <p:cNvSpPr/>
          <p:nvPr/>
        </p:nvSpPr>
        <p:spPr>
          <a:xfrm>
            <a:off x="8992809" y="3954018"/>
            <a:ext cx="377952" cy="4068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9DBB982-5194-4D68-AEFA-F84EE6AF3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0" y="2668480"/>
            <a:ext cx="5480686" cy="309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C269CD-CB5C-4B2C-BD1C-F69C95A93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3083" y="2668480"/>
            <a:ext cx="4677404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5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13B48-6ED2-4647-A915-19F0F672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5.9 </a:t>
            </a:r>
            <a:r>
              <a:rPr lang="zh-CN" altLang="en-US" dirty="0"/>
              <a:t>扩展：边值问题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968890-130E-4B7B-95B1-57B277CC6F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30375-B334-4D8B-819A-F4C3DF025A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很多问题仅知道边值条件：</a:t>
            </a:r>
            <a:endParaRPr lang="en-US" altLang="zh-CN" dirty="0"/>
          </a:p>
          <a:p>
            <a:pPr lvl="1"/>
            <a:r>
              <a:rPr lang="zh-CN" altLang="en-US" dirty="0"/>
              <a:t>比如定常扩散等问题</a:t>
            </a:r>
            <a:endParaRPr lang="en-US" altLang="zh-CN" dirty="0"/>
          </a:p>
          <a:p>
            <a:r>
              <a:rPr lang="zh-CN" altLang="en-US" dirty="0"/>
              <a:t>三种边值条件：</a:t>
            </a:r>
            <a:endParaRPr lang="en-US" altLang="zh-CN" dirty="0"/>
          </a:p>
          <a:p>
            <a:pPr lvl="1"/>
            <a:r>
              <a:rPr lang="zh-CN" altLang="en-US" dirty="0"/>
              <a:t>第一类边值条件：</a:t>
            </a:r>
            <a:endParaRPr lang="en-US" altLang="zh-CN" dirty="0"/>
          </a:p>
          <a:p>
            <a:pPr lvl="1"/>
            <a:r>
              <a:rPr lang="zh-CN" altLang="en-US" dirty="0"/>
              <a:t>第二类边值条件：</a:t>
            </a:r>
            <a:endParaRPr lang="en-US" altLang="zh-CN" dirty="0"/>
          </a:p>
          <a:p>
            <a:pPr lvl="1"/>
            <a:r>
              <a:rPr lang="zh-CN" altLang="en-US" dirty="0"/>
              <a:t>第三类边值条件：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求解思路：</a:t>
            </a:r>
            <a:endParaRPr lang="en-US" altLang="zh-CN" dirty="0"/>
          </a:p>
          <a:p>
            <a:pPr lvl="1"/>
            <a:r>
              <a:rPr lang="zh-CN" altLang="en-US" dirty="0"/>
              <a:t>转化为等价的初值问题</a:t>
            </a:r>
            <a:endParaRPr lang="en-US" altLang="zh-CN" dirty="0"/>
          </a:p>
          <a:p>
            <a:pPr lvl="1"/>
            <a:r>
              <a:rPr lang="zh-CN" altLang="en-US" dirty="0"/>
              <a:t>有限差分计算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6DA95A-E266-4DBC-849D-501C1FB51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174" y="2456106"/>
            <a:ext cx="2466975" cy="438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938C4B-E53F-48F0-AA0F-99D7D685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174" y="2894256"/>
            <a:ext cx="2638425" cy="409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B24573-9039-405D-9019-009154AC8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174" y="3303831"/>
            <a:ext cx="3000375" cy="847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4C9DF5-2C74-4A60-B53D-259FCDA94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176" y="1649388"/>
            <a:ext cx="6677311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0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45639-188A-4729-9531-3DCCC8A6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5.9 </a:t>
            </a:r>
            <a:r>
              <a:rPr lang="zh-CN" altLang="en-US" dirty="0"/>
              <a:t>扩展：实际问题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6A9354-B733-41B8-B382-989DFA086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C0FD4-9CB2-424F-856E-9C15719CBB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实际问题往往更加复杂：</a:t>
            </a:r>
            <a:endParaRPr lang="en-US" altLang="zh-CN" dirty="0"/>
          </a:p>
          <a:p>
            <a:pPr lvl="1"/>
            <a:r>
              <a:rPr lang="zh-CN" altLang="en-US" dirty="0"/>
              <a:t>多维</a:t>
            </a:r>
            <a:r>
              <a:rPr lang="en-US" altLang="zh-CN" dirty="0"/>
              <a:t>-</a:t>
            </a:r>
            <a:r>
              <a:rPr lang="zh-CN" altLang="en-US" dirty="0"/>
              <a:t>方程组</a:t>
            </a:r>
            <a:endParaRPr lang="en-US" altLang="zh-CN" dirty="0"/>
          </a:p>
          <a:p>
            <a:pPr lvl="1"/>
            <a:r>
              <a:rPr lang="zh-CN" altLang="en-US" dirty="0"/>
              <a:t>非稳态</a:t>
            </a:r>
          </a:p>
        </p:txBody>
      </p:sp>
      <p:pic>
        <p:nvPicPr>
          <p:cNvPr id="5" name="Picture 2" descr="http://p3.pstatp.com/large/5947000255a33834e79b">
            <a:extLst>
              <a:ext uri="{FF2B5EF4-FFF2-40B4-BE49-F238E27FC236}">
                <a16:creationId xmlns:a16="http://schemas.microsoft.com/office/drawing/2014/main" id="{6C56F5B2-86D1-4617-B4D0-37D762ECC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92" y="1927469"/>
            <a:ext cx="60960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0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F429-3ED3-4A3D-AA95-C8722E46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常微分方程求解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E640AF-E162-4881-A11A-3E366F863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7E396-FBFF-4E13-B29F-7967B26877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微分方程基本概念</a:t>
            </a:r>
            <a:endParaRPr lang="en-US" altLang="zh-CN" dirty="0"/>
          </a:p>
          <a:p>
            <a:r>
              <a:rPr lang="en-US" altLang="zh-CN" dirty="0"/>
              <a:t>5.2 </a:t>
            </a:r>
            <a:r>
              <a:rPr lang="zh-CN" altLang="en-US" dirty="0"/>
              <a:t>分离变量法</a:t>
            </a:r>
            <a:endParaRPr lang="en-US" altLang="zh-CN" dirty="0"/>
          </a:p>
          <a:p>
            <a:r>
              <a:rPr lang="en-US" altLang="zh-CN" dirty="0"/>
              <a:t>5.3 </a:t>
            </a:r>
            <a:r>
              <a:rPr lang="zh-CN" altLang="en-US" dirty="0"/>
              <a:t>一阶线性微分方程</a:t>
            </a:r>
            <a:endParaRPr lang="en-US" altLang="zh-CN" dirty="0"/>
          </a:p>
          <a:p>
            <a:r>
              <a:rPr lang="en-US" altLang="zh-CN" dirty="0"/>
              <a:t>5.4 ODE</a:t>
            </a:r>
            <a:r>
              <a:rPr lang="zh-CN" altLang="en-US" dirty="0"/>
              <a:t>几何解法</a:t>
            </a:r>
            <a:endParaRPr lang="en-US" altLang="zh-CN" dirty="0"/>
          </a:p>
          <a:p>
            <a:r>
              <a:rPr lang="en-US" altLang="zh-CN" dirty="0"/>
              <a:t>5.5 ODE</a:t>
            </a:r>
            <a:r>
              <a:rPr lang="zh-CN" altLang="en-US" dirty="0"/>
              <a:t>数值求解：欧拉法</a:t>
            </a:r>
            <a:endParaRPr lang="en-US" altLang="zh-CN" dirty="0"/>
          </a:p>
          <a:p>
            <a:r>
              <a:rPr lang="en-US" altLang="zh-CN" dirty="0"/>
              <a:t>5.6 ODE</a:t>
            </a:r>
            <a:r>
              <a:rPr lang="zh-CN" altLang="en-US" dirty="0"/>
              <a:t>数值求解：龙格</a:t>
            </a:r>
            <a:r>
              <a:rPr lang="en-US" altLang="zh-CN" dirty="0"/>
              <a:t>-</a:t>
            </a:r>
            <a:r>
              <a:rPr lang="zh-CN" altLang="en-US" dirty="0"/>
              <a:t>库塔法</a:t>
            </a:r>
            <a:endParaRPr lang="en-US" altLang="zh-CN" dirty="0"/>
          </a:p>
          <a:p>
            <a:r>
              <a:rPr lang="en-US" altLang="zh-CN" dirty="0"/>
              <a:t>5.7 ODE</a:t>
            </a:r>
            <a:r>
              <a:rPr lang="zh-CN" altLang="en-US" dirty="0"/>
              <a:t>数值求解：外推法</a:t>
            </a:r>
            <a:endParaRPr lang="en-US" altLang="zh-CN" dirty="0"/>
          </a:p>
          <a:p>
            <a:r>
              <a:rPr lang="en-US" altLang="zh-CN" dirty="0"/>
              <a:t>5.8 </a:t>
            </a:r>
            <a:r>
              <a:rPr lang="zh-CN" altLang="en-US" dirty="0"/>
              <a:t>常微分方程的</a:t>
            </a:r>
            <a:r>
              <a:rPr lang="en-US" altLang="zh-CN" dirty="0"/>
              <a:t>Python</a:t>
            </a:r>
            <a:r>
              <a:rPr lang="zh-CN" altLang="en-US" dirty="0"/>
              <a:t>求解</a:t>
            </a:r>
            <a:endParaRPr lang="en-US" altLang="zh-CN" dirty="0"/>
          </a:p>
          <a:p>
            <a:r>
              <a:rPr lang="en-US" altLang="zh-CN" dirty="0"/>
              <a:t>5.9 </a:t>
            </a:r>
            <a:r>
              <a:rPr lang="zh-CN" altLang="en-US" dirty="0"/>
              <a:t>扩展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957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144FA-D392-4B50-89DC-28D6795D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微分方程基本概念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07E06B-9C0E-4FC0-BF08-983DBBC6C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14EB4-9933-4D27-A837-22D7C58EDD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微分方程</a:t>
            </a:r>
            <a:endParaRPr lang="en-US" altLang="zh-CN" dirty="0"/>
          </a:p>
          <a:p>
            <a:r>
              <a:rPr lang="zh-CN" altLang="en-US" dirty="0"/>
              <a:t>常微分方程 </a:t>
            </a:r>
            <a:r>
              <a:rPr lang="en-US" altLang="zh-CN" dirty="0"/>
              <a:t>(ODE)</a:t>
            </a:r>
          </a:p>
          <a:p>
            <a:pPr lvl="1"/>
            <a:r>
              <a:rPr lang="en-US" altLang="zh-CN" dirty="0" err="1"/>
              <a:t>dy</a:t>
            </a:r>
            <a:r>
              <a:rPr lang="en-US" altLang="zh-CN" dirty="0"/>
              <a:t>/dx=</a:t>
            </a:r>
            <a:r>
              <a:rPr lang="zh-CN" altLang="zh-CN" dirty="0"/>
              <a:t>φ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偏微分方程 </a:t>
            </a:r>
            <a:r>
              <a:rPr lang="en-US" altLang="zh-CN" dirty="0"/>
              <a:t>(PDE)</a:t>
            </a:r>
          </a:p>
          <a:p>
            <a:r>
              <a:rPr lang="zh-CN" altLang="en-US" dirty="0"/>
              <a:t>微分方程的阶、次数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阶常微分方程的解</a:t>
            </a:r>
            <a:endParaRPr lang="en-US" altLang="zh-CN" dirty="0"/>
          </a:p>
          <a:p>
            <a:pPr lvl="1"/>
            <a:r>
              <a:rPr lang="zh-CN" altLang="en-US" dirty="0"/>
              <a:t>特解</a:t>
            </a:r>
            <a:endParaRPr lang="en-US" altLang="zh-CN" dirty="0"/>
          </a:p>
          <a:p>
            <a:pPr lvl="1"/>
            <a:r>
              <a:rPr lang="zh-CN" altLang="en-US" dirty="0"/>
              <a:t>通解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48AFCD-7AB6-42D9-8750-F45ED920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73" y="4957057"/>
            <a:ext cx="4944285" cy="936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638300-3CDA-423E-BAE5-22FAB1CE6C3D}"/>
              </a:ext>
            </a:extLst>
          </p:cNvPr>
          <p:cNvSpPr>
            <a:spLocks noChangeAspect="1"/>
          </p:cNvSpPr>
          <p:nvPr/>
        </p:nvSpPr>
        <p:spPr>
          <a:xfrm>
            <a:off x="1856227" y="5037800"/>
            <a:ext cx="3769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y=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(x,C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,C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,…,C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800" dirty="0"/>
          </a:p>
        </p:txBody>
      </p:sp>
      <p:pic>
        <p:nvPicPr>
          <p:cNvPr id="1026" name="Picture 2" descr="http://p3.pstatp.com/large/5947000255a33834e79b">
            <a:extLst>
              <a:ext uri="{FF2B5EF4-FFF2-40B4-BE49-F238E27FC236}">
                <a16:creationId xmlns:a16="http://schemas.microsoft.com/office/drawing/2014/main" id="{58D1B6E7-A404-45A2-B11F-A563056C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16" y="1165240"/>
            <a:ext cx="60960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BD3C785-03C2-4A94-891D-CC9D9B6FCE9B}"/>
              </a:ext>
            </a:extLst>
          </p:cNvPr>
          <p:cNvSpPr/>
          <p:nvPr/>
        </p:nvSpPr>
        <p:spPr>
          <a:xfrm>
            <a:off x="5142878" y="1124097"/>
            <a:ext cx="6400800" cy="10028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8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AB7FA-056B-4FCB-B667-9190BB4A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分离变量法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9D8466-1115-4B88-B526-76B8DA0BE4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35500AC-19AC-4EA9-9168-B4095840E7E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CN" dirty="0" err="1"/>
                  <a:t>dy</a:t>
                </a:r>
                <a:r>
                  <a:rPr lang="en-US" altLang="zh-CN" dirty="0"/>
                  <a:t>/dx=</a:t>
                </a:r>
                <a:r>
                  <a:rPr lang="zh-CN" altLang="zh-CN" dirty="0"/>
                  <a:t>φ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可分解为独立的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部分：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例：求解方程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dy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/dx=2xy</a:t>
                </a:r>
              </a:p>
              <a:p>
                <a:r>
                  <a:rPr lang="zh-CN" altLang="en-US" dirty="0"/>
                  <a:t>通过数学变换转化为可分离变量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齐次微分方程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例：求解方程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</a:rPr>
                      <m:t>x</m:t>
                    </m:r>
                    <m:f>
                      <m:fPr>
                        <m:ctrlPr>
                          <a:rPr lang="zh-CN" altLang="zh-CN" i="1">
                            <a:solidFill>
                              <a:srgbClr val="FF0000"/>
                            </a:solidFill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𝑑𝑦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𝑑𝑥</m:t>
                        </m:r>
                      </m:den>
                    </m:f>
                    <m:r>
                      <a:rPr lang="en-US" altLang="zh-CN">
                        <a:solidFill>
                          <a:srgbClr val="FF0000"/>
                        </a:solidFill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solidFill>
                              <a:srgbClr val="FF0000"/>
                            </a:solidFill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3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+6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3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+2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35500AC-19AC-4EA9-9168-B4095840E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011" t="-1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0EAB27B3-7477-4FDE-9592-A055AA17B843}"/>
              </a:ext>
            </a:extLst>
          </p:cNvPr>
          <p:cNvGrpSpPr/>
          <p:nvPr/>
        </p:nvGrpSpPr>
        <p:grpSpPr>
          <a:xfrm>
            <a:off x="2091000" y="1918251"/>
            <a:ext cx="8008410" cy="576000"/>
            <a:chOff x="2007353" y="1997764"/>
            <a:chExt cx="8008410" cy="576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3D2CC77-6211-4166-8A33-F481A1E0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353" y="1997764"/>
              <a:ext cx="1596000" cy="576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E19FAFB-AD4D-4407-A3D6-273BB8FF8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0781" y="1997764"/>
              <a:ext cx="1455709" cy="576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12138F5-BBFD-44D7-99DC-5F9F3D036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33918" y="1997764"/>
              <a:ext cx="2281845" cy="576000"/>
            </a:xfrm>
            <a:prstGeom prst="rect">
              <a:avLst/>
            </a:prstGeom>
          </p:spPr>
        </p:pic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A18D3BC6-C07C-43FE-B498-6F4071DC683F}"/>
                </a:ext>
              </a:extLst>
            </p:cNvPr>
            <p:cNvSpPr/>
            <p:nvPr/>
          </p:nvSpPr>
          <p:spPr>
            <a:xfrm>
              <a:off x="4013649" y="2141764"/>
              <a:ext cx="516835" cy="2880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7CD47E3E-3439-479F-B3CE-7622F9DE3A1B}"/>
                </a:ext>
              </a:extLst>
            </p:cNvPr>
            <p:cNvSpPr/>
            <p:nvPr/>
          </p:nvSpPr>
          <p:spPr>
            <a:xfrm>
              <a:off x="6806786" y="2136441"/>
              <a:ext cx="516835" cy="2880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2EF3D7E2-CD08-4634-9816-6B569367B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000" y="4065544"/>
            <a:ext cx="125779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7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AB7FA-056B-4FCB-B667-9190BB4A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一阶线性微分方程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9D8466-1115-4B88-B526-76B8DA0BE4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35500AC-19AC-4EA9-9168-B4095840E7E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一阶线性微分方程：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𝑑𝑦</m:t>
                        </m:r>
                      </m:num>
                      <m:den>
                        <m:r>
                          <a:rPr lang="en-US" altLang="zh-CN" i="1"/>
                          <m:t>𝑑𝑥</m:t>
                        </m:r>
                      </m:den>
                    </m:f>
                    <m:r>
                      <a:rPr lang="en-US" altLang="zh-CN" i="1"/>
                      <m:t>+</m:t>
                    </m:r>
                    <m:r>
                      <a:rPr lang="en-US" altLang="zh-CN" i="1"/>
                      <m:t>𝑃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𝑥</m:t>
                        </m:r>
                      </m:e>
                    </m:d>
                    <m:r>
                      <a:rPr lang="en-US" altLang="zh-CN" i="1"/>
                      <m:t>𝑦</m:t>
                    </m:r>
                    <m:r>
                      <a:rPr lang="en-US" altLang="zh-CN" i="1"/>
                      <m:t>=</m:t>
                    </m:r>
                    <m:r>
                      <a:rPr lang="en-US" altLang="zh-CN" i="1"/>
                      <m:t>𝑄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齐次：</a:t>
                </a:r>
                <a:r>
                  <a:rPr lang="en-US" altLang="zh-CN" dirty="0"/>
                  <a:t>Q(x)=0</a:t>
                </a:r>
              </a:p>
              <a:p>
                <a:pPr lvl="1"/>
                <a:r>
                  <a:rPr lang="zh-CN" altLang="en-US" dirty="0"/>
                  <a:t>非齐次：</a:t>
                </a:r>
                <a:r>
                  <a:rPr lang="en-US" altLang="zh-CN" dirty="0"/>
                  <a:t>Q(x)</a:t>
                </a:r>
                <a:r>
                  <a:rPr lang="zh-CN" altLang="en-US" dirty="0"/>
                  <a:t>≠</a:t>
                </a:r>
                <a:r>
                  <a:rPr lang="en-US" altLang="zh-CN" dirty="0"/>
                  <a:t>0</a:t>
                </a:r>
              </a:p>
              <a:p>
                <a:r>
                  <a:rPr lang="zh-CN" altLang="en-US" dirty="0"/>
                  <a:t>齐次一阶线性微分方程：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分离变量法</a:t>
                </a:r>
                <a:endParaRPr lang="en-US" altLang="zh-CN" dirty="0"/>
              </a:p>
              <a:p>
                <a:r>
                  <a:rPr lang="zh-CN" altLang="en-US" dirty="0"/>
                  <a:t>非齐次一阶线性微分方程：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计算对应齐次方程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常数变易法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35500AC-19AC-4EA9-9168-B4095840E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011" t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F9238CB-D033-4B81-A596-8AECC9D1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263" y="1919896"/>
            <a:ext cx="4058673" cy="201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F37E4A-B562-4F9D-9209-C0BBA1AB1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597" y="5307702"/>
            <a:ext cx="4076700" cy="6953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8122D0-ABEE-4080-B00E-03B9D373D933}"/>
              </a:ext>
            </a:extLst>
          </p:cNvPr>
          <p:cNvSpPr txBox="1"/>
          <p:nvPr/>
        </p:nvSpPr>
        <p:spPr>
          <a:xfrm>
            <a:off x="9349814" y="3908076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C=u(x)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7EF5A6-1546-48C9-A1DF-F721BF4077C4}"/>
              </a:ext>
            </a:extLst>
          </p:cNvPr>
          <p:cNvSpPr/>
          <p:nvPr/>
        </p:nvSpPr>
        <p:spPr>
          <a:xfrm>
            <a:off x="9372600" y="3481229"/>
            <a:ext cx="337930" cy="454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8B7125F-F441-4831-A668-37764DFDB35A}"/>
              </a:ext>
            </a:extLst>
          </p:cNvPr>
          <p:cNvCxnSpPr/>
          <p:nvPr/>
        </p:nvCxnSpPr>
        <p:spPr>
          <a:xfrm flipV="1">
            <a:off x="3091069" y="3985592"/>
            <a:ext cx="6152322" cy="10137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16D85-7316-43FF-B84F-BE304853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ODE</a:t>
            </a:r>
            <a:r>
              <a:rPr lang="zh-CN" altLang="en-US" dirty="0"/>
              <a:t>几何解法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01933F5-3ABA-443B-B0E6-DB5EE6A16F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74DB67-9072-4634-B464-407BD59824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常微分方程几何解法：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定理：</a:t>
            </a:r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(x)</a:t>
            </a:r>
            <a:r>
              <a:rPr lang="zh-CN" altLang="zh-CN" dirty="0"/>
              <a:t>是方程</a:t>
            </a:r>
            <a:r>
              <a:rPr lang="en-US" altLang="zh-CN" dirty="0"/>
              <a:t>y’=f(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zh-CN" dirty="0"/>
              <a:t>的解</a:t>
            </a:r>
            <a:r>
              <a:rPr lang="en-US" altLang="zh-CN" dirty="0"/>
              <a:t>                   y</a:t>
            </a:r>
            <a:r>
              <a:rPr lang="en-US" altLang="zh-CN" baseline="-25000" dirty="0"/>
              <a:t>1</a:t>
            </a:r>
            <a:r>
              <a:rPr lang="en-US" altLang="zh-CN" dirty="0"/>
              <a:t>(x)</a:t>
            </a:r>
            <a:r>
              <a:rPr lang="zh-CN" altLang="en-US" dirty="0"/>
              <a:t> </a:t>
            </a:r>
            <a:r>
              <a:rPr lang="zh-CN" altLang="zh-CN" dirty="0"/>
              <a:t>图像是积分曲线</a:t>
            </a:r>
            <a:endParaRPr lang="en-US" altLang="zh-CN" dirty="0"/>
          </a:p>
          <a:p>
            <a:r>
              <a:rPr lang="zh-CN" altLang="en-US" dirty="0"/>
              <a:t>如何画积分曲线：</a:t>
            </a:r>
            <a:endParaRPr lang="en-US" altLang="zh-CN" dirty="0"/>
          </a:p>
          <a:p>
            <a:pPr lvl="1"/>
            <a:r>
              <a:rPr lang="zh-CN" altLang="en-US" dirty="0"/>
              <a:t>电脑方法</a:t>
            </a:r>
            <a:endParaRPr lang="en-US" altLang="zh-CN" dirty="0"/>
          </a:p>
          <a:p>
            <a:pPr lvl="1"/>
            <a:r>
              <a:rPr lang="zh-CN" altLang="en-US" dirty="0"/>
              <a:t>人工方法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C08D70-D7C0-4620-9E6C-0333E724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382" y="1770282"/>
            <a:ext cx="6455646" cy="1872000"/>
          </a:xfrm>
          <a:prstGeom prst="rect">
            <a:avLst/>
          </a:prstGeom>
        </p:spPr>
      </p:pic>
      <p:sp>
        <p:nvSpPr>
          <p:cNvPr id="6" name="箭头: 左右 5">
            <a:extLst>
              <a:ext uri="{FF2B5EF4-FFF2-40B4-BE49-F238E27FC236}">
                <a16:creationId xmlns:a16="http://schemas.microsoft.com/office/drawing/2014/main" id="{3165197B-31B2-4A0D-B52E-1AE596135607}"/>
              </a:ext>
            </a:extLst>
          </p:cNvPr>
          <p:cNvSpPr/>
          <p:nvPr/>
        </p:nvSpPr>
        <p:spPr>
          <a:xfrm>
            <a:off x="6195855" y="3889068"/>
            <a:ext cx="1110665" cy="506895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535DCE8-22E5-43E4-B06E-96A115BB7CDA}"/>
                  </a:ext>
                </a:extLst>
              </p:cNvPr>
              <p:cNvSpPr/>
              <p:nvPr/>
            </p:nvSpPr>
            <p:spPr>
              <a:xfrm>
                <a:off x="2604175" y="5152944"/>
                <a:ext cx="8749625" cy="884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sz="26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例：通过几何法求解微分方程：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altLang="zh-CN" sz="2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𝒅𝒙</m:t>
                        </m:r>
                      </m:den>
                    </m:f>
                    <m:r>
                      <a:rPr lang="en-US" altLang="zh-CN" sz="2600" b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2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den>
                    </m:f>
                  </m:oMath>
                </a14:m>
                <a:r>
                  <a:rPr lang="zh-CN" altLang="zh-CN" sz="26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altLang="zh-CN" sz="2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𝒅𝒙</m:t>
                        </m:r>
                      </m:den>
                    </m:f>
                    <m:r>
                      <a:rPr lang="en-US" altLang="zh-CN" sz="2600" b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600" b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6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6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6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</m:oMath>
                </a14:m>
                <a:endParaRPr lang="zh-CN" altLang="zh-CN" sz="2600" b="1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535DCE8-22E5-43E4-B06E-96A115BB7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75" y="5152944"/>
                <a:ext cx="8749625" cy="884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04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7C41D-0594-459B-A650-0255BFEE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ODE</a:t>
            </a:r>
            <a:r>
              <a:rPr lang="zh-CN" altLang="en-US" dirty="0"/>
              <a:t>数值求解：欧拉法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9086DE-1C29-4F93-BDD2-2ED3A16467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6B1E15-2394-4D9E-B475-73A4CEB830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欧拉法</a:t>
            </a:r>
            <a:r>
              <a:rPr lang="en-US" altLang="zh-CN" dirty="0"/>
              <a:t>/</a:t>
            </a:r>
            <a:r>
              <a:rPr lang="zh-CN" altLang="en-US" dirty="0"/>
              <a:t>尤拉法：</a:t>
            </a:r>
            <a:endParaRPr lang="en-US" altLang="zh-CN" dirty="0"/>
          </a:p>
          <a:p>
            <a:pPr lvl="1"/>
            <a:r>
              <a:rPr lang="zh-CN" altLang="en-US" dirty="0"/>
              <a:t>初值问题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200" dirty="0"/>
          </a:p>
          <a:p>
            <a:r>
              <a:rPr lang="zh-CN" altLang="en-US" dirty="0"/>
              <a:t>显式欧拉法：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200" dirty="0"/>
          </a:p>
          <a:p>
            <a:r>
              <a:rPr lang="zh-CN" altLang="en-US" dirty="0"/>
              <a:t>隐式欧拉法：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dirty="0"/>
              <a:t>优化欧拉法：</a:t>
            </a:r>
            <a:r>
              <a:rPr lang="en-US" altLang="zh-CN" dirty="0"/>
              <a:t>(</a:t>
            </a:r>
            <a:r>
              <a:rPr lang="zh-CN" altLang="en-US" dirty="0"/>
              <a:t>梯形公式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33AC76-3525-4BA3-A26D-EA938364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10" y="2117296"/>
            <a:ext cx="2936361" cy="72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A9CD62-65AD-45E0-B583-E2CE0C144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97" y="1513439"/>
            <a:ext cx="4978300" cy="3541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33CF2D-D5E3-4760-AD97-7DE08D5A8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190" y="3491742"/>
            <a:ext cx="4656000" cy="72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06E290-6AD0-4EF3-84B5-9C597DD706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536"/>
          <a:stretch/>
        </p:blipFill>
        <p:spPr>
          <a:xfrm>
            <a:off x="1959672" y="4890366"/>
            <a:ext cx="2837036" cy="3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3C502C-88EA-48F2-9C36-08A045E9C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8978" y="5928990"/>
            <a:ext cx="3798423" cy="432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CB8D6CA-F108-4A02-AF01-B148D11ED9E3}"/>
              </a:ext>
            </a:extLst>
          </p:cNvPr>
          <p:cNvSpPr txBox="1"/>
          <p:nvPr/>
        </p:nvSpPr>
        <p:spPr>
          <a:xfrm>
            <a:off x="3110947" y="29850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一阶精度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377F70-91EC-454D-B45D-F335934437C3}"/>
              </a:ext>
            </a:extLst>
          </p:cNvPr>
          <p:cNvSpPr txBox="1"/>
          <p:nvPr/>
        </p:nvSpPr>
        <p:spPr>
          <a:xfrm>
            <a:off x="3110947" y="438270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一阶精度，绝对稳定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0B0CAA-AE9A-48AC-900C-E3A5393B92DB}"/>
              </a:ext>
            </a:extLst>
          </p:cNvPr>
          <p:cNvSpPr txBox="1"/>
          <p:nvPr/>
        </p:nvSpPr>
        <p:spPr>
          <a:xfrm>
            <a:off x="4951009" y="53896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二阶精度</a:t>
            </a:r>
          </a:p>
        </p:txBody>
      </p:sp>
    </p:spTree>
    <p:extLst>
      <p:ext uri="{BB962C8B-B14F-4D97-AF65-F5344CB8AC3E}">
        <p14:creationId xmlns:p14="http://schemas.microsoft.com/office/powerpoint/2010/main" val="97987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F6ED0-F1DF-41F3-B215-E984C36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ODE</a:t>
            </a:r>
            <a:r>
              <a:rPr lang="zh-CN" altLang="en-US" dirty="0"/>
              <a:t>数值求解：龙格</a:t>
            </a:r>
            <a:r>
              <a:rPr lang="en-US" altLang="zh-CN" dirty="0"/>
              <a:t>-</a:t>
            </a:r>
            <a:r>
              <a:rPr lang="zh-CN" altLang="en-US" dirty="0"/>
              <a:t>库塔法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62369B-F480-4E7C-968D-870C82548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EBECF-8871-4D87-9116-1547ED33E2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龙格</a:t>
            </a:r>
            <a:r>
              <a:rPr lang="en-US" altLang="zh-CN" dirty="0"/>
              <a:t>-</a:t>
            </a:r>
            <a:r>
              <a:rPr lang="zh-CN" altLang="en-US" dirty="0"/>
              <a:t>库塔法基本思路：</a:t>
            </a:r>
            <a:endParaRPr lang="en-US" altLang="zh-CN" dirty="0"/>
          </a:p>
          <a:p>
            <a:pPr lvl="1"/>
            <a:r>
              <a:rPr lang="zh-CN" altLang="en-US" dirty="0"/>
              <a:t>引入更多点</a:t>
            </a:r>
            <a:endParaRPr lang="en-US" altLang="zh-CN" dirty="0"/>
          </a:p>
          <a:p>
            <a:pPr lvl="1"/>
            <a:r>
              <a:rPr lang="zh-CN" altLang="en-US" dirty="0"/>
              <a:t>提高精度</a:t>
            </a:r>
            <a:endParaRPr lang="en-US" altLang="zh-CN" dirty="0"/>
          </a:p>
          <a:p>
            <a:r>
              <a:rPr lang="zh-CN" altLang="en-US" dirty="0"/>
              <a:t>基本公式：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其中：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A0BB98-1F3F-4C98-8DB1-00C913A0B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21" y="3033000"/>
            <a:ext cx="2771562" cy="79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348E46-9A6A-45F7-8125-98B68B2D0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73" y="4595157"/>
            <a:ext cx="4014458" cy="1296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FB313A63-3A43-47B8-8F55-492E01C642DD}"/>
              </a:ext>
            </a:extLst>
          </p:cNvPr>
          <p:cNvGrpSpPr/>
          <p:nvPr/>
        </p:nvGrpSpPr>
        <p:grpSpPr>
          <a:xfrm>
            <a:off x="6296143" y="1950603"/>
            <a:ext cx="4628913" cy="3553695"/>
            <a:chOff x="6481427" y="1819305"/>
            <a:chExt cx="4628913" cy="355369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888EF31-97EB-4E34-A5B5-F58F90E03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1427" y="2277000"/>
              <a:ext cx="4628913" cy="30960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A99286F-0013-4713-A7B4-F7020C093317}"/>
                </a:ext>
              </a:extLst>
            </p:cNvPr>
            <p:cNvSpPr txBox="1"/>
            <p:nvPr/>
          </p:nvSpPr>
          <p:spPr>
            <a:xfrm>
              <a:off x="6481427" y="1819305"/>
              <a:ext cx="4628913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四阶龙格</a:t>
              </a:r>
              <a:r>
                <a:rPr lang="en-US" altLang="zh-CN" sz="2400" dirty="0"/>
                <a:t>-</a:t>
              </a:r>
              <a:r>
                <a:rPr lang="zh-CN" altLang="en-US" sz="2400" dirty="0"/>
                <a:t>库塔法：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76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6BF03-E8A1-4BB5-A6F6-F19785CC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5.7 ODE</a:t>
            </a:r>
            <a:r>
              <a:rPr lang="zh-CN" altLang="en-US" dirty="0"/>
              <a:t>数值求解：外推法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36D2E6-EA27-49CB-97DD-986B26540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8F7A8-AD6F-4989-B703-17F22900B8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提高精度：</a:t>
            </a:r>
            <a:endParaRPr lang="en-US" altLang="zh-CN" dirty="0"/>
          </a:p>
          <a:p>
            <a:pPr lvl="1"/>
            <a:r>
              <a:rPr lang="zh-CN" altLang="en-US" dirty="0"/>
              <a:t>使用更多节点</a:t>
            </a:r>
            <a:endParaRPr lang="en-US" altLang="zh-CN" dirty="0"/>
          </a:p>
          <a:p>
            <a:pPr lvl="1"/>
            <a:r>
              <a:rPr lang="zh-CN" altLang="en-US" dirty="0"/>
              <a:t>减小步长</a:t>
            </a:r>
            <a:r>
              <a:rPr lang="en-US" altLang="zh-CN" dirty="0"/>
              <a:t>h</a:t>
            </a:r>
          </a:p>
          <a:p>
            <a:r>
              <a:rPr lang="zh-CN" altLang="en-US" dirty="0"/>
              <a:t>较小步长的问题：</a:t>
            </a:r>
            <a:endParaRPr lang="en-US" altLang="zh-CN" dirty="0"/>
          </a:p>
          <a:p>
            <a:pPr lvl="1"/>
            <a:r>
              <a:rPr lang="zh-CN" altLang="en-US" dirty="0"/>
              <a:t>计算量显著增加</a:t>
            </a:r>
            <a:endParaRPr lang="en-US" altLang="zh-CN" dirty="0"/>
          </a:p>
          <a:p>
            <a:pPr lvl="1"/>
            <a:r>
              <a:rPr lang="zh-CN" altLang="en-US" dirty="0"/>
              <a:t>截断误差导致精度降低</a:t>
            </a:r>
            <a:r>
              <a:rPr lang="en-US" altLang="zh-CN" dirty="0"/>
              <a:t>/</a:t>
            </a:r>
            <a:r>
              <a:rPr lang="zh-CN" altLang="en-US" dirty="0"/>
              <a:t>发散</a:t>
            </a:r>
            <a:endParaRPr lang="en-US" altLang="zh-CN" dirty="0"/>
          </a:p>
          <a:p>
            <a:r>
              <a:rPr lang="zh-CN" altLang="en-US" dirty="0"/>
              <a:t>外推法：</a:t>
            </a:r>
            <a:endParaRPr lang="en-US" altLang="zh-CN" dirty="0"/>
          </a:p>
          <a:p>
            <a:pPr lvl="1"/>
            <a:r>
              <a:rPr lang="zh-CN" altLang="en-US" dirty="0"/>
              <a:t>结合步长</a:t>
            </a:r>
            <a:r>
              <a:rPr lang="en-US" altLang="zh-CN" dirty="0"/>
              <a:t>h</a:t>
            </a:r>
            <a:r>
              <a:rPr lang="zh-CN" altLang="en-US" dirty="0"/>
              <a:t>与</a:t>
            </a:r>
            <a:r>
              <a:rPr lang="en-US" altLang="zh-CN" dirty="0"/>
              <a:t>h/2</a:t>
            </a:r>
          </a:p>
          <a:p>
            <a:pPr lvl="1"/>
            <a:r>
              <a:rPr lang="zh-CN" altLang="en-US" dirty="0"/>
              <a:t>假定误差与步长精度次方成正比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9756CD8-518C-414B-B1E4-A333A30394F5}"/>
              </a:ext>
            </a:extLst>
          </p:cNvPr>
          <p:cNvGrpSpPr/>
          <p:nvPr/>
        </p:nvGrpSpPr>
        <p:grpSpPr>
          <a:xfrm>
            <a:off x="6173044" y="1563605"/>
            <a:ext cx="5180756" cy="1421591"/>
            <a:chOff x="6413693" y="1722631"/>
            <a:chExt cx="5180756" cy="142159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0751B3B-F631-4C22-BFDE-510CBB7B29DB}"/>
                </a:ext>
              </a:extLst>
            </p:cNvPr>
            <p:cNvGrpSpPr/>
            <p:nvPr/>
          </p:nvGrpSpPr>
          <p:grpSpPr>
            <a:xfrm>
              <a:off x="6413693" y="2208222"/>
              <a:ext cx="5180756" cy="936000"/>
              <a:chOff x="6413693" y="2208222"/>
              <a:chExt cx="5180756" cy="93600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37C06514-C919-409F-A4BA-4B1413FBA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13693" y="2208222"/>
                <a:ext cx="1998101" cy="936000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A3FB35A6-D9E3-4F8F-8DA1-9EF785320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7231" y="2460222"/>
                <a:ext cx="2217218" cy="432000"/>
              </a:xfrm>
              <a:prstGeom prst="rect">
                <a:avLst/>
              </a:prstGeom>
            </p:spPr>
          </p:pic>
          <p:sp>
            <p:nvSpPr>
              <p:cNvPr id="7" name="箭头: 右 6">
                <a:extLst>
                  <a:ext uri="{FF2B5EF4-FFF2-40B4-BE49-F238E27FC236}">
                    <a16:creationId xmlns:a16="http://schemas.microsoft.com/office/drawing/2014/main" id="{CA355246-4E81-4F6F-B1DC-A5CF528B121D}"/>
                  </a:ext>
                </a:extLst>
              </p:cNvPr>
              <p:cNvSpPr/>
              <p:nvPr/>
            </p:nvSpPr>
            <p:spPr>
              <a:xfrm>
                <a:off x="8694720" y="2487482"/>
                <a:ext cx="407504" cy="365125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E0D50CD-9711-417E-8287-BB1D139A9E2E}"/>
                </a:ext>
              </a:extLst>
            </p:cNvPr>
            <p:cNvSpPr txBox="1"/>
            <p:nvPr/>
          </p:nvSpPr>
          <p:spPr>
            <a:xfrm>
              <a:off x="6413693" y="172263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</a:rPr>
                <a:t>欧拉法：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76EB35B-2A19-4596-97AA-C1512EA52AE6}"/>
              </a:ext>
            </a:extLst>
          </p:cNvPr>
          <p:cNvGrpSpPr/>
          <p:nvPr/>
        </p:nvGrpSpPr>
        <p:grpSpPr>
          <a:xfrm>
            <a:off x="6173044" y="3561514"/>
            <a:ext cx="4711836" cy="1421581"/>
            <a:chOff x="6413693" y="3552308"/>
            <a:chExt cx="4711836" cy="142158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E7452B6-E9A4-40F0-A0C2-04C70507A1E0}"/>
                </a:ext>
              </a:extLst>
            </p:cNvPr>
            <p:cNvGrpSpPr/>
            <p:nvPr/>
          </p:nvGrpSpPr>
          <p:grpSpPr>
            <a:xfrm>
              <a:off x="6413693" y="4037899"/>
              <a:ext cx="4711836" cy="935990"/>
              <a:chOff x="6641964" y="4020798"/>
              <a:chExt cx="4711836" cy="93599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424AC30-2146-4F72-A445-9459DA26C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1964" y="4020798"/>
                <a:ext cx="2028825" cy="935990"/>
              </a:xfrm>
              <a:prstGeom prst="rect">
                <a:avLst/>
              </a:prstGeom>
            </p:spPr>
          </p:pic>
          <p:sp>
            <p:nvSpPr>
              <p:cNvPr id="10" name="箭头: 右 9">
                <a:extLst>
                  <a:ext uri="{FF2B5EF4-FFF2-40B4-BE49-F238E27FC236}">
                    <a16:creationId xmlns:a16="http://schemas.microsoft.com/office/drawing/2014/main" id="{BDE7F300-642F-4351-AF7E-757DA51E94BF}"/>
                  </a:ext>
                </a:extLst>
              </p:cNvPr>
              <p:cNvSpPr/>
              <p:nvPr/>
            </p:nvSpPr>
            <p:spPr>
              <a:xfrm>
                <a:off x="8955021" y="4306230"/>
                <a:ext cx="407504" cy="365125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8A64BE6-FF0B-455D-A411-BCC266FF6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6757" y="4200792"/>
                <a:ext cx="1707043" cy="576000"/>
              </a:xfrm>
              <a:prstGeom prst="rect">
                <a:avLst/>
              </a:prstGeom>
            </p:spPr>
          </p:pic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F530417-DF2E-4446-AB70-2482179AFCA9}"/>
                </a:ext>
              </a:extLst>
            </p:cNvPr>
            <p:cNvSpPr txBox="1"/>
            <p:nvPr/>
          </p:nvSpPr>
          <p:spPr>
            <a:xfrm>
              <a:off x="6413693" y="3552308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</a:rPr>
                <a:t>改进欧拉法：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790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n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</TotalTime>
  <Words>564</Words>
  <Application>Microsoft Office PowerPoint</Application>
  <PresentationFormat>宽屏</PresentationFormat>
  <Paragraphs>129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Cambria Math</vt:lpstr>
      <vt:lpstr>Times New Roman</vt:lpstr>
      <vt:lpstr>Office 主题​​</vt:lpstr>
      <vt:lpstr>化工应用数学</vt:lpstr>
      <vt:lpstr>第五章 常微分方程求解</vt:lpstr>
      <vt:lpstr>5.1 微分方程基本概念</vt:lpstr>
      <vt:lpstr>5.2 分离变量法</vt:lpstr>
      <vt:lpstr>5.3 一阶线性微分方程</vt:lpstr>
      <vt:lpstr>5.4 ODE几何解法</vt:lpstr>
      <vt:lpstr>5.5 ODE数值求解：欧拉法</vt:lpstr>
      <vt:lpstr>5.6 ODE数值求解：龙格-库塔法</vt:lpstr>
      <vt:lpstr>5.7 ODE数值求解：外推法</vt:lpstr>
      <vt:lpstr>5.8 常微分方程的Python求解</vt:lpstr>
      <vt:lpstr>5.9 扩展：边值问题</vt:lpstr>
      <vt:lpstr>5.9 扩展：实际问题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Feifei</dc:creator>
  <cp:lastModifiedBy>Song Feifei</cp:lastModifiedBy>
  <cp:revision>916</cp:revision>
  <dcterms:created xsi:type="dcterms:W3CDTF">2019-07-31T09:59:25Z</dcterms:created>
  <dcterms:modified xsi:type="dcterms:W3CDTF">2019-11-04T07:13:18Z</dcterms:modified>
</cp:coreProperties>
</file>