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60EE7-10BD-471B-8055-FCB15A18145E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8AABE-DEA4-44A7-B23C-7D3B2B268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38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165838" y="3171429"/>
            <a:ext cx="7860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>
            <a:extLst>
              <a:ext uri="{FF2B5EF4-FFF2-40B4-BE49-F238E27FC236}">
                <a16:creationId xmlns:a16="http://schemas.microsoft.com/office/drawing/2014/main" id="{BCBDE95B-961D-44DD-81B0-31BCE068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838" y="1945947"/>
            <a:ext cx="7860325" cy="953933"/>
          </a:xfrm>
        </p:spPr>
        <p:txBody>
          <a:bodyPr anchor="b">
            <a:normAutofit/>
          </a:bodyPr>
          <a:lstStyle>
            <a:lvl1pPr algn="ctr">
              <a:defRPr sz="5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EB89C1DD-8977-4A6D-A539-6FFF542F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6407" y="3429000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756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26E8CEF-F190-482F-A76B-544DA1845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6" y="5717388"/>
            <a:ext cx="1068454" cy="936000"/>
          </a:xfrm>
          <a:prstGeom prst="rect">
            <a:avLst/>
          </a:prstGeom>
          <a:noFill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FF35E9D-CCBC-4597-84E7-F8CB5CE3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38C3F-9AFE-4822-84AF-639F5A5C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50C06-5491-4FDA-A956-7D5720DA7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858B58C-9239-4B4A-90A1-81B5E8CB8A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098550"/>
            <a:ext cx="10850564" cy="52582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4A4912-06E1-4C7D-A317-F10D83D1AA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753" y="92700"/>
            <a:ext cx="2179895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1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35E9D-CCBC-4597-84E7-F8CB5CE3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38C3F-9AFE-4822-84AF-639F5A5C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50C06-5491-4FDA-A956-7D5720DA7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858B58C-9239-4B4A-90A1-81B5E8CB8A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6" y="1098550"/>
            <a:ext cx="5361598" cy="52582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310F3DF8-D3ED-4A78-80EB-4FE00FC877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4412" y="1098062"/>
            <a:ext cx="5426075" cy="52582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B270A9-B03F-4FA7-BECD-C4FACFC5B9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753" y="92700"/>
            <a:ext cx="2179895" cy="93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B7DA9D5-AAFC-462B-806C-DB8E54228C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6" y="5717388"/>
            <a:ext cx="1068454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7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8" name="AutoShape 9690"/>
          <p:cNvSpPr>
            <a:spLocks noChangeAspect="1" noChangeArrowheads="1" noTextEdit="1"/>
          </p:cNvSpPr>
          <p:nvPr/>
        </p:nvSpPr>
        <p:spPr bwMode="auto">
          <a:xfrm>
            <a:off x="0" y="0"/>
            <a:ext cx="12185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1" name="Rectangle 9692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solidFill>
            <a:srgbClr val="113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9892" name="Rectangle 9693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3" name="Freeform 9694"/>
          <p:cNvSpPr>
            <a:spLocks/>
          </p:cNvSpPr>
          <p:nvPr/>
        </p:nvSpPr>
        <p:spPr bwMode="auto">
          <a:xfrm>
            <a:off x="3849716" y="5213368"/>
            <a:ext cx="4483134" cy="509589"/>
          </a:xfrm>
          <a:custGeom>
            <a:avLst/>
            <a:gdLst>
              <a:gd name="T0" fmla="*/ 2221 w 2354"/>
              <a:gd name="T1" fmla="*/ 0 h 268"/>
              <a:gd name="T2" fmla="*/ 133 w 2354"/>
              <a:gd name="T3" fmla="*/ 0 h 268"/>
              <a:gd name="T4" fmla="*/ 0 w 2354"/>
              <a:gd name="T5" fmla="*/ 134 h 268"/>
              <a:gd name="T6" fmla="*/ 133 w 2354"/>
              <a:gd name="T7" fmla="*/ 268 h 268"/>
              <a:gd name="T8" fmla="*/ 2221 w 2354"/>
              <a:gd name="T9" fmla="*/ 268 h 268"/>
              <a:gd name="T10" fmla="*/ 2354 w 2354"/>
              <a:gd name="T11" fmla="*/ 134 h 268"/>
              <a:gd name="T12" fmla="*/ 2221 w 2354"/>
              <a:gd name="T13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4" h="268">
                <a:moveTo>
                  <a:pt x="2221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60"/>
                  <a:pt x="0" y="134"/>
                </a:cubicBezTo>
                <a:cubicBezTo>
                  <a:pt x="0" y="208"/>
                  <a:pt x="60" y="268"/>
                  <a:pt x="133" y="268"/>
                </a:cubicBezTo>
                <a:cubicBezTo>
                  <a:pt x="2221" y="268"/>
                  <a:pt x="2221" y="268"/>
                  <a:pt x="2221" y="268"/>
                </a:cubicBezTo>
                <a:cubicBezTo>
                  <a:pt x="2294" y="268"/>
                  <a:pt x="2354" y="208"/>
                  <a:pt x="2354" y="134"/>
                </a:cubicBezTo>
                <a:cubicBezTo>
                  <a:pt x="2354" y="60"/>
                  <a:pt x="2294" y="0"/>
                  <a:pt x="2221" y="0"/>
                </a:cubicBezTo>
              </a:path>
            </a:pathLst>
          </a:custGeom>
          <a:solidFill>
            <a:srgbClr val="4B65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4" name="Freeform 9695"/>
          <p:cNvSpPr>
            <a:spLocks/>
          </p:cNvSpPr>
          <p:nvPr/>
        </p:nvSpPr>
        <p:spPr bwMode="auto">
          <a:xfrm>
            <a:off x="2917846" y="4169013"/>
            <a:ext cx="6348461" cy="1088806"/>
          </a:xfrm>
          <a:custGeom>
            <a:avLst/>
            <a:gdLst>
              <a:gd name="T0" fmla="*/ 3125 w 3334"/>
              <a:gd name="T1" fmla="*/ 416 h 416"/>
              <a:gd name="T2" fmla="*/ 209 w 3334"/>
              <a:gd name="T3" fmla="*/ 416 h 416"/>
              <a:gd name="T4" fmla="*/ 0 w 3334"/>
              <a:gd name="T5" fmla="*/ 208 h 416"/>
              <a:gd name="T6" fmla="*/ 209 w 3334"/>
              <a:gd name="T7" fmla="*/ 0 h 416"/>
              <a:gd name="T8" fmla="*/ 3125 w 3334"/>
              <a:gd name="T9" fmla="*/ 0 h 416"/>
              <a:gd name="T10" fmla="*/ 3334 w 3334"/>
              <a:gd name="T11" fmla="*/ 208 h 416"/>
              <a:gd name="T12" fmla="*/ 3125 w 3334"/>
              <a:gd name="T13" fmla="*/ 41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34" h="416">
                <a:moveTo>
                  <a:pt x="3125" y="416"/>
                </a:moveTo>
                <a:cubicBezTo>
                  <a:pt x="209" y="416"/>
                  <a:pt x="209" y="416"/>
                  <a:pt x="209" y="416"/>
                </a:cubicBezTo>
                <a:cubicBezTo>
                  <a:pt x="94" y="416"/>
                  <a:pt x="0" y="322"/>
                  <a:pt x="0" y="208"/>
                </a:cubicBezTo>
                <a:cubicBezTo>
                  <a:pt x="0" y="94"/>
                  <a:pt x="94" y="0"/>
                  <a:pt x="209" y="0"/>
                </a:cubicBezTo>
                <a:cubicBezTo>
                  <a:pt x="3125" y="0"/>
                  <a:pt x="3125" y="0"/>
                  <a:pt x="3125" y="0"/>
                </a:cubicBezTo>
                <a:cubicBezTo>
                  <a:pt x="3240" y="0"/>
                  <a:pt x="3334" y="94"/>
                  <a:pt x="3334" y="208"/>
                </a:cubicBezTo>
                <a:cubicBezTo>
                  <a:pt x="3334" y="322"/>
                  <a:pt x="3240" y="416"/>
                  <a:pt x="3125" y="416"/>
                </a:cubicBezTo>
                <a:close/>
              </a:path>
            </a:pathLst>
          </a:custGeom>
          <a:solidFill>
            <a:srgbClr val="19A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97354" y="1001600"/>
            <a:ext cx="4191032" cy="3200411"/>
            <a:chOff x="3997354" y="1250955"/>
            <a:chExt cx="4191032" cy="3200411"/>
          </a:xfrm>
        </p:grpSpPr>
        <p:sp>
          <p:nvSpPr>
            <p:cNvPr id="19895" name="Freeform 9696"/>
            <p:cNvSpPr>
              <a:spLocks/>
            </p:cNvSpPr>
            <p:nvPr/>
          </p:nvSpPr>
          <p:spPr bwMode="auto">
            <a:xfrm>
              <a:off x="6962827" y="1554169"/>
              <a:ext cx="911232" cy="852490"/>
            </a:xfrm>
            <a:custGeom>
              <a:avLst/>
              <a:gdLst>
                <a:gd name="T0" fmla="*/ 197 w 479"/>
                <a:gd name="T1" fmla="*/ 0 h 447"/>
                <a:gd name="T2" fmla="*/ 14 w 479"/>
                <a:gd name="T3" fmla="*/ 96 h 447"/>
                <a:gd name="T4" fmla="*/ 6 w 479"/>
                <a:gd name="T5" fmla="*/ 123 h 447"/>
                <a:gd name="T6" fmla="*/ 165 w 479"/>
                <a:gd name="T7" fmla="*/ 426 h 447"/>
                <a:gd name="T8" fmla="*/ 230 w 479"/>
                <a:gd name="T9" fmla="*/ 447 h 447"/>
                <a:gd name="T10" fmla="*/ 465 w 479"/>
                <a:gd name="T11" fmla="*/ 323 h 447"/>
                <a:gd name="T12" fmla="*/ 474 w 479"/>
                <a:gd name="T13" fmla="*/ 295 h 447"/>
                <a:gd name="T14" fmla="*/ 338 w 479"/>
                <a:gd name="T15" fmla="*/ 37 h 447"/>
                <a:gd name="T16" fmla="*/ 197 w 479"/>
                <a:gd name="T17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447">
                  <a:moveTo>
                    <a:pt x="197" y="0"/>
                  </a:moveTo>
                  <a:cubicBezTo>
                    <a:pt x="14" y="96"/>
                    <a:pt x="14" y="96"/>
                    <a:pt x="14" y="96"/>
                  </a:cubicBezTo>
                  <a:cubicBezTo>
                    <a:pt x="4" y="101"/>
                    <a:pt x="0" y="114"/>
                    <a:pt x="6" y="123"/>
                  </a:cubicBezTo>
                  <a:cubicBezTo>
                    <a:pt x="165" y="426"/>
                    <a:pt x="165" y="426"/>
                    <a:pt x="165" y="426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465" y="323"/>
                    <a:pt x="465" y="323"/>
                    <a:pt x="465" y="323"/>
                  </a:cubicBezTo>
                  <a:cubicBezTo>
                    <a:pt x="475" y="317"/>
                    <a:pt x="479" y="305"/>
                    <a:pt x="474" y="295"/>
                  </a:cubicBezTo>
                  <a:cubicBezTo>
                    <a:pt x="338" y="37"/>
                    <a:pt x="338" y="37"/>
                    <a:pt x="338" y="37"/>
                  </a:cubicBezTo>
                  <a:lnTo>
                    <a:pt x="19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6" name="Freeform 9697"/>
            <p:cNvSpPr>
              <a:spLocks/>
            </p:cNvSpPr>
            <p:nvPr/>
          </p:nvSpPr>
          <p:spPr bwMode="auto">
            <a:xfrm>
              <a:off x="7235879" y="1554169"/>
              <a:ext cx="638180" cy="744540"/>
            </a:xfrm>
            <a:custGeom>
              <a:avLst/>
              <a:gdLst>
                <a:gd name="T0" fmla="*/ 53 w 335"/>
                <a:gd name="T1" fmla="*/ 0 h 391"/>
                <a:gd name="T2" fmla="*/ 0 w 335"/>
                <a:gd name="T3" fmla="*/ 28 h 391"/>
                <a:gd name="T4" fmla="*/ 191 w 335"/>
                <a:gd name="T5" fmla="*/ 391 h 391"/>
                <a:gd name="T6" fmla="*/ 321 w 335"/>
                <a:gd name="T7" fmla="*/ 323 h 391"/>
                <a:gd name="T8" fmla="*/ 330 w 335"/>
                <a:gd name="T9" fmla="*/ 295 h 391"/>
                <a:gd name="T10" fmla="*/ 194 w 335"/>
                <a:gd name="T11" fmla="*/ 37 h 391"/>
                <a:gd name="T12" fmla="*/ 53 w 335"/>
                <a:gd name="T13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391">
                  <a:moveTo>
                    <a:pt x="53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321" y="323"/>
                    <a:pt x="321" y="323"/>
                    <a:pt x="321" y="323"/>
                  </a:cubicBezTo>
                  <a:cubicBezTo>
                    <a:pt x="331" y="317"/>
                    <a:pt x="335" y="305"/>
                    <a:pt x="330" y="295"/>
                  </a:cubicBezTo>
                  <a:cubicBezTo>
                    <a:pt x="194" y="37"/>
                    <a:pt x="194" y="37"/>
                    <a:pt x="194" y="37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7" name="Freeform 9698"/>
            <p:cNvSpPr>
              <a:spLocks/>
            </p:cNvSpPr>
            <p:nvPr/>
          </p:nvSpPr>
          <p:spPr bwMode="auto">
            <a:xfrm>
              <a:off x="7053315" y="1704982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8" name="Freeform 9699"/>
            <p:cNvSpPr>
              <a:spLocks/>
            </p:cNvSpPr>
            <p:nvPr/>
          </p:nvSpPr>
          <p:spPr bwMode="auto">
            <a:xfrm>
              <a:off x="7081890" y="1760544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9" name="Freeform 9700"/>
            <p:cNvSpPr>
              <a:spLocks/>
            </p:cNvSpPr>
            <p:nvPr/>
          </p:nvSpPr>
          <p:spPr bwMode="auto">
            <a:xfrm>
              <a:off x="7110466" y="1812932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0" name="Freeform 9701"/>
            <p:cNvSpPr>
              <a:spLocks/>
            </p:cNvSpPr>
            <p:nvPr/>
          </p:nvSpPr>
          <p:spPr bwMode="auto">
            <a:xfrm>
              <a:off x="7139041" y="1868495"/>
              <a:ext cx="227014" cy="141288"/>
            </a:xfrm>
            <a:custGeom>
              <a:avLst/>
              <a:gdLst>
                <a:gd name="T0" fmla="*/ 143 w 143"/>
                <a:gd name="T1" fmla="*/ 19 h 89"/>
                <a:gd name="T2" fmla="*/ 11 w 143"/>
                <a:gd name="T3" fmla="*/ 89 h 89"/>
                <a:gd name="T4" fmla="*/ 0 w 143"/>
                <a:gd name="T5" fmla="*/ 69 h 89"/>
                <a:gd name="T6" fmla="*/ 132 w 143"/>
                <a:gd name="T7" fmla="*/ 0 h 89"/>
                <a:gd name="T8" fmla="*/ 143 w 143"/>
                <a:gd name="T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19"/>
                  </a:moveTo>
                  <a:lnTo>
                    <a:pt x="11" y="89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1" name="Freeform 9702"/>
            <p:cNvSpPr>
              <a:spLocks/>
            </p:cNvSpPr>
            <p:nvPr/>
          </p:nvSpPr>
          <p:spPr bwMode="auto">
            <a:xfrm>
              <a:off x="7167616" y="1922470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2" name="Freeform 9703"/>
            <p:cNvSpPr>
              <a:spLocks/>
            </p:cNvSpPr>
            <p:nvPr/>
          </p:nvSpPr>
          <p:spPr bwMode="auto">
            <a:xfrm>
              <a:off x="7196191" y="197803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3" name="Freeform 9704"/>
            <p:cNvSpPr>
              <a:spLocks/>
            </p:cNvSpPr>
            <p:nvPr/>
          </p:nvSpPr>
          <p:spPr bwMode="auto">
            <a:xfrm>
              <a:off x="7226354" y="2035183"/>
              <a:ext cx="227014" cy="139700"/>
            </a:xfrm>
            <a:custGeom>
              <a:avLst/>
              <a:gdLst>
                <a:gd name="T0" fmla="*/ 143 w 143"/>
                <a:gd name="T1" fmla="*/ 19 h 88"/>
                <a:gd name="T2" fmla="*/ 11 w 143"/>
                <a:gd name="T3" fmla="*/ 88 h 88"/>
                <a:gd name="T4" fmla="*/ 0 w 143"/>
                <a:gd name="T5" fmla="*/ 68 h 88"/>
                <a:gd name="T6" fmla="*/ 132 w 143"/>
                <a:gd name="T7" fmla="*/ 0 h 88"/>
                <a:gd name="T8" fmla="*/ 143 w 143"/>
                <a:gd name="T9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19"/>
                  </a:moveTo>
                  <a:lnTo>
                    <a:pt x="11" y="88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4" name="Freeform 9705"/>
            <p:cNvSpPr>
              <a:spLocks/>
            </p:cNvSpPr>
            <p:nvPr/>
          </p:nvSpPr>
          <p:spPr bwMode="auto">
            <a:xfrm>
              <a:off x="7253342" y="2085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5" name="Freeform 9706"/>
            <p:cNvSpPr>
              <a:spLocks/>
            </p:cNvSpPr>
            <p:nvPr/>
          </p:nvSpPr>
          <p:spPr bwMode="auto">
            <a:xfrm>
              <a:off x="7281917" y="2139958"/>
              <a:ext cx="227014" cy="139700"/>
            </a:xfrm>
            <a:custGeom>
              <a:avLst/>
              <a:gdLst>
                <a:gd name="T0" fmla="*/ 143 w 143"/>
                <a:gd name="T1" fmla="*/ 20 h 88"/>
                <a:gd name="T2" fmla="*/ 11 w 143"/>
                <a:gd name="T3" fmla="*/ 88 h 88"/>
                <a:gd name="T4" fmla="*/ 0 w 143"/>
                <a:gd name="T5" fmla="*/ 69 h 88"/>
                <a:gd name="T6" fmla="*/ 132 w 143"/>
                <a:gd name="T7" fmla="*/ 0 h 88"/>
                <a:gd name="T8" fmla="*/ 143 w 143"/>
                <a:gd name="T9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20"/>
                  </a:moveTo>
                  <a:lnTo>
                    <a:pt x="11" y="88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6" name="Freeform 9707"/>
            <p:cNvSpPr>
              <a:spLocks/>
            </p:cNvSpPr>
            <p:nvPr/>
          </p:nvSpPr>
          <p:spPr bwMode="auto">
            <a:xfrm>
              <a:off x="7308905" y="2190758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7" name="Freeform 9708"/>
            <p:cNvSpPr>
              <a:spLocks/>
            </p:cNvSpPr>
            <p:nvPr/>
          </p:nvSpPr>
          <p:spPr bwMode="auto">
            <a:xfrm>
              <a:off x="7300967" y="1598619"/>
              <a:ext cx="188914" cy="122238"/>
            </a:xfrm>
            <a:custGeom>
              <a:avLst/>
              <a:gdLst>
                <a:gd name="T0" fmla="*/ 119 w 119"/>
                <a:gd name="T1" fmla="*/ 20 h 77"/>
                <a:gd name="T2" fmla="*/ 11 w 119"/>
                <a:gd name="T3" fmla="*/ 77 h 77"/>
                <a:gd name="T4" fmla="*/ 0 w 119"/>
                <a:gd name="T5" fmla="*/ 56 h 77"/>
                <a:gd name="T6" fmla="*/ 108 w 119"/>
                <a:gd name="T7" fmla="*/ 0 h 77"/>
                <a:gd name="T8" fmla="*/ 119 w 119"/>
                <a:gd name="T9" fmla="*/ 2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7">
                  <a:moveTo>
                    <a:pt x="119" y="20"/>
                  </a:moveTo>
                  <a:lnTo>
                    <a:pt x="11" y="77"/>
                  </a:lnTo>
                  <a:lnTo>
                    <a:pt x="0" y="56"/>
                  </a:lnTo>
                  <a:lnTo>
                    <a:pt x="108" y="0"/>
                  </a:lnTo>
                  <a:lnTo>
                    <a:pt x="119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8" name="Freeform 9709"/>
            <p:cNvSpPr>
              <a:spLocks/>
            </p:cNvSpPr>
            <p:nvPr/>
          </p:nvSpPr>
          <p:spPr bwMode="auto">
            <a:xfrm>
              <a:off x="7331130" y="1631956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9" name="Freeform 9710"/>
            <p:cNvSpPr>
              <a:spLocks/>
            </p:cNvSpPr>
            <p:nvPr/>
          </p:nvSpPr>
          <p:spPr bwMode="auto">
            <a:xfrm>
              <a:off x="7359705" y="1687519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0" name="Freeform 9711"/>
            <p:cNvSpPr>
              <a:spLocks/>
            </p:cNvSpPr>
            <p:nvPr/>
          </p:nvSpPr>
          <p:spPr bwMode="auto">
            <a:xfrm>
              <a:off x="7388280" y="1741494"/>
              <a:ext cx="225427" cy="142875"/>
            </a:xfrm>
            <a:custGeom>
              <a:avLst/>
              <a:gdLst>
                <a:gd name="T0" fmla="*/ 142 w 142"/>
                <a:gd name="T1" fmla="*/ 20 h 90"/>
                <a:gd name="T2" fmla="*/ 10 w 142"/>
                <a:gd name="T3" fmla="*/ 90 h 90"/>
                <a:gd name="T4" fmla="*/ 0 w 142"/>
                <a:gd name="T5" fmla="*/ 69 h 90"/>
                <a:gd name="T6" fmla="*/ 132 w 142"/>
                <a:gd name="T7" fmla="*/ 0 h 90"/>
                <a:gd name="T8" fmla="*/ 142 w 142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2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1" name="Freeform 9712"/>
            <p:cNvSpPr>
              <a:spLocks/>
            </p:cNvSpPr>
            <p:nvPr/>
          </p:nvSpPr>
          <p:spPr bwMode="auto">
            <a:xfrm>
              <a:off x="7416855" y="1793882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2" name="Freeform 9713"/>
            <p:cNvSpPr>
              <a:spLocks/>
            </p:cNvSpPr>
            <p:nvPr/>
          </p:nvSpPr>
          <p:spPr bwMode="auto">
            <a:xfrm>
              <a:off x="7445431" y="184944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3" name="Freeform 9714"/>
            <p:cNvSpPr>
              <a:spLocks/>
            </p:cNvSpPr>
            <p:nvPr/>
          </p:nvSpPr>
          <p:spPr bwMode="auto">
            <a:xfrm>
              <a:off x="7474006" y="190659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4" name="Freeform 9715"/>
            <p:cNvSpPr>
              <a:spLocks/>
            </p:cNvSpPr>
            <p:nvPr/>
          </p:nvSpPr>
          <p:spPr bwMode="auto">
            <a:xfrm>
              <a:off x="7502581" y="1958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5" name="Freeform 9716"/>
            <p:cNvSpPr>
              <a:spLocks/>
            </p:cNvSpPr>
            <p:nvPr/>
          </p:nvSpPr>
          <p:spPr bwMode="auto">
            <a:xfrm>
              <a:off x="7529569" y="2011370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6" name="Freeform 9717"/>
            <p:cNvSpPr>
              <a:spLocks/>
            </p:cNvSpPr>
            <p:nvPr/>
          </p:nvSpPr>
          <p:spPr bwMode="auto">
            <a:xfrm>
              <a:off x="7558144" y="2063758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0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7" name="Freeform 9718"/>
            <p:cNvSpPr>
              <a:spLocks/>
            </p:cNvSpPr>
            <p:nvPr/>
          </p:nvSpPr>
          <p:spPr bwMode="auto">
            <a:xfrm>
              <a:off x="7389868" y="1606556"/>
              <a:ext cx="215902" cy="153988"/>
            </a:xfrm>
            <a:custGeom>
              <a:avLst/>
              <a:gdLst>
                <a:gd name="T0" fmla="*/ 0 w 113"/>
                <a:gd name="T1" fmla="*/ 0 h 81"/>
                <a:gd name="T2" fmla="*/ 23 w 113"/>
                <a:gd name="T3" fmla="*/ 50 h 81"/>
                <a:gd name="T4" fmla="*/ 60 w 113"/>
                <a:gd name="T5" fmla="*/ 60 h 81"/>
                <a:gd name="T6" fmla="*/ 113 w 113"/>
                <a:gd name="T7" fmla="*/ 10 h 81"/>
                <a:gd name="T8" fmla="*/ 0 w 113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1">
                  <a:moveTo>
                    <a:pt x="0" y="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31" y="81"/>
                    <a:pt x="60" y="60"/>
                  </a:cubicBezTo>
                  <a:cubicBezTo>
                    <a:pt x="113" y="10"/>
                    <a:pt x="113" y="10"/>
                    <a:pt x="113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8" name="Freeform 9719"/>
            <p:cNvSpPr>
              <a:spLocks/>
            </p:cNvSpPr>
            <p:nvPr/>
          </p:nvSpPr>
          <p:spPr bwMode="auto">
            <a:xfrm>
              <a:off x="7337480" y="1554169"/>
              <a:ext cx="268290" cy="192088"/>
            </a:xfrm>
            <a:custGeom>
              <a:avLst/>
              <a:gdLst>
                <a:gd name="T0" fmla="*/ 0 w 141"/>
                <a:gd name="T1" fmla="*/ 0 h 101"/>
                <a:gd name="T2" fmla="*/ 22 w 141"/>
                <a:gd name="T3" fmla="*/ 65 h 101"/>
                <a:gd name="T4" fmla="*/ 68 w 141"/>
                <a:gd name="T5" fmla="*/ 81 h 101"/>
                <a:gd name="T6" fmla="*/ 141 w 141"/>
                <a:gd name="T7" fmla="*/ 37 h 101"/>
                <a:gd name="T8" fmla="*/ 0 w 14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01">
                  <a:moveTo>
                    <a:pt x="0" y="0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31" y="101"/>
                    <a:pt x="68" y="81"/>
                  </a:cubicBezTo>
                  <a:cubicBezTo>
                    <a:pt x="141" y="37"/>
                    <a:pt x="141" y="37"/>
                    <a:pt x="141" y="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9" name="Freeform 9720"/>
            <p:cNvSpPr>
              <a:spLocks/>
            </p:cNvSpPr>
            <p:nvPr/>
          </p:nvSpPr>
          <p:spPr bwMode="auto">
            <a:xfrm>
              <a:off x="7342242" y="2314584"/>
              <a:ext cx="57150" cy="92075"/>
            </a:xfrm>
            <a:custGeom>
              <a:avLst/>
              <a:gdLst>
                <a:gd name="T0" fmla="*/ 1 w 30"/>
                <a:gd name="T1" fmla="*/ 11 h 48"/>
                <a:gd name="T2" fmla="*/ 25 w 30"/>
                <a:gd name="T3" fmla="*/ 14 h 48"/>
                <a:gd name="T4" fmla="*/ 30 w 30"/>
                <a:gd name="T5" fmla="*/ 48 h 48"/>
                <a:gd name="T6" fmla="*/ 0 w 30"/>
                <a:gd name="T7" fmla="*/ 26 h 48"/>
                <a:gd name="T8" fmla="*/ 1 w 30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8">
                  <a:moveTo>
                    <a:pt x="1" y="11"/>
                  </a:moveTo>
                  <a:cubicBezTo>
                    <a:pt x="1" y="11"/>
                    <a:pt x="21" y="0"/>
                    <a:pt x="25" y="1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0" name="Freeform 9721"/>
            <p:cNvSpPr>
              <a:spLocks/>
            </p:cNvSpPr>
            <p:nvPr/>
          </p:nvSpPr>
          <p:spPr bwMode="auto">
            <a:xfrm>
              <a:off x="7277154" y="2316171"/>
              <a:ext cx="122238" cy="90488"/>
            </a:xfrm>
            <a:custGeom>
              <a:avLst/>
              <a:gdLst>
                <a:gd name="T0" fmla="*/ 0 w 65"/>
                <a:gd name="T1" fmla="*/ 26 h 47"/>
                <a:gd name="T2" fmla="*/ 29 w 65"/>
                <a:gd name="T3" fmla="*/ 8 h 47"/>
                <a:gd name="T4" fmla="*/ 50 w 65"/>
                <a:gd name="T5" fmla="*/ 15 h 47"/>
                <a:gd name="T6" fmla="*/ 65 w 65"/>
                <a:gd name="T7" fmla="*/ 47 h 47"/>
                <a:gd name="T8" fmla="*/ 0 w 65"/>
                <a:gd name="T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7">
                  <a:moveTo>
                    <a:pt x="0" y="26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43" y="0"/>
                    <a:pt x="50" y="15"/>
                  </a:cubicBezTo>
                  <a:cubicBezTo>
                    <a:pt x="65" y="47"/>
                    <a:pt x="65" y="47"/>
                    <a:pt x="65" y="47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1" name="Freeform 9722"/>
            <p:cNvSpPr>
              <a:spLocks/>
            </p:cNvSpPr>
            <p:nvPr/>
          </p:nvSpPr>
          <p:spPr bwMode="auto">
            <a:xfrm>
              <a:off x="4545046" y="2173296"/>
              <a:ext cx="3273450" cy="2278070"/>
            </a:xfrm>
            <a:custGeom>
              <a:avLst/>
              <a:gdLst>
                <a:gd name="T0" fmla="*/ 951 w 1719"/>
                <a:gd name="T1" fmla="*/ 0 h 1196"/>
                <a:gd name="T2" fmla="*/ 868 w 1719"/>
                <a:gd name="T3" fmla="*/ 176 h 1196"/>
                <a:gd name="T4" fmla="*/ 735 w 1719"/>
                <a:gd name="T5" fmla="*/ 0 h 1196"/>
                <a:gd name="T6" fmla="*/ 0 w 1719"/>
                <a:gd name="T7" fmla="*/ 0 h 1196"/>
                <a:gd name="T8" fmla="*/ 0 w 1719"/>
                <a:gd name="T9" fmla="*/ 1196 h 1196"/>
                <a:gd name="T10" fmla="*/ 1719 w 1719"/>
                <a:gd name="T11" fmla="*/ 1196 h 1196"/>
                <a:gd name="T12" fmla="*/ 1719 w 1719"/>
                <a:gd name="T13" fmla="*/ 0 h 1196"/>
                <a:gd name="T14" fmla="*/ 951 w 1719"/>
                <a:gd name="T15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9" h="1196">
                  <a:moveTo>
                    <a:pt x="951" y="0"/>
                  </a:moveTo>
                  <a:cubicBezTo>
                    <a:pt x="868" y="176"/>
                    <a:pt x="868" y="176"/>
                    <a:pt x="868" y="176"/>
                  </a:cubicBezTo>
                  <a:cubicBezTo>
                    <a:pt x="868" y="176"/>
                    <a:pt x="785" y="64"/>
                    <a:pt x="7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6"/>
                    <a:pt x="0" y="1196"/>
                    <a:pt x="0" y="1196"/>
                  </a:cubicBezTo>
                  <a:cubicBezTo>
                    <a:pt x="1719" y="1196"/>
                    <a:pt x="1719" y="1196"/>
                    <a:pt x="1719" y="1196"/>
                  </a:cubicBezTo>
                  <a:cubicBezTo>
                    <a:pt x="1719" y="0"/>
                    <a:pt x="1719" y="0"/>
                    <a:pt x="1719" y="0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2" name="Freeform 9723"/>
            <p:cNvSpPr>
              <a:spLocks/>
            </p:cNvSpPr>
            <p:nvPr/>
          </p:nvSpPr>
          <p:spPr bwMode="auto">
            <a:xfrm>
              <a:off x="4583146" y="2136783"/>
              <a:ext cx="3192487" cy="2284420"/>
            </a:xfrm>
            <a:custGeom>
              <a:avLst/>
              <a:gdLst>
                <a:gd name="T0" fmla="*/ 42 w 2011"/>
                <a:gd name="T1" fmla="*/ 0 h 1439"/>
                <a:gd name="T2" fmla="*/ 0 w 2011"/>
                <a:gd name="T3" fmla="*/ 42 h 1439"/>
                <a:gd name="T4" fmla="*/ 0 w 2011"/>
                <a:gd name="T5" fmla="*/ 1439 h 1439"/>
                <a:gd name="T6" fmla="*/ 2011 w 2011"/>
                <a:gd name="T7" fmla="*/ 1439 h 1439"/>
                <a:gd name="T8" fmla="*/ 2011 w 2011"/>
                <a:gd name="T9" fmla="*/ 64 h 1439"/>
                <a:gd name="T10" fmla="*/ 1964 w 2011"/>
                <a:gd name="T11" fmla="*/ 0 h 1439"/>
                <a:gd name="T12" fmla="*/ 1008 w 2011"/>
                <a:gd name="T13" fmla="*/ 252 h 1439"/>
                <a:gd name="T14" fmla="*/ 42 w 2011"/>
                <a:gd name="T1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1" h="1439">
                  <a:moveTo>
                    <a:pt x="42" y="0"/>
                  </a:moveTo>
                  <a:lnTo>
                    <a:pt x="0" y="42"/>
                  </a:lnTo>
                  <a:lnTo>
                    <a:pt x="0" y="1439"/>
                  </a:lnTo>
                  <a:lnTo>
                    <a:pt x="2011" y="1439"/>
                  </a:lnTo>
                  <a:lnTo>
                    <a:pt x="2011" y="64"/>
                  </a:lnTo>
                  <a:lnTo>
                    <a:pt x="1964" y="0"/>
                  </a:lnTo>
                  <a:lnTo>
                    <a:pt x="1008" y="25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3" name="Freeform 9724"/>
            <p:cNvSpPr>
              <a:spLocks/>
            </p:cNvSpPr>
            <p:nvPr/>
          </p:nvSpPr>
          <p:spPr bwMode="auto">
            <a:xfrm>
              <a:off x="4649822" y="2136783"/>
              <a:ext cx="3051198" cy="2236795"/>
            </a:xfrm>
            <a:custGeom>
              <a:avLst/>
              <a:gdLst>
                <a:gd name="T0" fmla="*/ 913 w 1602"/>
                <a:gd name="T1" fmla="*/ 0 h 1174"/>
                <a:gd name="T2" fmla="*/ 801 w 1602"/>
                <a:gd name="T3" fmla="*/ 145 h 1174"/>
                <a:gd name="T4" fmla="*/ 650 w 1602"/>
                <a:gd name="T5" fmla="*/ 0 h 1174"/>
                <a:gd name="T6" fmla="*/ 0 w 1602"/>
                <a:gd name="T7" fmla="*/ 0 h 1174"/>
                <a:gd name="T8" fmla="*/ 0 w 1602"/>
                <a:gd name="T9" fmla="*/ 1174 h 1174"/>
                <a:gd name="T10" fmla="*/ 1602 w 1602"/>
                <a:gd name="T11" fmla="*/ 1174 h 1174"/>
                <a:gd name="T12" fmla="*/ 1602 w 1602"/>
                <a:gd name="T13" fmla="*/ 0 h 1174"/>
                <a:gd name="T14" fmla="*/ 913 w 1602"/>
                <a:gd name="T15" fmla="*/ 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2" h="1174">
                  <a:moveTo>
                    <a:pt x="913" y="0"/>
                  </a:moveTo>
                  <a:cubicBezTo>
                    <a:pt x="803" y="0"/>
                    <a:pt x="801" y="145"/>
                    <a:pt x="801" y="145"/>
                  </a:cubicBezTo>
                  <a:cubicBezTo>
                    <a:pt x="799" y="10"/>
                    <a:pt x="650" y="0"/>
                    <a:pt x="6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74"/>
                    <a:pt x="0" y="1174"/>
                    <a:pt x="0" y="1174"/>
                  </a:cubicBezTo>
                  <a:cubicBezTo>
                    <a:pt x="1602" y="1174"/>
                    <a:pt x="1602" y="1174"/>
                    <a:pt x="1602" y="1174"/>
                  </a:cubicBezTo>
                  <a:cubicBezTo>
                    <a:pt x="1602" y="0"/>
                    <a:pt x="1602" y="0"/>
                    <a:pt x="1602" y="0"/>
                  </a:cubicBezTo>
                  <a:lnTo>
                    <a:pt x="91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4" name="Rectangle 9725"/>
            <p:cNvSpPr>
              <a:spLocks noChangeArrowheads="1"/>
            </p:cNvSpPr>
            <p:nvPr/>
          </p:nvSpPr>
          <p:spPr bwMode="auto">
            <a:xfrm>
              <a:off x="4737135" y="2244734"/>
              <a:ext cx="555629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5" name="Rectangle 9726"/>
            <p:cNvSpPr>
              <a:spLocks noChangeArrowheads="1"/>
            </p:cNvSpPr>
            <p:nvPr/>
          </p:nvSpPr>
          <p:spPr bwMode="auto">
            <a:xfrm>
              <a:off x="4737135" y="2354271"/>
              <a:ext cx="555629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6" name="Rectangle 9727"/>
            <p:cNvSpPr>
              <a:spLocks noChangeArrowheads="1"/>
            </p:cNvSpPr>
            <p:nvPr/>
          </p:nvSpPr>
          <p:spPr bwMode="auto">
            <a:xfrm>
              <a:off x="4737135" y="2927361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7" name="Rectangle 9728"/>
            <p:cNvSpPr>
              <a:spLocks noChangeArrowheads="1"/>
            </p:cNvSpPr>
            <p:nvPr/>
          </p:nvSpPr>
          <p:spPr bwMode="auto">
            <a:xfrm>
              <a:off x="4737135" y="3038486"/>
              <a:ext cx="48895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8" name="Rectangle 9729"/>
            <p:cNvSpPr>
              <a:spLocks noChangeArrowheads="1"/>
            </p:cNvSpPr>
            <p:nvPr/>
          </p:nvSpPr>
          <p:spPr bwMode="auto">
            <a:xfrm>
              <a:off x="4737135" y="3144849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9" name="Rectangle 9730"/>
            <p:cNvSpPr>
              <a:spLocks noChangeArrowheads="1"/>
            </p:cNvSpPr>
            <p:nvPr/>
          </p:nvSpPr>
          <p:spPr bwMode="auto">
            <a:xfrm>
              <a:off x="4737135" y="3249624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0" name="Rectangle 9731"/>
            <p:cNvSpPr>
              <a:spLocks noChangeArrowheads="1"/>
            </p:cNvSpPr>
            <p:nvPr/>
          </p:nvSpPr>
          <p:spPr bwMode="auto">
            <a:xfrm>
              <a:off x="4737135" y="246063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1" name="Rectangle 9732"/>
            <p:cNvSpPr>
              <a:spLocks noChangeArrowheads="1"/>
            </p:cNvSpPr>
            <p:nvPr/>
          </p:nvSpPr>
          <p:spPr bwMode="auto">
            <a:xfrm>
              <a:off x="4737135" y="25685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2" name="Rectangle 9733"/>
            <p:cNvSpPr>
              <a:spLocks noChangeArrowheads="1"/>
            </p:cNvSpPr>
            <p:nvPr/>
          </p:nvSpPr>
          <p:spPr bwMode="auto">
            <a:xfrm>
              <a:off x="4737135" y="267018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3" name="Rectangle 9734"/>
            <p:cNvSpPr>
              <a:spLocks noChangeArrowheads="1"/>
            </p:cNvSpPr>
            <p:nvPr/>
          </p:nvSpPr>
          <p:spPr bwMode="auto">
            <a:xfrm>
              <a:off x="4737135" y="27717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4" name="Rectangle 9735"/>
            <p:cNvSpPr>
              <a:spLocks noChangeArrowheads="1"/>
            </p:cNvSpPr>
            <p:nvPr/>
          </p:nvSpPr>
          <p:spPr bwMode="auto">
            <a:xfrm>
              <a:off x="4737135" y="3384562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5" name="Rectangle 9736"/>
            <p:cNvSpPr>
              <a:spLocks noChangeArrowheads="1"/>
            </p:cNvSpPr>
            <p:nvPr/>
          </p:nvSpPr>
          <p:spPr bwMode="auto">
            <a:xfrm>
              <a:off x="4737135" y="349727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6" name="Rectangle 9737"/>
            <p:cNvSpPr>
              <a:spLocks noChangeArrowheads="1"/>
            </p:cNvSpPr>
            <p:nvPr/>
          </p:nvSpPr>
          <p:spPr bwMode="auto">
            <a:xfrm>
              <a:off x="4737135" y="360205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7" name="Rectangle 9738"/>
            <p:cNvSpPr>
              <a:spLocks noChangeArrowheads="1"/>
            </p:cNvSpPr>
            <p:nvPr/>
          </p:nvSpPr>
          <p:spPr bwMode="auto">
            <a:xfrm>
              <a:off x="4981612" y="3711588"/>
              <a:ext cx="86519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8" name="Rectangle 9739"/>
            <p:cNvSpPr>
              <a:spLocks noChangeArrowheads="1"/>
            </p:cNvSpPr>
            <p:nvPr/>
          </p:nvSpPr>
          <p:spPr bwMode="auto">
            <a:xfrm>
              <a:off x="4737135" y="381160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9" name="Rectangle 9740"/>
            <p:cNvSpPr>
              <a:spLocks noChangeArrowheads="1"/>
            </p:cNvSpPr>
            <p:nvPr/>
          </p:nvSpPr>
          <p:spPr bwMode="auto">
            <a:xfrm>
              <a:off x="4737135" y="391796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0" name="Rectangle 9741"/>
            <p:cNvSpPr>
              <a:spLocks noChangeArrowheads="1"/>
            </p:cNvSpPr>
            <p:nvPr/>
          </p:nvSpPr>
          <p:spPr bwMode="auto">
            <a:xfrm>
              <a:off x="4737135" y="4022739"/>
              <a:ext cx="88424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1" name="Rectangle 9742"/>
            <p:cNvSpPr>
              <a:spLocks noChangeArrowheads="1"/>
            </p:cNvSpPr>
            <p:nvPr/>
          </p:nvSpPr>
          <p:spPr bwMode="auto">
            <a:xfrm>
              <a:off x="4737135" y="4132277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2" name="Rectangle 9743"/>
            <p:cNvSpPr>
              <a:spLocks noChangeArrowheads="1"/>
            </p:cNvSpPr>
            <p:nvPr/>
          </p:nvSpPr>
          <p:spPr bwMode="auto">
            <a:xfrm>
              <a:off x="4737135" y="4232290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3" name="Rectangle 9744"/>
            <p:cNvSpPr>
              <a:spLocks noChangeArrowheads="1"/>
            </p:cNvSpPr>
            <p:nvPr/>
          </p:nvSpPr>
          <p:spPr bwMode="auto">
            <a:xfrm>
              <a:off x="5292764" y="2908311"/>
              <a:ext cx="554042" cy="40322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4" name="Rectangle 9745"/>
            <p:cNvSpPr>
              <a:spLocks noChangeArrowheads="1"/>
            </p:cNvSpPr>
            <p:nvPr/>
          </p:nvSpPr>
          <p:spPr bwMode="auto">
            <a:xfrm>
              <a:off x="6496098" y="2266959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5" name="Rectangle 9746"/>
            <p:cNvSpPr>
              <a:spLocks noChangeArrowheads="1"/>
            </p:cNvSpPr>
            <p:nvPr/>
          </p:nvSpPr>
          <p:spPr bwMode="auto">
            <a:xfrm>
              <a:off x="6496098" y="2379671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6" name="Rectangle 9747"/>
            <p:cNvSpPr>
              <a:spLocks noChangeArrowheads="1"/>
            </p:cNvSpPr>
            <p:nvPr/>
          </p:nvSpPr>
          <p:spPr bwMode="auto">
            <a:xfrm>
              <a:off x="6496098" y="2484447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7" name="Rectangle 9748"/>
            <p:cNvSpPr>
              <a:spLocks noChangeArrowheads="1"/>
            </p:cNvSpPr>
            <p:nvPr/>
          </p:nvSpPr>
          <p:spPr bwMode="auto">
            <a:xfrm>
              <a:off x="6496098" y="2592397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8" name="Rectangle 9749"/>
            <p:cNvSpPr>
              <a:spLocks noChangeArrowheads="1"/>
            </p:cNvSpPr>
            <p:nvPr/>
          </p:nvSpPr>
          <p:spPr bwMode="auto">
            <a:xfrm>
              <a:off x="6496098" y="269399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9" name="Rectangle 9750"/>
            <p:cNvSpPr>
              <a:spLocks noChangeArrowheads="1"/>
            </p:cNvSpPr>
            <p:nvPr/>
          </p:nvSpPr>
          <p:spPr bwMode="auto">
            <a:xfrm>
              <a:off x="6496098" y="2797185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0" name="Rectangle 9751"/>
            <p:cNvSpPr>
              <a:spLocks noChangeArrowheads="1"/>
            </p:cNvSpPr>
            <p:nvPr/>
          </p:nvSpPr>
          <p:spPr bwMode="auto">
            <a:xfrm>
              <a:off x="6496098" y="3409962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1" name="Rectangle 9752"/>
            <p:cNvSpPr>
              <a:spLocks noChangeArrowheads="1"/>
            </p:cNvSpPr>
            <p:nvPr/>
          </p:nvSpPr>
          <p:spPr bwMode="auto">
            <a:xfrm>
              <a:off x="6496098" y="352108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2" name="Rectangle 9753"/>
            <p:cNvSpPr>
              <a:spLocks noChangeArrowheads="1"/>
            </p:cNvSpPr>
            <p:nvPr/>
          </p:nvSpPr>
          <p:spPr bwMode="auto">
            <a:xfrm>
              <a:off x="6496098" y="3627451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3" name="Rectangle 9754"/>
            <p:cNvSpPr>
              <a:spLocks noChangeArrowheads="1"/>
            </p:cNvSpPr>
            <p:nvPr/>
          </p:nvSpPr>
          <p:spPr bwMode="auto">
            <a:xfrm>
              <a:off x="6496098" y="4046552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4" name="Rectangle 9755"/>
            <p:cNvSpPr>
              <a:spLocks noChangeArrowheads="1"/>
            </p:cNvSpPr>
            <p:nvPr/>
          </p:nvSpPr>
          <p:spPr bwMode="auto">
            <a:xfrm>
              <a:off x="6496098" y="4154502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5" name="Rectangle 9756"/>
            <p:cNvSpPr>
              <a:spLocks noChangeArrowheads="1"/>
            </p:cNvSpPr>
            <p:nvPr/>
          </p:nvSpPr>
          <p:spPr bwMode="auto">
            <a:xfrm>
              <a:off x="6496098" y="4257690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6" name="Rectangle 9757"/>
            <p:cNvSpPr>
              <a:spLocks noChangeArrowheads="1"/>
            </p:cNvSpPr>
            <p:nvPr/>
          </p:nvSpPr>
          <p:spPr bwMode="auto">
            <a:xfrm>
              <a:off x="7086653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7" name="Rectangle 9758"/>
            <p:cNvSpPr>
              <a:spLocks noChangeArrowheads="1"/>
            </p:cNvSpPr>
            <p:nvPr/>
          </p:nvSpPr>
          <p:spPr bwMode="auto">
            <a:xfrm>
              <a:off x="6496098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8" name="Rectangle 9759"/>
            <p:cNvSpPr>
              <a:spLocks noChangeArrowheads="1"/>
            </p:cNvSpPr>
            <p:nvPr/>
          </p:nvSpPr>
          <p:spPr bwMode="auto">
            <a:xfrm>
              <a:off x="6496098" y="3740164"/>
              <a:ext cx="425453" cy="26987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9" name="Rectangle 9760"/>
            <p:cNvSpPr>
              <a:spLocks noChangeArrowheads="1"/>
            </p:cNvSpPr>
            <p:nvPr/>
          </p:nvSpPr>
          <p:spPr bwMode="auto">
            <a:xfrm>
              <a:off x="6967589" y="3740164"/>
              <a:ext cx="630242" cy="268288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0" name="Rectangle 9761"/>
            <p:cNvSpPr>
              <a:spLocks noChangeArrowheads="1"/>
            </p:cNvSpPr>
            <p:nvPr/>
          </p:nvSpPr>
          <p:spPr bwMode="auto">
            <a:xfrm>
              <a:off x="4002117" y="2265371"/>
              <a:ext cx="361953" cy="2095507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1" name="Rectangle 9762"/>
            <p:cNvSpPr>
              <a:spLocks noChangeArrowheads="1"/>
            </p:cNvSpPr>
            <p:nvPr/>
          </p:nvSpPr>
          <p:spPr bwMode="auto">
            <a:xfrm>
              <a:off x="3997354" y="2265371"/>
              <a:ext cx="138114" cy="209550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2" name="Rectangle 9763"/>
            <p:cNvSpPr>
              <a:spLocks noChangeArrowheads="1"/>
            </p:cNvSpPr>
            <p:nvPr/>
          </p:nvSpPr>
          <p:spPr bwMode="auto">
            <a:xfrm>
              <a:off x="4238656" y="230505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3" name="Rectangle 9764"/>
            <p:cNvSpPr>
              <a:spLocks noChangeArrowheads="1"/>
            </p:cNvSpPr>
            <p:nvPr/>
          </p:nvSpPr>
          <p:spPr bwMode="auto">
            <a:xfrm>
              <a:off x="4297394" y="233045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4" name="Rectangle 9765"/>
            <p:cNvSpPr>
              <a:spLocks noChangeArrowheads="1"/>
            </p:cNvSpPr>
            <p:nvPr/>
          </p:nvSpPr>
          <p:spPr bwMode="auto">
            <a:xfrm>
              <a:off x="4297394" y="23526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5" name="Rectangle 9766"/>
            <p:cNvSpPr>
              <a:spLocks noChangeArrowheads="1"/>
            </p:cNvSpPr>
            <p:nvPr/>
          </p:nvSpPr>
          <p:spPr bwMode="auto">
            <a:xfrm>
              <a:off x="4297394" y="23780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6" name="Rectangle 9767"/>
            <p:cNvSpPr>
              <a:spLocks noChangeArrowheads="1"/>
            </p:cNvSpPr>
            <p:nvPr/>
          </p:nvSpPr>
          <p:spPr bwMode="auto">
            <a:xfrm>
              <a:off x="4297394" y="240030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7" name="Rectangle 9768"/>
            <p:cNvSpPr>
              <a:spLocks noChangeArrowheads="1"/>
            </p:cNvSpPr>
            <p:nvPr/>
          </p:nvSpPr>
          <p:spPr bwMode="auto">
            <a:xfrm>
              <a:off x="4238656" y="242253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8" name="Rectangle 9769"/>
            <p:cNvSpPr>
              <a:spLocks noChangeArrowheads="1"/>
            </p:cNvSpPr>
            <p:nvPr/>
          </p:nvSpPr>
          <p:spPr bwMode="auto">
            <a:xfrm>
              <a:off x="4297394" y="244634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9" name="Rectangle 9770"/>
            <p:cNvSpPr>
              <a:spLocks noChangeArrowheads="1"/>
            </p:cNvSpPr>
            <p:nvPr/>
          </p:nvSpPr>
          <p:spPr bwMode="auto">
            <a:xfrm>
              <a:off x="4297394" y="2470159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0" name="Rectangle 9771"/>
            <p:cNvSpPr>
              <a:spLocks noChangeArrowheads="1"/>
            </p:cNvSpPr>
            <p:nvPr/>
          </p:nvSpPr>
          <p:spPr bwMode="auto">
            <a:xfrm>
              <a:off x="4297394" y="249397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1" name="Rectangle 9772"/>
            <p:cNvSpPr>
              <a:spLocks noChangeArrowheads="1"/>
            </p:cNvSpPr>
            <p:nvPr/>
          </p:nvSpPr>
          <p:spPr bwMode="auto">
            <a:xfrm>
              <a:off x="4297394" y="2517784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2" name="Rectangle 9773"/>
            <p:cNvSpPr>
              <a:spLocks noChangeArrowheads="1"/>
            </p:cNvSpPr>
            <p:nvPr/>
          </p:nvSpPr>
          <p:spPr bwMode="auto">
            <a:xfrm>
              <a:off x="4238656" y="2541597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3" name="Rectangle 9774"/>
            <p:cNvSpPr>
              <a:spLocks noChangeArrowheads="1"/>
            </p:cNvSpPr>
            <p:nvPr/>
          </p:nvSpPr>
          <p:spPr bwMode="auto">
            <a:xfrm>
              <a:off x="4297394" y="256382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4" name="Rectangle 9775"/>
            <p:cNvSpPr>
              <a:spLocks noChangeArrowheads="1"/>
            </p:cNvSpPr>
            <p:nvPr/>
          </p:nvSpPr>
          <p:spPr bwMode="auto">
            <a:xfrm>
              <a:off x="4297394" y="2587635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5" name="Rectangle 9776"/>
            <p:cNvSpPr>
              <a:spLocks noChangeArrowheads="1"/>
            </p:cNvSpPr>
            <p:nvPr/>
          </p:nvSpPr>
          <p:spPr bwMode="auto">
            <a:xfrm>
              <a:off x="4297394" y="261144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6" name="Rectangle 9777"/>
            <p:cNvSpPr>
              <a:spLocks noChangeArrowheads="1"/>
            </p:cNvSpPr>
            <p:nvPr/>
          </p:nvSpPr>
          <p:spPr bwMode="auto">
            <a:xfrm>
              <a:off x="4297394" y="2635260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7" name="Rectangle 9778"/>
            <p:cNvSpPr>
              <a:spLocks noChangeArrowheads="1"/>
            </p:cNvSpPr>
            <p:nvPr/>
          </p:nvSpPr>
          <p:spPr bwMode="auto">
            <a:xfrm>
              <a:off x="4240244" y="265748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8" name="Rectangle 9779"/>
            <p:cNvSpPr>
              <a:spLocks noChangeArrowheads="1"/>
            </p:cNvSpPr>
            <p:nvPr/>
          </p:nvSpPr>
          <p:spPr bwMode="auto">
            <a:xfrm>
              <a:off x="4297394" y="268288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9" name="Rectangle 9780"/>
            <p:cNvSpPr>
              <a:spLocks noChangeArrowheads="1"/>
            </p:cNvSpPr>
            <p:nvPr/>
          </p:nvSpPr>
          <p:spPr bwMode="auto">
            <a:xfrm>
              <a:off x="4297394" y="270511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0" name="Rectangle 9781"/>
            <p:cNvSpPr>
              <a:spLocks noChangeArrowheads="1"/>
            </p:cNvSpPr>
            <p:nvPr/>
          </p:nvSpPr>
          <p:spPr bwMode="auto">
            <a:xfrm>
              <a:off x="4297394" y="2730510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1" name="Rectangle 9782"/>
            <p:cNvSpPr>
              <a:spLocks noChangeArrowheads="1"/>
            </p:cNvSpPr>
            <p:nvPr/>
          </p:nvSpPr>
          <p:spPr bwMode="auto">
            <a:xfrm>
              <a:off x="4297394" y="275273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2" name="Rectangle 9783"/>
            <p:cNvSpPr>
              <a:spLocks noChangeArrowheads="1"/>
            </p:cNvSpPr>
            <p:nvPr/>
          </p:nvSpPr>
          <p:spPr bwMode="auto">
            <a:xfrm>
              <a:off x="4238656" y="2774960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3" name="Rectangle 9784"/>
            <p:cNvSpPr>
              <a:spLocks noChangeArrowheads="1"/>
            </p:cNvSpPr>
            <p:nvPr/>
          </p:nvSpPr>
          <p:spPr bwMode="auto">
            <a:xfrm>
              <a:off x="4297394" y="279877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4" name="Rectangle 9785"/>
            <p:cNvSpPr>
              <a:spLocks noChangeArrowheads="1"/>
            </p:cNvSpPr>
            <p:nvPr/>
          </p:nvSpPr>
          <p:spPr bwMode="auto">
            <a:xfrm>
              <a:off x="4297394" y="2820998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5" name="Rectangle 9786"/>
            <p:cNvSpPr>
              <a:spLocks noChangeArrowheads="1"/>
            </p:cNvSpPr>
            <p:nvPr/>
          </p:nvSpPr>
          <p:spPr bwMode="auto">
            <a:xfrm>
              <a:off x="4297394" y="2844811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6" name="Rectangle 9787"/>
            <p:cNvSpPr>
              <a:spLocks noChangeArrowheads="1"/>
            </p:cNvSpPr>
            <p:nvPr/>
          </p:nvSpPr>
          <p:spPr bwMode="auto">
            <a:xfrm>
              <a:off x="4297394" y="286862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7" name="Rectangle 9788"/>
            <p:cNvSpPr>
              <a:spLocks noChangeArrowheads="1"/>
            </p:cNvSpPr>
            <p:nvPr/>
          </p:nvSpPr>
          <p:spPr bwMode="auto">
            <a:xfrm>
              <a:off x="4238656" y="2892436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8" name="Rectangle 9789"/>
            <p:cNvSpPr>
              <a:spLocks noChangeArrowheads="1"/>
            </p:cNvSpPr>
            <p:nvPr/>
          </p:nvSpPr>
          <p:spPr bwMode="auto">
            <a:xfrm>
              <a:off x="4297394" y="291466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9" name="Rectangle 9790"/>
            <p:cNvSpPr>
              <a:spLocks noChangeArrowheads="1"/>
            </p:cNvSpPr>
            <p:nvPr/>
          </p:nvSpPr>
          <p:spPr bwMode="auto">
            <a:xfrm>
              <a:off x="4297394" y="2940061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0" name="Rectangle 9791"/>
            <p:cNvSpPr>
              <a:spLocks noChangeArrowheads="1"/>
            </p:cNvSpPr>
            <p:nvPr/>
          </p:nvSpPr>
          <p:spPr bwMode="auto">
            <a:xfrm>
              <a:off x="4297394" y="296228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1" name="Rectangle 9792"/>
            <p:cNvSpPr>
              <a:spLocks noChangeArrowheads="1"/>
            </p:cNvSpPr>
            <p:nvPr/>
          </p:nvSpPr>
          <p:spPr bwMode="auto">
            <a:xfrm>
              <a:off x="4297394" y="2984511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2" name="Rectangle 9793"/>
            <p:cNvSpPr>
              <a:spLocks noChangeArrowheads="1"/>
            </p:cNvSpPr>
            <p:nvPr/>
          </p:nvSpPr>
          <p:spPr bwMode="auto">
            <a:xfrm>
              <a:off x="4240244" y="3008324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3" name="Rectangle 9794"/>
            <p:cNvSpPr>
              <a:spLocks noChangeArrowheads="1"/>
            </p:cNvSpPr>
            <p:nvPr/>
          </p:nvSpPr>
          <p:spPr bwMode="auto">
            <a:xfrm>
              <a:off x="4297394" y="3032136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4" name="Rectangle 9795"/>
            <p:cNvSpPr>
              <a:spLocks noChangeArrowheads="1"/>
            </p:cNvSpPr>
            <p:nvPr/>
          </p:nvSpPr>
          <p:spPr bwMode="auto">
            <a:xfrm>
              <a:off x="4297394" y="30559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5" name="Rectangle 9796"/>
            <p:cNvSpPr>
              <a:spLocks noChangeArrowheads="1"/>
            </p:cNvSpPr>
            <p:nvPr/>
          </p:nvSpPr>
          <p:spPr bwMode="auto">
            <a:xfrm>
              <a:off x="4297394" y="3079761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6" name="Rectangle 9797"/>
            <p:cNvSpPr>
              <a:spLocks noChangeArrowheads="1"/>
            </p:cNvSpPr>
            <p:nvPr/>
          </p:nvSpPr>
          <p:spPr bwMode="auto">
            <a:xfrm>
              <a:off x="4297394" y="31035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7" name="Rectangle 9798"/>
            <p:cNvSpPr>
              <a:spLocks noChangeArrowheads="1"/>
            </p:cNvSpPr>
            <p:nvPr/>
          </p:nvSpPr>
          <p:spPr bwMode="auto">
            <a:xfrm>
              <a:off x="4238656" y="312579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8" name="Rectangle 9799"/>
            <p:cNvSpPr>
              <a:spLocks noChangeArrowheads="1"/>
            </p:cNvSpPr>
            <p:nvPr/>
          </p:nvSpPr>
          <p:spPr bwMode="auto">
            <a:xfrm>
              <a:off x="4297394" y="3146437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9" name="Rectangle 9800"/>
            <p:cNvSpPr>
              <a:spLocks noChangeArrowheads="1"/>
            </p:cNvSpPr>
            <p:nvPr/>
          </p:nvSpPr>
          <p:spPr bwMode="auto">
            <a:xfrm>
              <a:off x="4297394" y="31702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0" name="Rectangle 9801"/>
            <p:cNvSpPr>
              <a:spLocks noChangeArrowheads="1"/>
            </p:cNvSpPr>
            <p:nvPr/>
          </p:nvSpPr>
          <p:spPr bwMode="auto">
            <a:xfrm>
              <a:off x="4297394" y="3194062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1" name="Rectangle 9802"/>
            <p:cNvSpPr>
              <a:spLocks noChangeArrowheads="1"/>
            </p:cNvSpPr>
            <p:nvPr/>
          </p:nvSpPr>
          <p:spPr bwMode="auto">
            <a:xfrm>
              <a:off x="4297394" y="32178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2" name="Rectangle 9803"/>
            <p:cNvSpPr>
              <a:spLocks noChangeArrowheads="1"/>
            </p:cNvSpPr>
            <p:nvPr/>
          </p:nvSpPr>
          <p:spPr bwMode="auto">
            <a:xfrm>
              <a:off x="4240244" y="3240099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3" name="Rectangle 9804"/>
            <p:cNvSpPr>
              <a:spLocks noChangeArrowheads="1"/>
            </p:cNvSpPr>
            <p:nvPr/>
          </p:nvSpPr>
          <p:spPr bwMode="auto">
            <a:xfrm>
              <a:off x="4297394" y="326391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4" name="Rectangle 9805"/>
            <p:cNvSpPr>
              <a:spLocks noChangeArrowheads="1"/>
            </p:cNvSpPr>
            <p:nvPr/>
          </p:nvSpPr>
          <p:spPr bwMode="auto">
            <a:xfrm>
              <a:off x="4297394" y="328613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5" name="Rectangle 9806"/>
            <p:cNvSpPr>
              <a:spLocks noChangeArrowheads="1"/>
            </p:cNvSpPr>
            <p:nvPr/>
          </p:nvSpPr>
          <p:spPr bwMode="auto">
            <a:xfrm>
              <a:off x="4297394" y="3311537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6" name="Rectangle 9807"/>
            <p:cNvSpPr>
              <a:spLocks noChangeArrowheads="1"/>
            </p:cNvSpPr>
            <p:nvPr/>
          </p:nvSpPr>
          <p:spPr bwMode="auto">
            <a:xfrm>
              <a:off x="4297394" y="333376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7" name="Rectangle 9808"/>
            <p:cNvSpPr>
              <a:spLocks noChangeArrowheads="1"/>
            </p:cNvSpPr>
            <p:nvPr/>
          </p:nvSpPr>
          <p:spPr bwMode="auto">
            <a:xfrm>
              <a:off x="4240244" y="3355987"/>
              <a:ext cx="117476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8" name="Rectangle 9809"/>
            <p:cNvSpPr>
              <a:spLocks noChangeArrowheads="1"/>
            </p:cNvSpPr>
            <p:nvPr/>
          </p:nvSpPr>
          <p:spPr bwMode="auto">
            <a:xfrm>
              <a:off x="4300569" y="3381387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9" name="Rectangle 9810"/>
            <p:cNvSpPr>
              <a:spLocks noChangeArrowheads="1"/>
            </p:cNvSpPr>
            <p:nvPr/>
          </p:nvSpPr>
          <p:spPr bwMode="auto">
            <a:xfrm>
              <a:off x="4300569" y="3403612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0" name="Rectangle 9811"/>
            <p:cNvSpPr>
              <a:spLocks noChangeArrowheads="1"/>
            </p:cNvSpPr>
            <p:nvPr/>
          </p:nvSpPr>
          <p:spPr bwMode="auto">
            <a:xfrm>
              <a:off x="4300569" y="3427425"/>
              <a:ext cx="58738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1" name="Rectangle 9812"/>
            <p:cNvSpPr>
              <a:spLocks noChangeArrowheads="1"/>
            </p:cNvSpPr>
            <p:nvPr/>
          </p:nvSpPr>
          <p:spPr bwMode="auto">
            <a:xfrm>
              <a:off x="4300569" y="3451238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2" name="Rectangle 9813"/>
            <p:cNvSpPr>
              <a:spLocks noChangeArrowheads="1"/>
            </p:cNvSpPr>
            <p:nvPr/>
          </p:nvSpPr>
          <p:spPr bwMode="auto">
            <a:xfrm>
              <a:off x="4240244" y="3475050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3" name="Rectangle 9814"/>
            <p:cNvSpPr>
              <a:spLocks noChangeArrowheads="1"/>
            </p:cNvSpPr>
            <p:nvPr/>
          </p:nvSpPr>
          <p:spPr bwMode="auto">
            <a:xfrm>
              <a:off x="4297394" y="349727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4" name="Rectangle 9815"/>
            <p:cNvSpPr>
              <a:spLocks noChangeArrowheads="1"/>
            </p:cNvSpPr>
            <p:nvPr/>
          </p:nvSpPr>
          <p:spPr bwMode="auto">
            <a:xfrm>
              <a:off x="4297394" y="352267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5" name="Rectangle 9816"/>
            <p:cNvSpPr>
              <a:spLocks noChangeArrowheads="1"/>
            </p:cNvSpPr>
            <p:nvPr/>
          </p:nvSpPr>
          <p:spPr bwMode="auto">
            <a:xfrm>
              <a:off x="4297394" y="354490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6" name="Rectangle 9817"/>
            <p:cNvSpPr>
              <a:spLocks noChangeArrowheads="1"/>
            </p:cNvSpPr>
            <p:nvPr/>
          </p:nvSpPr>
          <p:spPr bwMode="auto">
            <a:xfrm>
              <a:off x="4297394" y="3568713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7" name="Rectangle 9818"/>
            <p:cNvSpPr>
              <a:spLocks noChangeArrowheads="1"/>
            </p:cNvSpPr>
            <p:nvPr/>
          </p:nvSpPr>
          <p:spPr bwMode="auto">
            <a:xfrm>
              <a:off x="4240244" y="3590938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8" name="Rectangle 9819"/>
            <p:cNvSpPr>
              <a:spLocks noChangeArrowheads="1"/>
            </p:cNvSpPr>
            <p:nvPr/>
          </p:nvSpPr>
          <p:spPr bwMode="auto">
            <a:xfrm>
              <a:off x="4295806" y="361157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9" name="Rectangle 9820"/>
            <p:cNvSpPr>
              <a:spLocks noChangeArrowheads="1"/>
            </p:cNvSpPr>
            <p:nvPr/>
          </p:nvSpPr>
          <p:spPr bwMode="auto">
            <a:xfrm>
              <a:off x="4295806" y="3636976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0" name="Rectangle 9821"/>
            <p:cNvSpPr>
              <a:spLocks noChangeArrowheads="1"/>
            </p:cNvSpPr>
            <p:nvPr/>
          </p:nvSpPr>
          <p:spPr bwMode="auto">
            <a:xfrm>
              <a:off x="4295806" y="365920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1" name="Rectangle 9822"/>
            <p:cNvSpPr>
              <a:spLocks noChangeArrowheads="1"/>
            </p:cNvSpPr>
            <p:nvPr/>
          </p:nvSpPr>
          <p:spPr bwMode="auto">
            <a:xfrm>
              <a:off x="4295806" y="368301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2" name="Rectangle 9823"/>
            <p:cNvSpPr>
              <a:spLocks noChangeArrowheads="1"/>
            </p:cNvSpPr>
            <p:nvPr/>
          </p:nvSpPr>
          <p:spPr bwMode="auto">
            <a:xfrm>
              <a:off x="4238656" y="3705238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3" name="Rectangle 9824"/>
            <p:cNvSpPr>
              <a:spLocks noChangeArrowheads="1"/>
            </p:cNvSpPr>
            <p:nvPr/>
          </p:nvSpPr>
          <p:spPr bwMode="auto">
            <a:xfrm>
              <a:off x="4297394" y="37306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4" name="Rectangle 9825"/>
            <p:cNvSpPr>
              <a:spLocks noChangeArrowheads="1"/>
            </p:cNvSpPr>
            <p:nvPr/>
          </p:nvSpPr>
          <p:spPr bwMode="auto">
            <a:xfrm>
              <a:off x="4297394" y="37528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5" name="Rectangle 9826"/>
            <p:cNvSpPr>
              <a:spLocks noChangeArrowheads="1"/>
            </p:cNvSpPr>
            <p:nvPr/>
          </p:nvSpPr>
          <p:spPr bwMode="auto">
            <a:xfrm>
              <a:off x="4297394" y="37782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6" name="Rectangle 9827"/>
            <p:cNvSpPr>
              <a:spLocks noChangeArrowheads="1"/>
            </p:cNvSpPr>
            <p:nvPr/>
          </p:nvSpPr>
          <p:spPr bwMode="auto">
            <a:xfrm>
              <a:off x="4297394" y="380048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7" name="Rectangle 9828"/>
            <p:cNvSpPr>
              <a:spLocks noChangeArrowheads="1"/>
            </p:cNvSpPr>
            <p:nvPr/>
          </p:nvSpPr>
          <p:spPr bwMode="auto">
            <a:xfrm>
              <a:off x="4240244" y="382271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8" name="Rectangle 9829"/>
            <p:cNvSpPr>
              <a:spLocks noChangeArrowheads="1"/>
            </p:cNvSpPr>
            <p:nvPr/>
          </p:nvSpPr>
          <p:spPr bwMode="auto">
            <a:xfrm>
              <a:off x="4295806" y="38481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9" name="Rectangle 9830"/>
            <p:cNvSpPr>
              <a:spLocks noChangeArrowheads="1"/>
            </p:cNvSpPr>
            <p:nvPr/>
          </p:nvSpPr>
          <p:spPr bwMode="auto">
            <a:xfrm>
              <a:off x="4295806" y="3870339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0" name="Rectangle 9831"/>
            <p:cNvSpPr>
              <a:spLocks noChangeArrowheads="1"/>
            </p:cNvSpPr>
            <p:nvPr/>
          </p:nvSpPr>
          <p:spPr bwMode="auto">
            <a:xfrm>
              <a:off x="4295806" y="3895739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1" name="Rectangle 9832"/>
            <p:cNvSpPr>
              <a:spLocks noChangeArrowheads="1"/>
            </p:cNvSpPr>
            <p:nvPr/>
          </p:nvSpPr>
          <p:spPr bwMode="auto">
            <a:xfrm>
              <a:off x="4295806" y="3917964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2" name="Rectangle 9833"/>
            <p:cNvSpPr>
              <a:spLocks noChangeArrowheads="1"/>
            </p:cNvSpPr>
            <p:nvPr/>
          </p:nvSpPr>
          <p:spPr bwMode="auto">
            <a:xfrm>
              <a:off x="4238656" y="3941777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3" name="Rectangle 9834"/>
            <p:cNvSpPr>
              <a:spLocks noChangeArrowheads="1"/>
            </p:cNvSpPr>
            <p:nvPr/>
          </p:nvSpPr>
          <p:spPr bwMode="auto">
            <a:xfrm>
              <a:off x="4295806" y="396241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4" name="Rectangle 9835"/>
            <p:cNvSpPr>
              <a:spLocks noChangeArrowheads="1"/>
            </p:cNvSpPr>
            <p:nvPr/>
          </p:nvSpPr>
          <p:spPr bwMode="auto">
            <a:xfrm>
              <a:off x="4295806" y="39878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5" name="Rectangle 9836"/>
            <p:cNvSpPr>
              <a:spLocks noChangeArrowheads="1"/>
            </p:cNvSpPr>
            <p:nvPr/>
          </p:nvSpPr>
          <p:spPr bwMode="auto">
            <a:xfrm>
              <a:off x="4295806" y="40100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6" name="Rectangle 9837"/>
            <p:cNvSpPr>
              <a:spLocks noChangeArrowheads="1"/>
            </p:cNvSpPr>
            <p:nvPr/>
          </p:nvSpPr>
          <p:spPr bwMode="auto">
            <a:xfrm>
              <a:off x="4295806" y="4035440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7" name="Rectangle 9838"/>
            <p:cNvSpPr>
              <a:spLocks noChangeArrowheads="1"/>
            </p:cNvSpPr>
            <p:nvPr/>
          </p:nvSpPr>
          <p:spPr bwMode="auto">
            <a:xfrm>
              <a:off x="4238656" y="4057665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8" name="Rectangle 9839"/>
            <p:cNvSpPr>
              <a:spLocks noChangeArrowheads="1"/>
            </p:cNvSpPr>
            <p:nvPr/>
          </p:nvSpPr>
          <p:spPr bwMode="auto">
            <a:xfrm>
              <a:off x="4297394" y="4079890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9" name="Rectangle 9840"/>
            <p:cNvSpPr>
              <a:spLocks noChangeArrowheads="1"/>
            </p:cNvSpPr>
            <p:nvPr/>
          </p:nvSpPr>
          <p:spPr bwMode="auto">
            <a:xfrm>
              <a:off x="4297394" y="410370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0" name="Rectangle 9841"/>
            <p:cNvSpPr>
              <a:spLocks noChangeArrowheads="1"/>
            </p:cNvSpPr>
            <p:nvPr/>
          </p:nvSpPr>
          <p:spPr bwMode="auto">
            <a:xfrm>
              <a:off x="4297394" y="4127515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1" name="Rectangle 9842"/>
            <p:cNvSpPr>
              <a:spLocks noChangeArrowheads="1"/>
            </p:cNvSpPr>
            <p:nvPr/>
          </p:nvSpPr>
          <p:spPr bwMode="auto">
            <a:xfrm>
              <a:off x="4297394" y="415132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2" name="Rectangle 9843"/>
            <p:cNvSpPr>
              <a:spLocks noChangeArrowheads="1"/>
            </p:cNvSpPr>
            <p:nvPr/>
          </p:nvSpPr>
          <p:spPr bwMode="auto">
            <a:xfrm>
              <a:off x="4240244" y="4173552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3" name="Rectangle 9844"/>
            <p:cNvSpPr>
              <a:spLocks noChangeArrowheads="1"/>
            </p:cNvSpPr>
            <p:nvPr/>
          </p:nvSpPr>
          <p:spPr bwMode="auto">
            <a:xfrm>
              <a:off x="4295806" y="419895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4" name="Rectangle 9845"/>
            <p:cNvSpPr>
              <a:spLocks noChangeArrowheads="1"/>
            </p:cNvSpPr>
            <p:nvPr/>
          </p:nvSpPr>
          <p:spPr bwMode="auto">
            <a:xfrm>
              <a:off x="4295806" y="4221178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5" name="Rectangle 9846"/>
            <p:cNvSpPr>
              <a:spLocks noChangeArrowheads="1"/>
            </p:cNvSpPr>
            <p:nvPr/>
          </p:nvSpPr>
          <p:spPr bwMode="auto">
            <a:xfrm>
              <a:off x="4295806" y="4246578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6" name="Rectangle 9847"/>
            <p:cNvSpPr>
              <a:spLocks noChangeArrowheads="1"/>
            </p:cNvSpPr>
            <p:nvPr/>
          </p:nvSpPr>
          <p:spPr bwMode="auto">
            <a:xfrm>
              <a:off x="4295806" y="426880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7" name="Rectangle 9848"/>
            <p:cNvSpPr>
              <a:spLocks noChangeArrowheads="1"/>
            </p:cNvSpPr>
            <p:nvPr/>
          </p:nvSpPr>
          <p:spPr bwMode="auto">
            <a:xfrm>
              <a:off x="4238656" y="429261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8" name="Rectangle 9849"/>
            <p:cNvSpPr>
              <a:spLocks noChangeArrowheads="1"/>
            </p:cNvSpPr>
            <p:nvPr/>
          </p:nvSpPr>
          <p:spPr bwMode="auto">
            <a:xfrm>
              <a:off x="7996297" y="2236796"/>
              <a:ext cx="133351" cy="125413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9" name="Rectangle 9850"/>
            <p:cNvSpPr>
              <a:spLocks noChangeArrowheads="1"/>
            </p:cNvSpPr>
            <p:nvPr/>
          </p:nvSpPr>
          <p:spPr bwMode="auto">
            <a:xfrm>
              <a:off x="7996297" y="2306646"/>
              <a:ext cx="133351" cy="42863"/>
            </a:xfrm>
            <a:prstGeom prst="rect">
              <a:avLst/>
            </a:prstGeom>
            <a:solidFill>
              <a:srgbClr val="E57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0" name="Rectangle 9851"/>
            <p:cNvSpPr>
              <a:spLocks noChangeArrowheads="1"/>
            </p:cNvSpPr>
            <p:nvPr/>
          </p:nvSpPr>
          <p:spPr bwMode="auto">
            <a:xfrm>
              <a:off x="7996297" y="2332046"/>
              <a:ext cx="133351" cy="1714506"/>
            </a:xfrm>
            <a:prstGeom prst="rect">
              <a:avLst/>
            </a:pr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1" name="Freeform 9852"/>
            <p:cNvSpPr>
              <a:spLocks/>
            </p:cNvSpPr>
            <p:nvPr/>
          </p:nvSpPr>
          <p:spPr bwMode="auto">
            <a:xfrm>
              <a:off x="7996297" y="4046552"/>
              <a:ext cx="133351" cy="195263"/>
            </a:xfrm>
            <a:custGeom>
              <a:avLst/>
              <a:gdLst>
                <a:gd name="T0" fmla="*/ 84 w 84"/>
                <a:gd name="T1" fmla="*/ 0 h 123"/>
                <a:gd name="T2" fmla="*/ 42 w 84"/>
                <a:gd name="T3" fmla="*/ 123 h 123"/>
                <a:gd name="T4" fmla="*/ 0 w 84"/>
                <a:gd name="T5" fmla="*/ 0 h 123"/>
                <a:gd name="T6" fmla="*/ 84 w 84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3">
                  <a:moveTo>
                    <a:pt x="84" y="0"/>
                  </a:moveTo>
                  <a:lnTo>
                    <a:pt x="42" y="123"/>
                  </a:lnTo>
                  <a:lnTo>
                    <a:pt x="0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7C2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2" name="Freeform 9853"/>
            <p:cNvSpPr>
              <a:spLocks/>
            </p:cNvSpPr>
            <p:nvPr/>
          </p:nvSpPr>
          <p:spPr bwMode="auto">
            <a:xfrm>
              <a:off x="8042335" y="4179903"/>
              <a:ext cx="41275" cy="61913"/>
            </a:xfrm>
            <a:custGeom>
              <a:avLst/>
              <a:gdLst>
                <a:gd name="T0" fmla="*/ 26 w 26"/>
                <a:gd name="T1" fmla="*/ 0 h 39"/>
                <a:gd name="T2" fmla="*/ 0 w 26"/>
                <a:gd name="T3" fmla="*/ 0 h 39"/>
                <a:gd name="T4" fmla="*/ 13 w 26"/>
                <a:gd name="T5" fmla="*/ 39 h 39"/>
                <a:gd name="T6" fmla="*/ 26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0"/>
                  </a:moveTo>
                  <a:lnTo>
                    <a:pt x="0" y="0"/>
                  </a:lnTo>
                  <a:lnTo>
                    <a:pt x="13" y="3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3" name="Oval 9854"/>
            <p:cNvSpPr>
              <a:spLocks noChangeArrowheads="1"/>
            </p:cNvSpPr>
            <p:nvPr/>
          </p:nvSpPr>
          <p:spPr bwMode="auto">
            <a:xfrm>
              <a:off x="7994710" y="2168533"/>
              <a:ext cx="134939" cy="134938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4" name="Freeform 9855"/>
            <p:cNvSpPr>
              <a:spLocks/>
            </p:cNvSpPr>
            <p:nvPr/>
          </p:nvSpPr>
          <p:spPr bwMode="auto">
            <a:xfrm>
              <a:off x="4418045" y="1250955"/>
              <a:ext cx="795344" cy="647702"/>
            </a:xfrm>
            <a:custGeom>
              <a:avLst/>
              <a:gdLst>
                <a:gd name="T0" fmla="*/ 354 w 418"/>
                <a:gd name="T1" fmla="*/ 0 h 340"/>
                <a:gd name="T2" fmla="*/ 64 w 418"/>
                <a:gd name="T3" fmla="*/ 0 h 340"/>
                <a:gd name="T4" fmla="*/ 0 w 418"/>
                <a:gd name="T5" fmla="*/ 64 h 340"/>
                <a:gd name="T6" fmla="*/ 0 w 418"/>
                <a:gd name="T7" fmla="*/ 198 h 340"/>
                <a:gd name="T8" fmla="*/ 61 w 418"/>
                <a:gd name="T9" fmla="*/ 261 h 340"/>
                <a:gd name="T10" fmla="*/ 23 w 418"/>
                <a:gd name="T11" fmla="*/ 340 h 340"/>
                <a:gd name="T12" fmla="*/ 130 w 418"/>
                <a:gd name="T13" fmla="*/ 262 h 340"/>
                <a:gd name="T14" fmla="*/ 354 w 418"/>
                <a:gd name="T15" fmla="*/ 262 h 340"/>
                <a:gd name="T16" fmla="*/ 418 w 418"/>
                <a:gd name="T17" fmla="*/ 198 h 340"/>
                <a:gd name="T18" fmla="*/ 418 w 418"/>
                <a:gd name="T19" fmla="*/ 64 h 340"/>
                <a:gd name="T20" fmla="*/ 354 w 418"/>
                <a:gd name="T2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8" h="340">
                  <a:moveTo>
                    <a:pt x="35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2"/>
                    <a:pt x="27" y="260"/>
                    <a:pt x="61" y="261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130" y="262"/>
                    <a:pt x="130" y="262"/>
                    <a:pt x="130" y="262"/>
                  </a:cubicBezTo>
                  <a:cubicBezTo>
                    <a:pt x="354" y="262"/>
                    <a:pt x="354" y="262"/>
                    <a:pt x="354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4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5" name="Freeform 9856"/>
            <p:cNvSpPr>
              <a:spLocks/>
            </p:cNvSpPr>
            <p:nvPr/>
          </p:nvSpPr>
          <p:spPr bwMode="auto">
            <a:xfrm>
              <a:off x="4764123" y="1358906"/>
              <a:ext cx="447678" cy="392114"/>
            </a:xfrm>
            <a:custGeom>
              <a:avLst/>
              <a:gdLst>
                <a:gd name="T0" fmla="*/ 235 w 235"/>
                <a:gd name="T1" fmla="*/ 0 h 206"/>
                <a:gd name="T2" fmla="*/ 166 w 235"/>
                <a:gd name="T3" fmla="*/ 0 h 206"/>
                <a:gd name="T4" fmla="*/ 89 w 235"/>
                <a:gd name="T5" fmla="*/ 0 h 206"/>
                <a:gd name="T6" fmla="*/ 64 w 235"/>
                <a:gd name="T7" fmla="*/ 0 h 206"/>
                <a:gd name="T8" fmla="*/ 0 w 235"/>
                <a:gd name="T9" fmla="*/ 64 h 206"/>
                <a:gd name="T10" fmla="*/ 0 w 235"/>
                <a:gd name="T11" fmla="*/ 98 h 206"/>
                <a:gd name="T12" fmla="*/ 0 w 235"/>
                <a:gd name="T13" fmla="*/ 113 h 206"/>
                <a:gd name="T14" fmla="*/ 0 w 235"/>
                <a:gd name="T15" fmla="*/ 206 h 206"/>
                <a:gd name="T16" fmla="*/ 55 w 235"/>
                <a:gd name="T17" fmla="*/ 203 h 206"/>
                <a:gd name="T18" fmla="*/ 92 w 235"/>
                <a:gd name="T19" fmla="*/ 177 h 206"/>
                <a:gd name="T20" fmla="*/ 166 w 235"/>
                <a:gd name="T21" fmla="*/ 177 h 206"/>
                <a:gd name="T22" fmla="*/ 230 w 235"/>
                <a:gd name="T23" fmla="*/ 113 h 206"/>
                <a:gd name="T24" fmla="*/ 230 w 235"/>
                <a:gd name="T25" fmla="*/ 79 h 206"/>
                <a:gd name="T26" fmla="*/ 235 w 235"/>
                <a:gd name="T27" fmla="*/ 76 h 206"/>
                <a:gd name="T28" fmla="*/ 235 w 235"/>
                <a:gd name="T2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206">
                  <a:moveTo>
                    <a:pt x="235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55" y="203"/>
                    <a:pt x="55" y="203"/>
                    <a:pt x="55" y="203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201" y="177"/>
                    <a:pt x="230" y="148"/>
                    <a:pt x="230" y="113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5" y="76"/>
                    <a:pt x="235" y="76"/>
                    <a:pt x="235" y="76"/>
                  </a:cubicBezTo>
                  <a:lnTo>
                    <a:pt x="235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6" name="Freeform 9857"/>
            <p:cNvSpPr>
              <a:spLocks/>
            </p:cNvSpPr>
            <p:nvPr/>
          </p:nvSpPr>
          <p:spPr bwMode="auto">
            <a:xfrm>
              <a:off x="4816510" y="1400181"/>
              <a:ext cx="795344" cy="644527"/>
            </a:xfrm>
            <a:custGeom>
              <a:avLst/>
              <a:gdLst>
                <a:gd name="T0" fmla="*/ 353 w 418"/>
                <a:gd name="T1" fmla="*/ 0 h 338"/>
                <a:gd name="T2" fmla="*/ 64 w 418"/>
                <a:gd name="T3" fmla="*/ 0 h 338"/>
                <a:gd name="T4" fmla="*/ 0 w 418"/>
                <a:gd name="T5" fmla="*/ 64 h 338"/>
                <a:gd name="T6" fmla="*/ 0 w 418"/>
                <a:gd name="T7" fmla="*/ 198 h 338"/>
                <a:gd name="T8" fmla="*/ 64 w 418"/>
                <a:gd name="T9" fmla="*/ 262 h 338"/>
                <a:gd name="T10" fmla="*/ 96 w 418"/>
                <a:gd name="T11" fmla="*/ 262 h 338"/>
                <a:gd name="T12" fmla="*/ 200 w 418"/>
                <a:gd name="T13" fmla="*/ 338 h 338"/>
                <a:gd name="T14" fmla="*/ 163 w 418"/>
                <a:gd name="T15" fmla="*/ 262 h 338"/>
                <a:gd name="T16" fmla="*/ 353 w 418"/>
                <a:gd name="T17" fmla="*/ 262 h 338"/>
                <a:gd name="T18" fmla="*/ 418 w 418"/>
                <a:gd name="T19" fmla="*/ 198 h 338"/>
                <a:gd name="T20" fmla="*/ 418 w 418"/>
                <a:gd name="T21" fmla="*/ 64 h 338"/>
                <a:gd name="T22" fmla="*/ 353 w 418"/>
                <a:gd name="T2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8" h="338">
                  <a:moveTo>
                    <a:pt x="353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3"/>
                    <a:pt x="28" y="262"/>
                    <a:pt x="64" y="262"/>
                  </a:cubicBezTo>
                  <a:cubicBezTo>
                    <a:pt x="96" y="262"/>
                    <a:pt x="96" y="262"/>
                    <a:pt x="96" y="262"/>
                  </a:cubicBezTo>
                  <a:cubicBezTo>
                    <a:pt x="200" y="338"/>
                    <a:pt x="200" y="338"/>
                    <a:pt x="200" y="338"/>
                  </a:cubicBezTo>
                  <a:cubicBezTo>
                    <a:pt x="163" y="262"/>
                    <a:pt x="163" y="262"/>
                    <a:pt x="163" y="262"/>
                  </a:cubicBezTo>
                  <a:cubicBezTo>
                    <a:pt x="353" y="262"/>
                    <a:pt x="353" y="262"/>
                    <a:pt x="353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7" name="Oval 9858"/>
            <p:cNvSpPr>
              <a:spLocks noChangeArrowheads="1"/>
            </p:cNvSpPr>
            <p:nvPr/>
          </p:nvSpPr>
          <p:spPr bwMode="auto">
            <a:xfrm>
              <a:off x="5027650" y="1689107"/>
              <a:ext cx="103188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8" name="Oval 9859"/>
            <p:cNvSpPr>
              <a:spLocks noChangeArrowheads="1"/>
            </p:cNvSpPr>
            <p:nvPr/>
          </p:nvSpPr>
          <p:spPr bwMode="auto">
            <a:xfrm>
              <a:off x="5183226" y="1689107"/>
              <a:ext cx="101601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9" name="Oval 9860"/>
            <p:cNvSpPr>
              <a:spLocks noChangeArrowheads="1"/>
            </p:cNvSpPr>
            <p:nvPr/>
          </p:nvSpPr>
          <p:spPr bwMode="auto">
            <a:xfrm>
              <a:off x="5341977" y="1689107"/>
              <a:ext cx="100013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0" name="Freeform 9861"/>
            <p:cNvSpPr>
              <a:spLocks noEditPoints="1"/>
            </p:cNvSpPr>
            <p:nvPr/>
          </p:nvSpPr>
          <p:spPr bwMode="auto">
            <a:xfrm>
              <a:off x="6497686" y="1755782"/>
              <a:ext cx="77788" cy="142875"/>
            </a:xfrm>
            <a:custGeom>
              <a:avLst/>
              <a:gdLst>
                <a:gd name="T0" fmla="*/ 49 w 49"/>
                <a:gd name="T1" fmla="*/ 90 h 90"/>
                <a:gd name="T2" fmla="*/ 36 w 49"/>
                <a:gd name="T3" fmla="*/ 90 h 90"/>
                <a:gd name="T4" fmla="*/ 33 w 49"/>
                <a:gd name="T5" fmla="*/ 74 h 90"/>
                <a:gd name="T6" fmla="*/ 15 w 49"/>
                <a:gd name="T7" fmla="*/ 74 h 90"/>
                <a:gd name="T8" fmla="*/ 13 w 49"/>
                <a:gd name="T9" fmla="*/ 90 h 90"/>
                <a:gd name="T10" fmla="*/ 0 w 49"/>
                <a:gd name="T11" fmla="*/ 90 h 90"/>
                <a:gd name="T12" fmla="*/ 14 w 49"/>
                <a:gd name="T13" fmla="*/ 0 h 90"/>
                <a:gd name="T14" fmla="*/ 35 w 49"/>
                <a:gd name="T15" fmla="*/ 0 h 90"/>
                <a:gd name="T16" fmla="*/ 49 w 49"/>
                <a:gd name="T17" fmla="*/ 90 h 90"/>
                <a:gd name="T18" fmla="*/ 18 w 49"/>
                <a:gd name="T19" fmla="*/ 62 h 90"/>
                <a:gd name="T20" fmla="*/ 31 w 49"/>
                <a:gd name="T21" fmla="*/ 62 h 90"/>
                <a:gd name="T22" fmla="*/ 24 w 49"/>
                <a:gd name="T23" fmla="*/ 16 h 90"/>
                <a:gd name="T24" fmla="*/ 24 w 49"/>
                <a:gd name="T25" fmla="*/ 16 h 90"/>
                <a:gd name="T26" fmla="*/ 18 w 49"/>
                <a:gd name="T27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90">
                  <a:moveTo>
                    <a:pt x="49" y="90"/>
                  </a:moveTo>
                  <a:lnTo>
                    <a:pt x="36" y="90"/>
                  </a:lnTo>
                  <a:lnTo>
                    <a:pt x="33" y="74"/>
                  </a:lnTo>
                  <a:lnTo>
                    <a:pt x="15" y="74"/>
                  </a:lnTo>
                  <a:lnTo>
                    <a:pt x="13" y="90"/>
                  </a:lnTo>
                  <a:lnTo>
                    <a:pt x="0" y="90"/>
                  </a:lnTo>
                  <a:lnTo>
                    <a:pt x="14" y="0"/>
                  </a:lnTo>
                  <a:lnTo>
                    <a:pt x="35" y="0"/>
                  </a:lnTo>
                  <a:lnTo>
                    <a:pt x="49" y="90"/>
                  </a:lnTo>
                  <a:close/>
                  <a:moveTo>
                    <a:pt x="18" y="62"/>
                  </a:moveTo>
                  <a:lnTo>
                    <a:pt x="31" y="6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18" y="6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1" name="Freeform 9862"/>
            <p:cNvSpPr>
              <a:spLocks noEditPoints="1"/>
            </p:cNvSpPr>
            <p:nvPr/>
          </p:nvSpPr>
          <p:spPr bwMode="auto">
            <a:xfrm>
              <a:off x="6611987" y="1755782"/>
              <a:ext cx="68263" cy="142875"/>
            </a:xfrm>
            <a:custGeom>
              <a:avLst/>
              <a:gdLst>
                <a:gd name="T0" fmla="*/ 35 w 36"/>
                <a:gd name="T1" fmla="*/ 17 h 75"/>
                <a:gd name="T2" fmla="*/ 35 w 36"/>
                <a:gd name="T3" fmla="*/ 20 h 75"/>
                <a:gd name="T4" fmla="*/ 27 w 36"/>
                <a:gd name="T5" fmla="*/ 35 h 75"/>
                <a:gd name="T6" fmla="*/ 27 w 36"/>
                <a:gd name="T7" fmla="*/ 35 h 75"/>
                <a:gd name="T8" fmla="*/ 36 w 36"/>
                <a:gd name="T9" fmla="*/ 51 h 75"/>
                <a:gd name="T10" fmla="*/ 36 w 36"/>
                <a:gd name="T11" fmla="*/ 57 h 75"/>
                <a:gd name="T12" fmla="*/ 18 w 36"/>
                <a:gd name="T13" fmla="*/ 75 h 75"/>
                <a:gd name="T14" fmla="*/ 0 w 36"/>
                <a:gd name="T15" fmla="*/ 75 h 75"/>
                <a:gd name="T16" fmla="*/ 0 w 36"/>
                <a:gd name="T17" fmla="*/ 0 h 75"/>
                <a:gd name="T18" fmla="*/ 17 w 36"/>
                <a:gd name="T19" fmla="*/ 0 h 75"/>
                <a:gd name="T20" fmla="*/ 35 w 36"/>
                <a:gd name="T21" fmla="*/ 17 h 75"/>
                <a:gd name="T22" fmla="*/ 11 w 36"/>
                <a:gd name="T23" fmla="*/ 11 h 75"/>
                <a:gd name="T24" fmla="*/ 11 w 36"/>
                <a:gd name="T25" fmla="*/ 30 h 75"/>
                <a:gd name="T26" fmla="*/ 16 w 36"/>
                <a:gd name="T27" fmla="*/ 30 h 75"/>
                <a:gd name="T28" fmla="*/ 23 w 36"/>
                <a:gd name="T29" fmla="*/ 22 h 75"/>
                <a:gd name="T30" fmla="*/ 23 w 36"/>
                <a:gd name="T31" fmla="*/ 18 h 75"/>
                <a:gd name="T32" fmla="*/ 17 w 36"/>
                <a:gd name="T33" fmla="*/ 11 h 75"/>
                <a:gd name="T34" fmla="*/ 11 w 36"/>
                <a:gd name="T35" fmla="*/ 11 h 75"/>
                <a:gd name="T36" fmla="*/ 11 w 36"/>
                <a:gd name="T37" fmla="*/ 41 h 75"/>
                <a:gd name="T38" fmla="*/ 11 w 36"/>
                <a:gd name="T39" fmla="*/ 64 h 75"/>
                <a:gd name="T40" fmla="*/ 18 w 36"/>
                <a:gd name="T41" fmla="*/ 64 h 75"/>
                <a:gd name="T42" fmla="*/ 24 w 36"/>
                <a:gd name="T43" fmla="*/ 57 h 75"/>
                <a:gd name="T44" fmla="*/ 24 w 36"/>
                <a:gd name="T45" fmla="*/ 50 h 75"/>
                <a:gd name="T46" fmla="*/ 17 w 36"/>
                <a:gd name="T47" fmla="*/ 41 h 75"/>
                <a:gd name="T48" fmla="*/ 11 w 36"/>
                <a:gd name="T49" fmla="*/ 4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75">
                  <a:moveTo>
                    <a:pt x="35" y="17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5" y="27"/>
                    <a:pt x="32" y="32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34" y="37"/>
                    <a:pt x="36" y="43"/>
                    <a:pt x="36" y="51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68"/>
                    <a:pt x="30" y="75"/>
                    <a:pt x="1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0" y="0"/>
                    <a:pt x="35" y="6"/>
                    <a:pt x="35" y="17"/>
                  </a:cubicBezTo>
                  <a:close/>
                  <a:moveTo>
                    <a:pt x="11" y="11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0"/>
                    <a:pt x="23" y="28"/>
                    <a:pt x="23" y="2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3"/>
                    <a:pt x="21" y="11"/>
                    <a:pt x="17" y="11"/>
                  </a:cubicBezTo>
                  <a:lnTo>
                    <a:pt x="11" y="11"/>
                  </a:lnTo>
                  <a:close/>
                  <a:moveTo>
                    <a:pt x="11" y="41"/>
                  </a:moveTo>
                  <a:cubicBezTo>
                    <a:pt x="11" y="64"/>
                    <a:pt x="11" y="64"/>
                    <a:pt x="11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2" y="64"/>
                    <a:pt x="24" y="62"/>
                    <a:pt x="24" y="5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43"/>
                    <a:pt x="22" y="41"/>
                    <a:pt x="17" y="41"/>
                  </a:cubicBezTo>
                  <a:lnTo>
                    <a:pt x="11" y="4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2" name="Freeform 9863"/>
            <p:cNvSpPr>
              <a:spLocks/>
            </p:cNvSpPr>
            <p:nvPr/>
          </p:nvSpPr>
          <p:spPr bwMode="auto">
            <a:xfrm>
              <a:off x="6716763" y="1754194"/>
              <a:ext cx="66676" cy="147638"/>
            </a:xfrm>
            <a:custGeom>
              <a:avLst/>
              <a:gdLst>
                <a:gd name="T0" fmla="*/ 35 w 35"/>
                <a:gd name="T1" fmla="*/ 48 h 77"/>
                <a:gd name="T2" fmla="*/ 35 w 35"/>
                <a:gd name="T3" fmla="*/ 58 h 77"/>
                <a:gd name="T4" fmla="*/ 17 w 35"/>
                <a:gd name="T5" fmla="*/ 77 h 77"/>
                <a:gd name="T6" fmla="*/ 0 w 35"/>
                <a:gd name="T7" fmla="*/ 58 h 77"/>
                <a:gd name="T8" fmla="*/ 0 w 35"/>
                <a:gd name="T9" fmla="*/ 19 h 77"/>
                <a:gd name="T10" fmla="*/ 17 w 35"/>
                <a:gd name="T11" fmla="*/ 0 h 77"/>
                <a:gd name="T12" fmla="*/ 35 w 35"/>
                <a:gd name="T13" fmla="*/ 19 h 77"/>
                <a:gd name="T14" fmla="*/ 35 w 35"/>
                <a:gd name="T15" fmla="*/ 26 h 77"/>
                <a:gd name="T16" fmla="*/ 24 w 35"/>
                <a:gd name="T17" fmla="*/ 26 h 77"/>
                <a:gd name="T18" fmla="*/ 24 w 35"/>
                <a:gd name="T19" fmla="*/ 18 h 77"/>
                <a:gd name="T20" fmla="*/ 18 w 35"/>
                <a:gd name="T21" fmla="*/ 11 h 77"/>
                <a:gd name="T22" fmla="*/ 12 w 35"/>
                <a:gd name="T23" fmla="*/ 18 h 77"/>
                <a:gd name="T24" fmla="*/ 12 w 35"/>
                <a:gd name="T25" fmla="*/ 58 h 77"/>
                <a:gd name="T26" fmla="*/ 18 w 35"/>
                <a:gd name="T27" fmla="*/ 66 h 77"/>
                <a:gd name="T28" fmla="*/ 24 w 35"/>
                <a:gd name="T29" fmla="*/ 58 h 77"/>
                <a:gd name="T30" fmla="*/ 24 w 35"/>
                <a:gd name="T31" fmla="*/ 48 h 77"/>
                <a:gd name="T32" fmla="*/ 35 w 35"/>
                <a:gd name="T33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77">
                  <a:moveTo>
                    <a:pt x="35" y="48"/>
                  </a:moveTo>
                  <a:cubicBezTo>
                    <a:pt x="35" y="58"/>
                    <a:pt x="35" y="58"/>
                    <a:pt x="35" y="58"/>
                  </a:cubicBezTo>
                  <a:cubicBezTo>
                    <a:pt x="35" y="70"/>
                    <a:pt x="29" y="77"/>
                    <a:pt x="17" y="77"/>
                  </a:cubicBezTo>
                  <a:cubicBezTo>
                    <a:pt x="6" y="77"/>
                    <a:pt x="0" y="70"/>
                    <a:pt x="0" y="5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"/>
                    <a:pt x="6" y="0"/>
                    <a:pt x="17" y="0"/>
                  </a:cubicBezTo>
                  <a:cubicBezTo>
                    <a:pt x="29" y="0"/>
                    <a:pt x="35" y="7"/>
                    <a:pt x="35" y="1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3"/>
                    <a:pt x="21" y="11"/>
                    <a:pt x="18" y="11"/>
                  </a:cubicBezTo>
                  <a:cubicBezTo>
                    <a:pt x="14" y="11"/>
                    <a:pt x="12" y="13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64"/>
                    <a:pt x="14" y="66"/>
                    <a:pt x="18" y="66"/>
                  </a:cubicBezTo>
                  <a:cubicBezTo>
                    <a:pt x="21" y="66"/>
                    <a:pt x="24" y="64"/>
                    <a:pt x="24" y="58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35" y="4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3" name="Freeform 9864"/>
            <p:cNvSpPr>
              <a:spLocks/>
            </p:cNvSpPr>
            <p:nvPr/>
          </p:nvSpPr>
          <p:spPr bwMode="auto">
            <a:xfrm>
              <a:off x="7493056" y="1430343"/>
              <a:ext cx="590555" cy="682627"/>
            </a:xfrm>
            <a:custGeom>
              <a:avLst/>
              <a:gdLst>
                <a:gd name="T0" fmla="*/ 203 w 310"/>
                <a:gd name="T1" fmla="*/ 258 h 358"/>
                <a:gd name="T2" fmla="*/ 270 w 310"/>
                <a:gd name="T3" fmla="*/ 211 h 358"/>
                <a:gd name="T4" fmla="*/ 245 w 310"/>
                <a:gd name="T5" fmla="*/ 39 h 358"/>
                <a:gd name="T6" fmla="*/ 75 w 310"/>
                <a:gd name="T7" fmla="*/ 69 h 358"/>
                <a:gd name="T8" fmla="*/ 50 w 310"/>
                <a:gd name="T9" fmla="*/ 143 h 358"/>
                <a:gd name="T10" fmla="*/ 50 w 310"/>
                <a:gd name="T11" fmla="*/ 143 h 358"/>
                <a:gd name="T12" fmla="*/ 50 w 310"/>
                <a:gd name="T13" fmla="*/ 143 h 358"/>
                <a:gd name="T14" fmla="*/ 56 w 310"/>
                <a:gd name="T15" fmla="*/ 179 h 358"/>
                <a:gd name="T16" fmla="*/ 46 w 310"/>
                <a:gd name="T17" fmla="*/ 250 h 358"/>
                <a:gd name="T18" fmla="*/ 7 w 310"/>
                <a:gd name="T19" fmla="*/ 302 h 358"/>
                <a:gd name="T20" fmla="*/ 12 w 310"/>
                <a:gd name="T21" fmla="*/ 333 h 358"/>
                <a:gd name="T22" fmla="*/ 37 w 310"/>
                <a:gd name="T23" fmla="*/ 351 h 358"/>
                <a:gd name="T24" fmla="*/ 68 w 310"/>
                <a:gd name="T25" fmla="*/ 346 h 358"/>
                <a:gd name="T26" fmla="*/ 110 w 310"/>
                <a:gd name="T27" fmla="*/ 288 h 358"/>
                <a:gd name="T28" fmla="*/ 175 w 310"/>
                <a:gd name="T29" fmla="*/ 263 h 358"/>
                <a:gd name="T30" fmla="*/ 201 w 310"/>
                <a:gd name="T31" fmla="*/ 259 h 358"/>
                <a:gd name="T32" fmla="*/ 203 w 310"/>
                <a:gd name="T33" fmla="*/ 2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0" h="358">
                  <a:moveTo>
                    <a:pt x="203" y="258"/>
                  </a:moveTo>
                  <a:cubicBezTo>
                    <a:pt x="228" y="251"/>
                    <a:pt x="252" y="234"/>
                    <a:pt x="270" y="211"/>
                  </a:cubicBezTo>
                  <a:cubicBezTo>
                    <a:pt x="310" y="155"/>
                    <a:pt x="299" y="78"/>
                    <a:pt x="245" y="39"/>
                  </a:cubicBezTo>
                  <a:cubicBezTo>
                    <a:pt x="192" y="0"/>
                    <a:pt x="115" y="13"/>
                    <a:pt x="75" y="69"/>
                  </a:cubicBezTo>
                  <a:cubicBezTo>
                    <a:pt x="58" y="91"/>
                    <a:pt x="51" y="117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55"/>
                    <a:pt x="52" y="168"/>
                    <a:pt x="56" y="179"/>
                  </a:cubicBezTo>
                  <a:cubicBezTo>
                    <a:pt x="58" y="204"/>
                    <a:pt x="57" y="234"/>
                    <a:pt x="46" y="250"/>
                  </a:cubicBezTo>
                  <a:cubicBezTo>
                    <a:pt x="7" y="302"/>
                    <a:pt x="7" y="302"/>
                    <a:pt x="7" y="302"/>
                  </a:cubicBezTo>
                  <a:cubicBezTo>
                    <a:pt x="0" y="312"/>
                    <a:pt x="2" y="326"/>
                    <a:pt x="12" y="333"/>
                  </a:cubicBezTo>
                  <a:cubicBezTo>
                    <a:pt x="37" y="351"/>
                    <a:pt x="37" y="351"/>
                    <a:pt x="37" y="351"/>
                  </a:cubicBezTo>
                  <a:cubicBezTo>
                    <a:pt x="47" y="358"/>
                    <a:pt x="61" y="356"/>
                    <a:pt x="68" y="346"/>
                  </a:cubicBezTo>
                  <a:cubicBezTo>
                    <a:pt x="110" y="288"/>
                    <a:pt x="110" y="288"/>
                    <a:pt x="110" y="288"/>
                  </a:cubicBezTo>
                  <a:cubicBezTo>
                    <a:pt x="126" y="275"/>
                    <a:pt x="154" y="267"/>
                    <a:pt x="175" y="263"/>
                  </a:cubicBezTo>
                  <a:cubicBezTo>
                    <a:pt x="184" y="262"/>
                    <a:pt x="192" y="261"/>
                    <a:pt x="201" y="259"/>
                  </a:cubicBezTo>
                  <a:cubicBezTo>
                    <a:pt x="202" y="258"/>
                    <a:pt x="203" y="258"/>
                    <a:pt x="203" y="25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4" name="Freeform 9865"/>
            <p:cNvSpPr>
              <a:spLocks/>
            </p:cNvSpPr>
            <p:nvPr/>
          </p:nvSpPr>
          <p:spPr bwMode="auto">
            <a:xfrm>
              <a:off x="7540681" y="1504956"/>
              <a:ext cx="542929" cy="608015"/>
            </a:xfrm>
            <a:custGeom>
              <a:avLst/>
              <a:gdLst>
                <a:gd name="T0" fmla="*/ 245 w 285"/>
                <a:gd name="T1" fmla="*/ 172 h 319"/>
                <a:gd name="T2" fmla="*/ 220 w 285"/>
                <a:gd name="T3" fmla="*/ 0 h 319"/>
                <a:gd name="T4" fmla="*/ 0 w 285"/>
                <a:gd name="T5" fmla="*/ 303 h 319"/>
                <a:gd name="T6" fmla="*/ 12 w 285"/>
                <a:gd name="T7" fmla="*/ 312 h 319"/>
                <a:gd name="T8" fmla="*/ 43 w 285"/>
                <a:gd name="T9" fmla="*/ 307 h 319"/>
                <a:gd name="T10" fmla="*/ 85 w 285"/>
                <a:gd name="T11" fmla="*/ 249 h 319"/>
                <a:gd name="T12" fmla="*/ 150 w 285"/>
                <a:gd name="T13" fmla="*/ 224 h 319"/>
                <a:gd name="T14" fmla="*/ 176 w 285"/>
                <a:gd name="T15" fmla="*/ 220 h 319"/>
                <a:gd name="T16" fmla="*/ 178 w 285"/>
                <a:gd name="T17" fmla="*/ 219 h 319"/>
                <a:gd name="T18" fmla="*/ 178 w 285"/>
                <a:gd name="T19" fmla="*/ 219 h 319"/>
                <a:gd name="T20" fmla="*/ 245 w 285"/>
                <a:gd name="T21" fmla="*/ 17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319">
                  <a:moveTo>
                    <a:pt x="245" y="172"/>
                  </a:moveTo>
                  <a:cubicBezTo>
                    <a:pt x="285" y="116"/>
                    <a:pt x="274" y="39"/>
                    <a:pt x="22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22" y="319"/>
                    <a:pt x="36" y="317"/>
                    <a:pt x="43" y="307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101" y="236"/>
                    <a:pt x="129" y="228"/>
                    <a:pt x="150" y="224"/>
                  </a:cubicBezTo>
                  <a:cubicBezTo>
                    <a:pt x="159" y="223"/>
                    <a:pt x="167" y="222"/>
                    <a:pt x="176" y="220"/>
                  </a:cubicBezTo>
                  <a:cubicBezTo>
                    <a:pt x="177" y="219"/>
                    <a:pt x="178" y="219"/>
                    <a:pt x="178" y="219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203" y="212"/>
                    <a:pt x="227" y="195"/>
                    <a:pt x="245" y="172"/>
                  </a:cubicBezTo>
                  <a:close/>
                </a:path>
              </a:pathLst>
            </a:custGeom>
            <a:solidFill>
              <a:srgbClr val="EFB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5" name="Freeform 9866"/>
            <p:cNvSpPr>
              <a:spLocks/>
            </p:cNvSpPr>
            <p:nvPr/>
          </p:nvSpPr>
          <p:spPr bwMode="auto">
            <a:xfrm>
              <a:off x="7605769" y="1739907"/>
              <a:ext cx="88901" cy="206376"/>
            </a:xfrm>
            <a:custGeom>
              <a:avLst/>
              <a:gdLst>
                <a:gd name="T0" fmla="*/ 56 w 56"/>
                <a:gd name="T1" fmla="*/ 0 h 130"/>
                <a:gd name="T2" fmla="*/ 0 w 56"/>
                <a:gd name="T3" fmla="*/ 130 h 130"/>
                <a:gd name="T4" fmla="*/ 56 w 56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0">
                  <a:moveTo>
                    <a:pt x="56" y="0"/>
                  </a:moveTo>
                  <a:lnTo>
                    <a:pt x="0" y="13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6" name="Line 9867"/>
            <p:cNvSpPr>
              <a:spLocks noChangeShapeType="1"/>
            </p:cNvSpPr>
            <p:nvPr/>
          </p:nvSpPr>
          <p:spPr bwMode="auto">
            <a:xfrm flipH="1">
              <a:off x="7605769" y="1739907"/>
              <a:ext cx="88901" cy="2063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7" name="Freeform 9868"/>
            <p:cNvSpPr>
              <a:spLocks/>
            </p:cNvSpPr>
            <p:nvPr/>
          </p:nvSpPr>
          <p:spPr bwMode="auto">
            <a:xfrm>
              <a:off x="7594657" y="1725619"/>
              <a:ext cx="112713" cy="233363"/>
            </a:xfrm>
            <a:custGeom>
              <a:avLst/>
              <a:gdLst>
                <a:gd name="T0" fmla="*/ 2 w 59"/>
                <a:gd name="T1" fmla="*/ 121 h 122"/>
                <a:gd name="T2" fmla="*/ 1 w 59"/>
                <a:gd name="T3" fmla="*/ 114 h 122"/>
                <a:gd name="T4" fmla="*/ 48 w 59"/>
                <a:gd name="T5" fmla="*/ 4 h 122"/>
                <a:gd name="T6" fmla="*/ 55 w 59"/>
                <a:gd name="T7" fmla="*/ 2 h 122"/>
                <a:gd name="T8" fmla="*/ 58 w 59"/>
                <a:gd name="T9" fmla="*/ 9 h 122"/>
                <a:gd name="T10" fmla="*/ 11 w 59"/>
                <a:gd name="T11" fmla="*/ 118 h 122"/>
                <a:gd name="T12" fmla="*/ 4 w 59"/>
                <a:gd name="T13" fmla="*/ 121 h 122"/>
                <a:gd name="T14" fmla="*/ 2 w 59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2">
                  <a:moveTo>
                    <a:pt x="2" y="121"/>
                  </a:moveTo>
                  <a:cubicBezTo>
                    <a:pt x="0" y="119"/>
                    <a:pt x="0" y="116"/>
                    <a:pt x="1" y="11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2"/>
                    <a:pt x="52" y="0"/>
                    <a:pt x="55" y="2"/>
                  </a:cubicBezTo>
                  <a:cubicBezTo>
                    <a:pt x="58" y="3"/>
                    <a:pt x="59" y="6"/>
                    <a:pt x="58" y="9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0" y="121"/>
                    <a:pt x="6" y="122"/>
                    <a:pt x="4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8" name="Freeform 9869"/>
            <p:cNvSpPr>
              <a:spLocks/>
            </p:cNvSpPr>
            <p:nvPr/>
          </p:nvSpPr>
          <p:spPr bwMode="auto">
            <a:xfrm>
              <a:off x="7694670" y="1736732"/>
              <a:ext cx="34925" cy="84138"/>
            </a:xfrm>
            <a:custGeom>
              <a:avLst/>
              <a:gdLst>
                <a:gd name="T0" fmla="*/ 0 w 22"/>
                <a:gd name="T1" fmla="*/ 0 h 53"/>
                <a:gd name="T2" fmla="*/ 22 w 22"/>
                <a:gd name="T3" fmla="*/ 53 h 53"/>
                <a:gd name="T4" fmla="*/ 0 w 22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3">
                  <a:moveTo>
                    <a:pt x="0" y="0"/>
                  </a:moveTo>
                  <a:lnTo>
                    <a:pt x="22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9" name="Line 9870"/>
            <p:cNvSpPr>
              <a:spLocks noChangeShapeType="1"/>
            </p:cNvSpPr>
            <p:nvPr/>
          </p:nvSpPr>
          <p:spPr bwMode="auto">
            <a:xfrm>
              <a:off x="7694670" y="1736732"/>
              <a:ext cx="34925" cy="841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0" name="Freeform 9871"/>
            <p:cNvSpPr>
              <a:spLocks/>
            </p:cNvSpPr>
            <p:nvPr/>
          </p:nvSpPr>
          <p:spPr bwMode="auto">
            <a:xfrm>
              <a:off x="7681970" y="1725619"/>
              <a:ext cx="58738" cy="106363"/>
            </a:xfrm>
            <a:custGeom>
              <a:avLst/>
              <a:gdLst>
                <a:gd name="T0" fmla="*/ 22 w 31"/>
                <a:gd name="T1" fmla="*/ 55 h 56"/>
                <a:gd name="T2" fmla="*/ 20 w 31"/>
                <a:gd name="T3" fmla="*/ 52 h 56"/>
                <a:gd name="T4" fmla="*/ 2 w 31"/>
                <a:gd name="T5" fmla="*/ 8 h 56"/>
                <a:gd name="T6" fmla="*/ 5 w 31"/>
                <a:gd name="T7" fmla="*/ 1 h 56"/>
                <a:gd name="T8" fmla="*/ 12 w 31"/>
                <a:gd name="T9" fmla="*/ 4 h 56"/>
                <a:gd name="T10" fmla="*/ 30 w 31"/>
                <a:gd name="T11" fmla="*/ 48 h 56"/>
                <a:gd name="T12" fmla="*/ 27 w 31"/>
                <a:gd name="T13" fmla="*/ 55 h 56"/>
                <a:gd name="T14" fmla="*/ 22 w 31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56">
                  <a:moveTo>
                    <a:pt x="22" y="55"/>
                  </a:moveTo>
                  <a:cubicBezTo>
                    <a:pt x="21" y="54"/>
                    <a:pt x="20" y="53"/>
                    <a:pt x="20" y="5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51"/>
                    <a:pt x="30" y="54"/>
                    <a:pt x="27" y="55"/>
                  </a:cubicBezTo>
                  <a:cubicBezTo>
                    <a:pt x="25" y="56"/>
                    <a:pt x="23" y="56"/>
                    <a:pt x="22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1" name="Freeform 9872"/>
            <p:cNvSpPr>
              <a:spLocks/>
            </p:cNvSpPr>
            <p:nvPr/>
          </p:nvSpPr>
          <p:spPr bwMode="auto">
            <a:xfrm>
              <a:off x="7650220" y="1828807"/>
              <a:ext cx="168276" cy="150813"/>
            </a:xfrm>
            <a:custGeom>
              <a:avLst/>
              <a:gdLst>
                <a:gd name="T0" fmla="*/ 106 w 106"/>
                <a:gd name="T1" fmla="*/ 0 h 95"/>
                <a:gd name="T2" fmla="*/ 0 w 106"/>
                <a:gd name="T3" fmla="*/ 95 h 95"/>
                <a:gd name="T4" fmla="*/ 106 w 106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5">
                  <a:moveTo>
                    <a:pt x="106" y="0"/>
                  </a:moveTo>
                  <a:lnTo>
                    <a:pt x="0" y="9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2" name="Line 9873"/>
            <p:cNvSpPr>
              <a:spLocks noChangeShapeType="1"/>
            </p:cNvSpPr>
            <p:nvPr/>
          </p:nvSpPr>
          <p:spPr bwMode="auto">
            <a:xfrm flipH="1">
              <a:off x="7650220" y="1828807"/>
              <a:ext cx="168276" cy="1508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3" name="Freeform 9874"/>
            <p:cNvSpPr>
              <a:spLocks/>
            </p:cNvSpPr>
            <p:nvPr/>
          </p:nvSpPr>
          <p:spPr bwMode="auto">
            <a:xfrm>
              <a:off x="7637520" y="1817695"/>
              <a:ext cx="193676" cy="173038"/>
            </a:xfrm>
            <a:custGeom>
              <a:avLst/>
              <a:gdLst>
                <a:gd name="T0" fmla="*/ 2 w 101"/>
                <a:gd name="T1" fmla="*/ 89 h 91"/>
                <a:gd name="T2" fmla="*/ 2 w 101"/>
                <a:gd name="T3" fmla="*/ 88 h 91"/>
                <a:gd name="T4" fmla="*/ 2 w 101"/>
                <a:gd name="T5" fmla="*/ 81 h 91"/>
                <a:gd name="T6" fmla="*/ 92 w 101"/>
                <a:gd name="T7" fmla="*/ 2 h 91"/>
                <a:gd name="T8" fmla="*/ 99 w 101"/>
                <a:gd name="T9" fmla="*/ 2 h 91"/>
                <a:gd name="T10" fmla="*/ 99 w 101"/>
                <a:gd name="T11" fmla="*/ 10 h 91"/>
                <a:gd name="T12" fmla="*/ 9 w 101"/>
                <a:gd name="T13" fmla="*/ 89 h 91"/>
                <a:gd name="T14" fmla="*/ 2 w 101"/>
                <a:gd name="T15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1">
                  <a:moveTo>
                    <a:pt x="2" y="89"/>
                  </a:moveTo>
                  <a:cubicBezTo>
                    <a:pt x="2" y="88"/>
                    <a:pt x="2" y="88"/>
                    <a:pt x="2" y="88"/>
                  </a:cubicBezTo>
                  <a:cubicBezTo>
                    <a:pt x="0" y="86"/>
                    <a:pt x="0" y="83"/>
                    <a:pt x="2" y="81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4" y="0"/>
                    <a:pt x="97" y="0"/>
                    <a:pt x="99" y="2"/>
                  </a:cubicBezTo>
                  <a:cubicBezTo>
                    <a:pt x="101" y="5"/>
                    <a:pt x="101" y="8"/>
                    <a:pt x="99" y="10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7" y="91"/>
                    <a:pt x="4" y="91"/>
                    <a:pt x="2" y="8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4" name="Freeform 9875"/>
            <p:cNvSpPr>
              <a:spLocks/>
            </p:cNvSpPr>
            <p:nvPr/>
          </p:nvSpPr>
          <p:spPr bwMode="auto">
            <a:xfrm>
              <a:off x="7729595" y="1820870"/>
              <a:ext cx="92076" cy="7938"/>
            </a:xfrm>
            <a:custGeom>
              <a:avLst/>
              <a:gdLst>
                <a:gd name="T0" fmla="*/ 58 w 58"/>
                <a:gd name="T1" fmla="*/ 5 h 5"/>
                <a:gd name="T2" fmla="*/ 0 w 58"/>
                <a:gd name="T3" fmla="*/ 0 h 5"/>
                <a:gd name="T4" fmla="*/ 58 w 58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5">
                  <a:moveTo>
                    <a:pt x="58" y="5"/>
                  </a:moveTo>
                  <a:lnTo>
                    <a:pt x="0" y="0"/>
                  </a:lnTo>
                  <a:lnTo>
                    <a:pt x="5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5" name="Line 9876"/>
            <p:cNvSpPr>
              <a:spLocks noChangeShapeType="1"/>
            </p:cNvSpPr>
            <p:nvPr/>
          </p:nvSpPr>
          <p:spPr bwMode="auto">
            <a:xfrm flipH="1" flipV="1">
              <a:off x="7729595" y="1820870"/>
              <a:ext cx="92076" cy="79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6" name="Freeform 9877"/>
            <p:cNvSpPr>
              <a:spLocks/>
            </p:cNvSpPr>
            <p:nvPr/>
          </p:nvSpPr>
          <p:spPr bwMode="auto">
            <a:xfrm>
              <a:off x="7718483" y="1811345"/>
              <a:ext cx="112713" cy="28575"/>
            </a:xfrm>
            <a:custGeom>
              <a:avLst/>
              <a:gdLst>
                <a:gd name="T0" fmla="*/ 3 w 59"/>
                <a:gd name="T1" fmla="*/ 10 h 15"/>
                <a:gd name="T2" fmla="*/ 1 w 59"/>
                <a:gd name="T3" fmla="*/ 5 h 15"/>
                <a:gd name="T4" fmla="*/ 6 w 59"/>
                <a:gd name="T5" fmla="*/ 0 h 15"/>
                <a:gd name="T6" fmla="*/ 54 w 59"/>
                <a:gd name="T7" fmla="*/ 4 h 15"/>
                <a:gd name="T8" fmla="*/ 59 w 59"/>
                <a:gd name="T9" fmla="*/ 10 h 15"/>
                <a:gd name="T10" fmla="*/ 53 w 59"/>
                <a:gd name="T11" fmla="*/ 15 h 15"/>
                <a:gd name="T12" fmla="*/ 6 w 59"/>
                <a:gd name="T13" fmla="*/ 11 h 15"/>
                <a:gd name="T14" fmla="*/ 3 w 59"/>
                <a:gd name="T1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5">
                  <a:moveTo>
                    <a:pt x="3" y="10"/>
                  </a:moveTo>
                  <a:cubicBezTo>
                    <a:pt x="1" y="9"/>
                    <a:pt x="0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4"/>
                    <a:pt x="59" y="7"/>
                    <a:pt x="59" y="10"/>
                  </a:cubicBezTo>
                  <a:cubicBezTo>
                    <a:pt x="59" y="13"/>
                    <a:pt x="56" y="15"/>
                    <a:pt x="53" y="1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0"/>
                    <a:pt x="3" y="1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7" name="Freeform 9878"/>
            <p:cNvSpPr>
              <a:spLocks/>
            </p:cNvSpPr>
            <p:nvPr/>
          </p:nvSpPr>
          <p:spPr bwMode="auto">
            <a:xfrm>
              <a:off x="7504169" y="1990733"/>
              <a:ext cx="130176" cy="103188"/>
            </a:xfrm>
            <a:custGeom>
              <a:avLst/>
              <a:gdLst>
                <a:gd name="T0" fmla="*/ 74 w 82"/>
                <a:gd name="T1" fmla="*/ 65 h 65"/>
                <a:gd name="T2" fmla="*/ 0 w 82"/>
                <a:gd name="T3" fmla="*/ 12 h 65"/>
                <a:gd name="T4" fmla="*/ 9 w 82"/>
                <a:gd name="T5" fmla="*/ 0 h 65"/>
                <a:gd name="T6" fmla="*/ 82 w 82"/>
                <a:gd name="T7" fmla="*/ 53 h 65"/>
                <a:gd name="T8" fmla="*/ 74 w 8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5">
                  <a:moveTo>
                    <a:pt x="74" y="65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2" y="53"/>
                  </a:lnTo>
                  <a:lnTo>
                    <a:pt x="74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8" name="Freeform 9879"/>
            <p:cNvSpPr>
              <a:spLocks/>
            </p:cNvSpPr>
            <p:nvPr/>
          </p:nvSpPr>
          <p:spPr bwMode="auto">
            <a:xfrm>
              <a:off x="7521631" y="1968508"/>
              <a:ext cx="128588" cy="101600"/>
            </a:xfrm>
            <a:custGeom>
              <a:avLst/>
              <a:gdLst>
                <a:gd name="T0" fmla="*/ 73 w 81"/>
                <a:gd name="T1" fmla="*/ 64 h 64"/>
                <a:gd name="T2" fmla="*/ 0 w 81"/>
                <a:gd name="T3" fmla="*/ 12 h 64"/>
                <a:gd name="T4" fmla="*/ 9 w 81"/>
                <a:gd name="T5" fmla="*/ 0 h 64"/>
                <a:gd name="T6" fmla="*/ 81 w 81"/>
                <a:gd name="T7" fmla="*/ 52 h 64"/>
                <a:gd name="T8" fmla="*/ 73 w 81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4">
                  <a:moveTo>
                    <a:pt x="73" y="64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1" y="52"/>
                  </a:lnTo>
                  <a:lnTo>
                    <a:pt x="73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9" name="Freeform 9880"/>
            <p:cNvSpPr>
              <a:spLocks/>
            </p:cNvSpPr>
            <p:nvPr/>
          </p:nvSpPr>
          <p:spPr bwMode="auto">
            <a:xfrm>
              <a:off x="7539094" y="1946283"/>
              <a:ext cx="127001" cy="101600"/>
            </a:xfrm>
            <a:custGeom>
              <a:avLst/>
              <a:gdLst>
                <a:gd name="T0" fmla="*/ 72 w 80"/>
                <a:gd name="T1" fmla="*/ 64 h 64"/>
                <a:gd name="T2" fmla="*/ 0 w 80"/>
                <a:gd name="T3" fmla="*/ 11 h 64"/>
                <a:gd name="T4" fmla="*/ 7 w 80"/>
                <a:gd name="T5" fmla="*/ 0 h 64"/>
                <a:gd name="T6" fmla="*/ 80 w 80"/>
                <a:gd name="T7" fmla="*/ 53 h 64"/>
                <a:gd name="T8" fmla="*/ 72 w 8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72" y="64"/>
                  </a:moveTo>
                  <a:lnTo>
                    <a:pt x="0" y="11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0" name="Freeform 9881"/>
            <p:cNvSpPr>
              <a:spLocks/>
            </p:cNvSpPr>
            <p:nvPr/>
          </p:nvSpPr>
          <p:spPr bwMode="auto">
            <a:xfrm>
              <a:off x="7556556" y="1922470"/>
              <a:ext cx="127001" cy="103188"/>
            </a:xfrm>
            <a:custGeom>
              <a:avLst/>
              <a:gdLst>
                <a:gd name="T0" fmla="*/ 72 w 80"/>
                <a:gd name="T1" fmla="*/ 65 h 65"/>
                <a:gd name="T2" fmla="*/ 0 w 80"/>
                <a:gd name="T3" fmla="*/ 12 h 65"/>
                <a:gd name="T4" fmla="*/ 7 w 80"/>
                <a:gd name="T5" fmla="*/ 0 h 65"/>
                <a:gd name="T6" fmla="*/ 80 w 80"/>
                <a:gd name="T7" fmla="*/ 53 h 65"/>
                <a:gd name="T8" fmla="*/ 72 w 80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5">
                  <a:moveTo>
                    <a:pt x="72" y="65"/>
                  </a:moveTo>
                  <a:lnTo>
                    <a:pt x="0" y="12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1" name="Freeform 9882"/>
            <p:cNvSpPr>
              <a:spLocks/>
            </p:cNvSpPr>
            <p:nvPr/>
          </p:nvSpPr>
          <p:spPr bwMode="auto">
            <a:xfrm>
              <a:off x="7613707" y="1963745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2" name="Freeform 9883"/>
            <p:cNvSpPr>
              <a:spLocks/>
            </p:cNvSpPr>
            <p:nvPr/>
          </p:nvSpPr>
          <p:spPr bwMode="auto">
            <a:xfrm>
              <a:off x="7596244" y="1989145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6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6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3" name="Freeform 9884"/>
            <p:cNvSpPr>
              <a:spLocks/>
            </p:cNvSpPr>
            <p:nvPr/>
          </p:nvSpPr>
          <p:spPr bwMode="auto">
            <a:xfrm>
              <a:off x="7580369" y="2011370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5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5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4" name="Freeform 9885"/>
            <p:cNvSpPr>
              <a:spLocks/>
            </p:cNvSpPr>
            <p:nvPr/>
          </p:nvSpPr>
          <p:spPr bwMode="auto">
            <a:xfrm>
              <a:off x="7564494" y="2032008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5" name="Freeform 9886"/>
            <p:cNvSpPr>
              <a:spLocks/>
            </p:cNvSpPr>
            <p:nvPr/>
          </p:nvSpPr>
          <p:spPr bwMode="auto">
            <a:xfrm>
              <a:off x="8075673" y="1803407"/>
              <a:ext cx="71438" cy="25400"/>
            </a:xfrm>
            <a:custGeom>
              <a:avLst/>
              <a:gdLst>
                <a:gd name="T0" fmla="*/ 45 w 45"/>
                <a:gd name="T1" fmla="*/ 16 h 16"/>
                <a:gd name="T2" fmla="*/ 0 w 45"/>
                <a:gd name="T3" fmla="*/ 0 h 16"/>
                <a:gd name="T4" fmla="*/ 45 w 45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16">
                  <a:moveTo>
                    <a:pt x="45" y="16"/>
                  </a:moveTo>
                  <a:lnTo>
                    <a:pt x="0" y="0"/>
                  </a:lnTo>
                  <a:lnTo>
                    <a:pt x="45" y="16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6" name="Line 9887"/>
            <p:cNvSpPr>
              <a:spLocks noChangeShapeType="1"/>
            </p:cNvSpPr>
            <p:nvPr/>
          </p:nvSpPr>
          <p:spPr bwMode="auto">
            <a:xfrm flipH="1" flipV="1">
              <a:off x="8075673" y="1803407"/>
              <a:ext cx="71438" cy="25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7" name="Freeform 9888"/>
            <p:cNvSpPr>
              <a:spLocks/>
            </p:cNvSpPr>
            <p:nvPr/>
          </p:nvSpPr>
          <p:spPr bwMode="auto">
            <a:xfrm>
              <a:off x="8066148" y="1790707"/>
              <a:ext cx="90488" cy="50800"/>
            </a:xfrm>
            <a:custGeom>
              <a:avLst/>
              <a:gdLst>
                <a:gd name="T0" fmla="*/ 1 w 47"/>
                <a:gd name="T1" fmla="*/ 8 h 27"/>
                <a:gd name="T2" fmla="*/ 1 w 47"/>
                <a:gd name="T3" fmla="*/ 4 h 27"/>
                <a:gd name="T4" fmla="*/ 7 w 47"/>
                <a:gd name="T5" fmla="*/ 1 h 27"/>
                <a:gd name="T6" fmla="*/ 43 w 47"/>
                <a:gd name="T7" fmla="*/ 17 h 27"/>
                <a:gd name="T8" fmla="*/ 46 w 47"/>
                <a:gd name="T9" fmla="*/ 23 h 27"/>
                <a:gd name="T10" fmla="*/ 40 w 47"/>
                <a:gd name="T11" fmla="*/ 26 h 27"/>
                <a:gd name="T12" fmla="*/ 3 w 47"/>
                <a:gd name="T13" fmla="*/ 10 h 27"/>
                <a:gd name="T14" fmla="*/ 1 w 47"/>
                <a:gd name="T15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7">
                  <a:moveTo>
                    <a:pt x="1" y="8"/>
                  </a:moveTo>
                  <a:cubicBezTo>
                    <a:pt x="1" y="7"/>
                    <a:pt x="0" y="5"/>
                    <a:pt x="1" y="4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6" y="18"/>
                    <a:pt x="47" y="21"/>
                    <a:pt x="46" y="23"/>
                  </a:cubicBezTo>
                  <a:cubicBezTo>
                    <a:pt x="45" y="25"/>
                    <a:pt x="42" y="27"/>
                    <a:pt x="40" y="2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2" y="9"/>
                    <a:pt x="1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8" name="Freeform 9889"/>
            <p:cNvSpPr>
              <a:spLocks/>
            </p:cNvSpPr>
            <p:nvPr/>
          </p:nvSpPr>
          <p:spPr bwMode="auto">
            <a:xfrm>
              <a:off x="8104248" y="1716094"/>
              <a:ext cx="74613" cy="19050"/>
            </a:xfrm>
            <a:custGeom>
              <a:avLst/>
              <a:gdLst>
                <a:gd name="T0" fmla="*/ 47 w 47"/>
                <a:gd name="T1" fmla="*/ 12 h 12"/>
                <a:gd name="T2" fmla="*/ 0 w 47"/>
                <a:gd name="T3" fmla="*/ 0 h 12"/>
                <a:gd name="T4" fmla="*/ 47 w 47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12">
                  <a:moveTo>
                    <a:pt x="47" y="12"/>
                  </a:moveTo>
                  <a:lnTo>
                    <a:pt x="0" y="0"/>
                  </a:lnTo>
                  <a:lnTo>
                    <a:pt x="47" y="12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9" name="Line 9890"/>
            <p:cNvSpPr>
              <a:spLocks noChangeShapeType="1"/>
            </p:cNvSpPr>
            <p:nvPr/>
          </p:nvSpPr>
          <p:spPr bwMode="auto">
            <a:xfrm flipH="1" flipV="1">
              <a:off x="8104248" y="1716094"/>
              <a:ext cx="74613" cy="19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90" name="Freeform 9891"/>
            <p:cNvSpPr>
              <a:spLocks/>
            </p:cNvSpPr>
            <p:nvPr/>
          </p:nvSpPr>
          <p:spPr bwMode="auto">
            <a:xfrm>
              <a:off x="8094723" y="1706569"/>
              <a:ext cx="93663" cy="38100"/>
            </a:xfrm>
            <a:custGeom>
              <a:avLst/>
              <a:gdLst>
                <a:gd name="T0" fmla="*/ 2 w 49"/>
                <a:gd name="T1" fmla="*/ 8 h 20"/>
                <a:gd name="T2" fmla="*/ 1 w 49"/>
                <a:gd name="T3" fmla="*/ 4 h 20"/>
                <a:gd name="T4" fmla="*/ 6 w 49"/>
                <a:gd name="T5" fmla="*/ 1 h 20"/>
                <a:gd name="T6" fmla="*/ 45 w 49"/>
                <a:gd name="T7" fmla="*/ 10 h 20"/>
                <a:gd name="T8" fmla="*/ 48 w 49"/>
                <a:gd name="T9" fmla="*/ 16 h 20"/>
                <a:gd name="T10" fmla="*/ 42 w 49"/>
                <a:gd name="T11" fmla="*/ 19 h 20"/>
                <a:gd name="T12" fmla="*/ 4 w 49"/>
                <a:gd name="T13" fmla="*/ 10 h 20"/>
                <a:gd name="T14" fmla="*/ 2 w 49"/>
                <a:gd name="T1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0">
                  <a:moveTo>
                    <a:pt x="2" y="8"/>
                  </a:moveTo>
                  <a:cubicBezTo>
                    <a:pt x="1" y="7"/>
                    <a:pt x="0" y="6"/>
                    <a:pt x="1" y="4"/>
                  </a:cubicBezTo>
                  <a:cubicBezTo>
                    <a:pt x="1" y="2"/>
                    <a:pt x="4" y="0"/>
                    <a:pt x="6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7" y="11"/>
                    <a:pt x="49" y="13"/>
                    <a:pt x="48" y="16"/>
                  </a:cubicBezTo>
                  <a:cubicBezTo>
                    <a:pt x="47" y="18"/>
                    <a:pt x="45" y="20"/>
                    <a:pt x="42" y="1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9893"/>
            <p:cNvSpPr>
              <a:spLocks/>
            </p:cNvSpPr>
            <p:nvPr/>
          </p:nvSpPr>
          <p:spPr bwMode="auto">
            <a:xfrm>
              <a:off x="8099425" y="1619250"/>
              <a:ext cx="74613" cy="11113"/>
            </a:xfrm>
            <a:custGeom>
              <a:avLst/>
              <a:gdLst>
                <a:gd name="T0" fmla="*/ 47 w 47"/>
                <a:gd name="T1" fmla="*/ 0 h 7"/>
                <a:gd name="T2" fmla="*/ 0 w 47"/>
                <a:gd name="T3" fmla="*/ 7 h 7"/>
                <a:gd name="T4" fmla="*/ 47 w 4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7">
                  <a:moveTo>
                    <a:pt x="47" y="0"/>
                  </a:moveTo>
                  <a:lnTo>
                    <a:pt x="0" y="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Line 9894"/>
            <p:cNvSpPr>
              <a:spLocks noChangeShapeType="1"/>
            </p:cNvSpPr>
            <p:nvPr/>
          </p:nvSpPr>
          <p:spPr bwMode="auto">
            <a:xfrm flipH="1">
              <a:off x="8099425" y="1619250"/>
              <a:ext cx="74613" cy="111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9895"/>
            <p:cNvSpPr>
              <a:spLocks/>
            </p:cNvSpPr>
            <p:nvPr/>
          </p:nvSpPr>
          <p:spPr bwMode="auto">
            <a:xfrm>
              <a:off x="8089900" y="1609725"/>
              <a:ext cx="90488" cy="30163"/>
            </a:xfrm>
            <a:custGeom>
              <a:avLst/>
              <a:gdLst>
                <a:gd name="T0" fmla="*/ 3 w 48"/>
                <a:gd name="T1" fmla="*/ 15 h 16"/>
                <a:gd name="T2" fmla="*/ 0 w 48"/>
                <a:gd name="T3" fmla="*/ 12 h 16"/>
                <a:gd name="T4" fmla="*/ 4 w 48"/>
                <a:gd name="T5" fmla="*/ 7 h 16"/>
                <a:gd name="T6" fmla="*/ 43 w 48"/>
                <a:gd name="T7" fmla="*/ 0 h 16"/>
                <a:gd name="T8" fmla="*/ 48 w 48"/>
                <a:gd name="T9" fmla="*/ 4 h 16"/>
                <a:gd name="T10" fmla="*/ 44 w 48"/>
                <a:gd name="T11" fmla="*/ 9 h 16"/>
                <a:gd name="T12" fmla="*/ 5 w 48"/>
                <a:gd name="T13" fmla="*/ 16 h 16"/>
                <a:gd name="T14" fmla="*/ 3 w 48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6">
                  <a:moveTo>
                    <a:pt x="3" y="15"/>
                  </a:moveTo>
                  <a:cubicBezTo>
                    <a:pt x="1" y="15"/>
                    <a:pt x="0" y="14"/>
                    <a:pt x="0" y="12"/>
                  </a:cubicBezTo>
                  <a:cubicBezTo>
                    <a:pt x="0" y="10"/>
                    <a:pt x="1" y="7"/>
                    <a:pt x="4" y="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8" y="1"/>
                    <a:pt x="48" y="4"/>
                  </a:cubicBezTo>
                  <a:cubicBezTo>
                    <a:pt x="48" y="6"/>
                    <a:pt x="47" y="9"/>
                    <a:pt x="44" y="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3" y="15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Freeform 9896"/>
            <p:cNvSpPr>
              <a:spLocks/>
            </p:cNvSpPr>
            <p:nvPr/>
          </p:nvSpPr>
          <p:spPr bwMode="auto">
            <a:xfrm>
              <a:off x="8061325" y="1514475"/>
              <a:ext cx="68263" cy="30163"/>
            </a:xfrm>
            <a:custGeom>
              <a:avLst/>
              <a:gdLst>
                <a:gd name="T0" fmla="*/ 43 w 43"/>
                <a:gd name="T1" fmla="*/ 0 h 19"/>
                <a:gd name="T2" fmla="*/ 0 w 43"/>
                <a:gd name="T3" fmla="*/ 19 h 19"/>
                <a:gd name="T4" fmla="*/ 43 w 43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0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Line 9897"/>
            <p:cNvSpPr>
              <a:spLocks noChangeShapeType="1"/>
            </p:cNvSpPr>
            <p:nvPr/>
          </p:nvSpPr>
          <p:spPr bwMode="auto">
            <a:xfrm flipH="1">
              <a:off x="8061325" y="1514475"/>
              <a:ext cx="68263" cy="301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Freeform 9898"/>
            <p:cNvSpPr>
              <a:spLocks/>
            </p:cNvSpPr>
            <p:nvPr/>
          </p:nvSpPr>
          <p:spPr bwMode="auto">
            <a:xfrm>
              <a:off x="8051800" y="1504950"/>
              <a:ext cx="87313" cy="49213"/>
            </a:xfrm>
            <a:custGeom>
              <a:avLst/>
              <a:gdLst>
                <a:gd name="T0" fmla="*/ 4 w 46"/>
                <a:gd name="T1" fmla="*/ 26 h 26"/>
                <a:gd name="T2" fmla="*/ 1 w 46"/>
                <a:gd name="T3" fmla="*/ 23 h 26"/>
                <a:gd name="T4" fmla="*/ 3 w 46"/>
                <a:gd name="T5" fmla="*/ 17 h 26"/>
                <a:gd name="T6" fmla="*/ 40 w 46"/>
                <a:gd name="T7" fmla="*/ 1 h 26"/>
                <a:gd name="T8" fmla="*/ 45 w 46"/>
                <a:gd name="T9" fmla="*/ 4 h 26"/>
                <a:gd name="T10" fmla="*/ 43 w 46"/>
                <a:gd name="T11" fmla="*/ 10 h 26"/>
                <a:gd name="T12" fmla="*/ 7 w 46"/>
                <a:gd name="T13" fmla="*/ 25 h 26"/>
                <a:gd name="T14" fmla="*/ 4 w 4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6">
                  <a:moveTo>
                    <a:pt x="4" y="26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1"/>
                    <a:pt x="1" y="18"/>
                    <a:pt x="3" y="17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2" y="0"/>
                    <a:pt x="44" y="1"/>
                    <a:pt x="45" y="4"/>
                  </a:cubicBezTo>
                  <a:cubicBezTo>
                    <a:pt x="46" y="6"/>
                    <a:pt x="45" y="9"/>
                    <a:pt x="43" y="10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5" y="26"/>
                    <a:pt x="4" y="2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9899"/>
            <p:cNvSpPr>
              <a:spLocks/>
            </p:cNvSpPr>
            <p:nvPr/>
          </p:nvSpPr>
          <p:spPr bwMode="auto">
            <a:xfrm>
              <a:off x="7605713" y="1435100"/>
              <a:ext cx="44450" cy="60325"/>
            </a:xfrm>
            <a:custGeom>
              <a:avLst/>
              <a:gdLst>
                <a:gd name="T0" fmla="*/ 0 w 28"/>
                <a:gd name="T1" fmla="*/ 0 h 38"/>
                <a:gd name="T2" fmla="*/ 28 w 28"/>
                <a:gd name="T3" fmla="*/ 38 h 38"/>
                <a:gd name="T4" fmla="*/ 0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0" y="0"/>
                  </a:moveTo>
                  <a:lnTo>
                    <a:pt x="28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Line 9900"/>
            <p:cNvSpPr>
              <a:spLocks noChangeShapeType="1"/>
            </p:cNvSpPr>
            <p:nvPr/>
          </p:nvSpPr>
          <p:spPr bwMode="auto">
            <a:xfrm>
              <a:off x="7605713" y="14351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9901"/>
            <p:cNvSpPr>
              <a:spLocks/>
            </p:cNvSpPr>
            <p:nvPr/>
          </p:nvSpPr>
          <p:spPr bwMode="auto">
            <a:xfrm>
              <a:off x="7593013" y="1427163"/>
              <a:ext cx="69850" cy="76200"/>
            </a:xfrm>
            <a:custGeom>
              <a:avLst/>
              <a:gdLst>
                <a:gd name="T0" fmla="*/ 30 w 37"/>
                <a:gd name="T1" fmla="*/ 39 h 40"/>
                <a:gd name="T2" fmla="*/ 35 w 37"/>
                <a:gd name="T3" fmla="*/ 38 h 40"/>
                <a:gd name="T4" fmla="*/ 35 w 37"/>
                <a:gd name="T5" fmla="*/ 32 h 40"/>
                <a:gd name="T6" fmla="*/ 9 w 37"/>
                <a:gd name="T7" fmla="*/ 2 h 40"/>
                <a:gd name="T8" fmla="*/ 2 w 37"/>
                <a:gd name="T9" fmla="*/ 2 h 40"/>
                <a:gd name="T10" fmla="*/ 2 w 37"/>
                <a:gd name="T11" fmla="*/ 8 h 40"/>
                <a:gd name="T12" fmla="*/ 28 w 37"/>
                <a:gd name="T13" fmla="*/ 38 h 40"/>
                <a:gd name="T14" fmla="*/ 30 w 37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0">
                  <a:moveTo>
                    <a:pt x="30" y="39"/>
                  </a:moveTo>
                  <a:cubicBezTo>
                    <a:pt x="32" y="40"/>
                    <a:pt x="33" y="39"/>
                    <a:pt x="35" y="38"/>
                  </a:cubicBezTo>
                  <a:cubicBezTo>
                    <a:pt x="37" y="36"/>
                    <a:pt x="37" y="34"/>
                    <a:pt x="35" y="3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6"/>
                    <a:pt x="2" y="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30" y="39"/>
                    <a:pt x="30" y="39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9902"/>
            <p:cNvSpPr>
              <a:spLocks/>
            </p:cNvSpPr>
            <p:nvPr/>
          </p:nvSpPr>
          <p:spPr bwMode="auto">
            <a:xfrm>
              <a:off x="7683500" y="1374775"/>
              <a:ext cx="39688" cy="65088"/>
            </a:xfrm>
            <a:custGeom>
              <a:avLst/>
              <a:gdLst>
                <a:gd name="T0" fmla="*/ 0 w 25"/>
                <a:gd name="T1" fmla="*/ 0 h 41"/>
                <a:gd name="T2" fmla="*/ 25 w 25"/>
                <a:gd name="T3" fmla="*/ 41 h 41"/>
                <a:gd name="T4" fmla="*/ 0 w 25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1">
                  <a:moveTo>
                    <a:pt x="0" y="0"/>
                  </a:moveTo>
                  <a:lnTo>
                    <a:pt x="2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Line 9903"/>
            <p:cNvSpPr>
              <a:spLocks noChangeShapeType="1"/>
            </p:cNvSpPr>
            <p:nvPr/>
          </p:nvSpPr>
          <p:spPr bwMode="auto">
            <a:xfrm>
              <a:off x="7683500" y="1374775"/>
              <a:ext cx="39688" cy="65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Freeform 9904"/>
            <p:cNvSpPr>
              <a:spLocks/>
            </p:cNvSpPr>
            <p:nvPr/>
          </p:nvSpPr>
          <p:spPr bwMode="auto">
            <a:xfrm>
              <a:off x="7673975" y="1365250"/>
              <a:ext cx="58738" cy="84138"/>
            </a:xfrm>
            <a:custGeom>
              <a:avLst/>
              <a:gdLst>
                <a:gd name="T0" fmla="*/ 24 w 31"/>
                <a:gd name="T1" fmla="*/ 43 h 44"/>
                <a:gd name="T2" fmla="*/ 29 w 31"/>
                <a:gd name="T3" fmla="*/ 43 h 44"/>
                <a:gd name="T4" fmla="*/ 30 w 31"/>
                <a:gd name="T5" fmla="*/ 36 h 44"/>
                <a:gd name="T6" fmla="*/ 9 w 31"/>
                <a:gd name="T7" fmla="*/ 3 h 44"/>
                <a:gd name="T8" fmla="*/ 3 w 31"/>
                <a:gd name="T9" fmla="*/ 1 h 44"/>
                <a:gd name="T10" fmla="*/ 1 w 31"/>
                <a:gd name="T11" fmla="*/ 8 h 44"/>
                <a:gd name="T12" fmla="*/ 22 w 31"/>
                <a:gd name="T13" fmla="*/ 41 h 44"/>
                <a:gd name="T14" fmla="*/ 24 w 31"/>
                <a:gd name="T15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44">
                  <a:moveTo>
                    <a:pt x="24" y="43"/>
                  </a:moveTo>
                  <a:cubicBezTo>
                    <a:pt x="26" y="44"/>
                    <a:pt x="27" y="44"/>
                    <a:pt x="29" y="43"/>
                  </a:cubicBezTo>
                  <a:cubicBezTo>
                    <a:pt x="31" y="41"/>
                    <a:pt x="31" y="39"/>
                    <a:pt x="30" y="36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1"/>
                    <a:pt x="5" y="0"/>
                    <a:pt x="3" y="1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2"/>
                    <a:pt x="23" y="42"/>
                    <a:pt x="24" y="43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9905"/>
            <p:cNvSpPr>
              <a:spLocks/>
            </p:cNvSpPr>
            <p:nvPr/>
          </p:nvSpPr>
          <p:spPr bwMode="auto">
            <a:xfrm>
              <a:off x="7796213" y="1344613"/>
              <a:ext cx="11113" cy="74613"/>
            </a:xfrm>
            <a:custGeom>
              <a:avLst/>
              <a:gdLst>
                <a:gd name="T0" fmla="*/ 0 w 7"/>
                <a:gd name="T1" fmla="*/ 0 h 47"/>
                <a:gd name="T2" fmla="*/ 7 w 7"/>
                <a:gd name="T3" fmla="*/ 47 h 47"/>
                <a:gd name="T4" fmla="*/ 0 w 7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7">
                  <a:moveTo>
                    <a:pt x="0" y="0"/>
                  </a:moveTo>
                  <a:lnTo>
                    <a:pt x="7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Line 9906"/>
            <p:cNvSpPr>
              <a:spLocks noChangeShapeType="1"/>
            </p:cNvSpPr>
            <p:nvPr/>
          </p:nvSpPr>
          <p:spPr bwMode="auto">
            <a:xfrm>
              <a:off x="7796213" y="1344613"/>
              <a:ext cx="11113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2" name="Freeform 9907"/>
            <p:cNvSpPr>
              <a:spLocks/>
            </p:cNvSpPr>
            <p:nvPr/>
          </p:nvSpPr>
          <p:spPr bwMode="auto">
            <a:xfrm>
              <a:off x="7788275" y="1335088"/>
              <a:ext cx="28575" cy="93663"/>
            </a:xfrm>
            <a:custGeom>
              <a:avLst/>
              <a:gdLst>
                <a:gd name="T0" fmla="*/ 7 w 15"/>
                <a:gd name="T1" fmla="*/ 47 h 49"/>
                <a:gd name="T2" fmla="*/ 11 w 15"/>
                <a:gd name="T3" fmla="*/ 49 h 49"/>
                <a:gd name="T4" fmla="*/ 15 w 15"/>
                <a:gd name="T5" fmla="*/ 44 h 49"/>
                <a:gd name="T6" fmla="*/ 9 w 15"/>
                <a:gd name="T7" fmla="*/ 5 h 49"/>
                <a:gd name="T8" fmla="*/ 4 w 15"/>
                <a:gd name="T9" fmla="*/ 1 h 49"/>
                <a:gd name="T10" fmla="*/ 0 w 15"/>
                <a:gd name="T11" fmla="*/ 6 h 49"/>
                <a:gd name="T12" fmla="*/ 6 w 15"/>
                <a:gd name="T13" fmla="*/ 45 h 49"/>
                <a:gd name="T14" fmla="*/ 7 w 15"/>
                <a:gd name="T15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9">
                  <a:moveTo>
                    <a:pt x="7" y="47"/>
                  </a:moveTo>
                  <a:cubicBezTo>
                    <a:pt x="8" y="48"/>
                    <a:pt x="9" y="49"/>
                    <a:pt x="11" y="49"/>
                  </a:cubicBezTo>
                  <a:cubicBezTo>
                    <a:pt x="13" y="49"/>
                    <a:pt x="15" y="46"/>
                    <a:pt x="15" y="4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6" y="0"/>
                    <a:pt x="4" y="1"/>
                  </a:cubicBezTo>
                  <a:cubicBezTo>
                    <a:pt x="1" y="1"/>
                    <a:pt x="0" y="3"/>
                    <a:pt x="0" y="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6" y="47"/>
                    <a:pt x="7" y="4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3" name="Freeform 9908"/>
            <p:cNvSpPr>
              <a:spLocks/>
            </p:cNvSpPr>
            <p:nvPr/>
          </p:nvSpPr>
          <p:spPr bwMode="auto">
            <a:xfrm>
              <a:off x="7900988" y="1354138"/>
              <a:ext cx="7938" cy="74613"/>
            </a:xfrm>
            <a:custGeom>
              <a:avLst/>
              <a:gdLst>
                <a:gd name="T0" fmla="*/ 5 w 5"/>
                <a:gd name="T1" fmla="*/ 0 h 47"/>
                <a:gd name="T2" fmla="*/ 0 w 5"/>
                <a:gd name="T3" fmla="*/ 47 h 47"/>
                <a:gd name="T4" fmla="*/ 5 w 5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7">
                  <a:moveTo>
                    <a:pt x="5" y="0"/>
                  </a:moveTo>
                  <a:lnTo>
                    <a:pt x="0" y="4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4" name="Line 9909"/>
            <p:cNvSpPr>
              <a:spLocks noChangeShapeType="1"/>
            </p:cNvSpPr>
            <p:nvPr/>
          </p:nvSpPr>
          <p:spPr bwMode="auto">
            <a:xfrm flipH="1">
              <a:off x="7900988" y="1354138"/>
              <a:ext cx="7938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5" name="Freeform 9910"/>
            <p:cNvSpPr>
              <a:spLocks/>
            </p:cNvSpPr>
            <p:nvPr/>
          </p:nvSpPr>
          <p:spPr bwMode="auto">
            <a:xfrm>
              <a:off x="7891463" y="1344613"/>
              <a:ext cx="26988" cy="93663"/>
            </a:xfrm>
            <a:custGeom>
              <a:avLst/>
              <a:gdLst>
                <a:gd name="T0" fmla="*/ 1 w 14"/>
                <a:gd name="T1" fmla="*/ 46 h 49"/>
                <a:gd name="T2" fmla="*/ 5 w 14"/>
                <a:gd name="T3" fmla="*/ 49 h 49"/>
                <a:gd name="T4" fmla="*/ 10 w 14"/>
                <a:gd name="T5" fmla="*/ 44 h 49"/>
                <a:gd name="T6" fmla="*/ 13 w 14"/>
                <a:gd name="T7" fmla="*/ 5 h 49"/>
                <a:gd name="T8" fmla="*/ 9 w 14"/>
                <a:gd name="T9" fmla="*/ 0 h 49"/>
                <a:gd name="T10" fmla="*/ 4 w 14"/>
                <a:gd name="T11" fmla="*/ 4 h 49"/>
                <a:gd name="T12" fmla="*/ 1 w 14"/>
                <a:gd name="T13" fmla="*/ 44 h 49"/>
                <a:gd name="T14" fmla="*/ 1 w 14"/>
                <a:gd name="T1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9">
                  <a:moveTo>
                    <a:pt x="1" y="46"/>
                  </a:moveTo>
                  <a:cubicBezTo>
                    <a:pt x="2" y="47"/>
                    <a:pt x="3" y="48"/>
                    <a:pt x="5" y="49"/>
                  </a:cubicBezTo>
                  <a:cubicBezTo>
                    <a:pt x="7" y="49"/>
                    <a:pt x="9" y="47"/>
                    <a:pt x="10" y="4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3"/>
                    <a:pt x="12" y="0"/>
                    <a:pt x="9" y="0"/>
                  </a:cubicBezTo>
                  <a:cubicBezTo>
                    <a:pt x="7" y="0"/>
                    <a:pt x="4" y="2"/>
                    <a:pt x="4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5"/>
                    <a:pt x="1" y="4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6" name="Freeform 9911"/>
            <p:cNvSpPr>
              <a:spLocks/>
            </p:cNvSpPr>
            <p:nvPr/>
          </p:nvSpPr>
          <p:spPr bwMode="auto">
            <a:xfrm>
              <a:off x="7986713" y="1409700"/>
              <a:ext cx="44450" cy="60325"/>
            </a:xfrm>
            <a:custGeom>
              <a:avLst/>
              <a:gdLst>
                <a:gd name="T0" fmla="*/ 28 w 28"/>
                <a:gd name="T1" fmla="*/ 0 h 38"/>
                <a:gd name="T2" fmla="*/ 0 w 28"/>
                <a:gd name="T3" fmla="*/ 38 h 38"/>
                <a:gd name="T4" fmla="*/ 28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28" y="0"/>
                  </a:moveTo>
                  <a:lnTo>
                    <a:pt x="0" y="3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7" name="Line 9912"/>
            <p:cNvSpPr>
              <a:spLocks noChangeShapeType="1"/>
            </p:cNvSpPr>
            <p:nvPr/>
          </p:nvSpPr>
          <p:spPr bwMode="auto">
            <a:xfrm flipH="1">
              <a:off x="7986713" y="14097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8" name="Freeform 9913"/>
            <p:cNvSpPr>
              <a:spLocks/>
            </p:cNvSpPr>
            <p:nvPr/>
          </p:nvSpPr>
          <p:spPr bwMode="auto">
            <a:xfrm>
              <a:off x="7977188" y="1398588"/>
              <a:ext cx="63500" cy="80963"/>
            </a:xfrm>
            <a:custGeom>
              <a:avLst/>
              <a:gdLst>
                <a:gd name="T0" fmla="*/ 1 w 33"/>
                <a:gd name="T1" fmla="*/ 37 h 43"/>
                <a:gd name="T2" fmla="*/ 2 w 33"/>
                <a:gd name="T3" fmla="*/ 41 h 43"/>
                <a:gd name="T4" fmla="*/ 9 w 33"/>
                <a:gd name="T5" fmla="*/ 40 h 43"/>
                <a:gd name="T6" fmla="*/ 32 w 33"/>
                <a:gd name="T7" fmla="*/ 8 h 43"/>
                <a:gd name="T8" fmla="*/ 31 w 33"/>
                <a:gd name="T9" fmla="*/ 2 h 43"/>
                <a:gd name="T10" fmla="*/ 24 w 33"/>
                <a:gd name="T11" fmla="*/ 3 h 43"/>
                <a:gd name="T12" fmla="*/ 1 w 33"/>
                <a:gd name="T13" fmla="*/ 35 h 43"/>
                <a:gd name="T14" fmla="*/ 1 w 33"/>
                <a:gd name="T15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43">
                  <a:moveTo>
                    <a:pt x="1" y="37"/>
                  </a:moveTo>
                  <a:cubicBezTo>
                    <a:pt x="0" y="39"/>
                    <a:pt x="1" y="40"/>
                    <a:pt x="2" y="41"/>
                  </a:cubicBezTo>
                  <a:cubicBezTo>
                    <a:pt x="4" y="43"/>
                    <a:pt x="7" y="42"/>
                    <a:pt x="9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6"/>
                    <a:pt x="33" y="3"/>
                    <a:pt x="31" y="2"/>
                  </a:cubicBezTo>
                  <a:cubicBezTo>
                    <a:pt x="29" y="0"/>
                    <a:pt x="26" y="1"/>
                    <a:pt x="24" y="3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1" y="37"/>
                    <a:pt x="1" y="3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9" name="Freeform 9914"/>
            <p:cNvSpPr>
              <a:spLocks/>
            </p:cNvSpPr>
            <p:nvPr/>
          </p:nvSpPr>
          <p:spPr bwMode="auto">
            <a:xfrm>
              <a:off x="4075113" y="1960563"/>
              <a:ext cx="114300" cy="115888"/>
            </a:xfrm>
            <a:custGeom>
              <a:avLst/>
              <a:gdLst>
                <a:gd name="T0" fmla="*/ 43 w 72"/>
                <a:gd name="T1" fmla="*/ 29 h 73"/>
                <a:gd name="T2" fmla="*/ 72 w 72"/>
                <a:gd name="T3" fmla="*/ 29 h 73"/>
                <a:gd name="T4" fmla="*/ 72 w 72"/>
                <a:gd name="T5" fmla="*/ 44 h 73"/>
                <a:gd name="T6" fmla="*/ 43 w 72"/>
                <a:gd name="T7" fmla="*/ 44 h 73"/>
                <a:gd name="T8" fmla="*/ 43 w 72"/>
                <a:gd name="T9" fmla="*/ 73 h 73"/>
                <a:gd name="T10" fmla="*/ 28 w 72"/>
                <a:gd name="T11" fmla="*/ 73 h 73"/>
                <a:gd name="T12" fmla="*/ 28 w 72"/>
                <a:gd name="T13" fmla="*/ 44 h 73"/>
                <a:gd name="T14" fmla="*/ 0 w 72"/>
                <a:gd name="T15" fmla="*/ 44 h 73"/>
                <a:gd name="T16" fmla="*/ 0 w 72"/>
                <a:gd name="T17" fmla="*/ 29 h 73"/>
                <a:gd name="T18" fmla="*/ 28 w 72"/>
                <a:gd name="T19" fmla="*/ 29 h 73"/>
                <a:gd name="T20" fmla="*/ 28 w 72"/>
                <a:gd name="T21" fmla="*/ 0 h 73"/>
                <a:gd name="T22" fmla="*/ 43 w 72"/>
                <a:gd name="T23" fmla="*/ 0 h 73"/>
                <a:gd name="T24" fmla="*/ 43 w 72"/>
                <a:gd name="T25" fmla="*/ 2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3">
                  <a:moveTo>
                    <a:pt x="43" y="29"/>
                  </a:moveTo>
                  <a:lnTo>
                    <a:pt x="72" y="29"/>
                  </a:lnTo>
                  <a:lnTo>
                    <a:pt x="72" y="44"/>
                  </a:lnTo>
                  <a:lnTo>
                    <a:pt x="43" y="44"/>
                  </a:lnTo>
                  <a:lnTo>
                    <a:pt x="43" y="73"/>
                  </a:lnTo>
                  <a:lnTo>
                    <a:pt x="28" y="73"/>
                  </a:lnTo>
                  <a:lnTo>
                    <a:pt x="28" y="4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lnTo>
                    <a:pt x="43" y="0"/>
                  </a:lnTo>
                  <a:lnTo>
                    <a:pt x="43" y="2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0" name="Freeform 9915"/>
            <p:cNvSpPr>
              <a:spLocks/>
            </p:cNvSpPr>
            <p:nvPr/>
          </p:nvSpPr>
          <p:spPr bwMode="auto">
            <a:xfrm>
              <a:off x="5791200" y="3568700"/>
              <a:ext cx="2082800" cy="508000"/>
            </a:xfrm>
            <a:custGeom>
              <a:avLst/>
              <a:gdLst>
                <a:gd name="T0" fmla="*/ 0 w 1312"/>
                <a:gd name="T1" fmla="*/ 301 h 320"/>
                <a:gd name="T2" fmla="*/ 590 w 1312"/>
                <a:gd name="T3" fmla="*/ 0 h 320"/>
                <a:gd name="T4" fmla="*/ 1312 w 1312"/>
                <a:gd name="T5" fmla="*/ 6 h 320"/>
                <a:gd name="T6" fmla="*/ 675 w 1312"/>
                <a:gd name="T7" fmla="*/ 320 h 320"/>
                <a:gd name="T8" fmla="*/ 0 w 1312"/>
                <a:gd name="T9" fmla="*/ 30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2" h="320">
                  <a:moveTo>
                    <a:pt x="0" y="301"/>
                  </a:moveTo>
                  <a:lnTo>
                    <a:pt x="590" y="0"/>
                  </a:lnTo>
                  <a:lnTo>
                    <a:pt x="1312" y="6"/>
                  </a:lnTo>
                  <a:lnTo>
                    <a:pt x="675" y="320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5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1" name="Freeform 9916"/>
            <p:cNvSpPr>
              <a:spLocks/>
            </p:cNvSpPr>
            <p:nvPr/>
          </p:nvSpPr>
          <p:spPr bwMode="auto">
            <a:xfrm>
              <a:off x="6405563" y="4106863"/>
              <a:ext cx="1041400" cy="295275"/>
            </a:xfrm>
            <a:custGeom>
              <a:avLst/>
              <a:gdLst>
                <a:gd name="T0" fmla="*/ 0 w 656"/>
                <a:gd name="T1" fmla="*/ 186 h 186"/>
                <a:gd name="T2" fmla="*/ 340 w 656"/>
                <a:gd name="T3" fmla="*/ 136 h 186"/>
                <a:gd name="T4" fmla="*/ 656 w 656"/>
                <a:gd name="T5" fmla="*/ 41 h 186"/>
                <a:gd name="T6" fmla="*/ 310 w 656"/>
                <a:gd name="T7" fmla="*/ 0 h 186"/>
                <a:gd name="T8" fmla="*/ 0 w 656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186">
                  <a:moveTo>
                    <a:pt x="0" y="186"/>
                  </a:moveTo>
                  <a:lnTo>
                    <a:pt x="340" y="136"/>
                  </a:lnTo>
                  <a:lnTo>
                    <a:pt x="656" y="41"/>
                  </a:lnTo>
                  <a:lnTo>
                    <a:pt x="310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28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2" name="Freeform 9917"/>
            <p:cNvSpPr>
              <a:spLocks/>
            </p:cNvSpPr>
            <p:nvPr/>
          </p:nvSpPr>
          <p:spPr bwMode="auto">
            <a:xfrm>
              <a:off x="6308725" y="3721100"/>
              <a:ext cx="1138238" cy="681038"/>
            </a:xfrm>
            <a:custGeom>
              <a:avLst/>
              <a:gdLst>
                <a:gd name="T0" fmla="*/ 313 w 717"/>
                <a:gd name="T1" fmla="*/ 49 h 429"/>
                <a:gd name="T2" fmla="*/ 0 w 717"/>
                <a:gd name="T3" fmla="*/ 150 h 429"/>
                <a:gd name="T4" fmla="*/ 61 w 717"/>
                <a:gd name="T5" fmla="*/ 429 h 429"/>
                <a:gd name="T6" fmla="*/ 390 w 717"/>
                <a:gd name="T7" fmla="*/ 322 h 429"/>
                <a:gd name="T8" fmla="*/ 717 w 717"/>
                <a:gd name="T9" fmla="*/ 284 h 429"/>
                <a:gd name="T10" fmla="*/ 654 w 717"/>
                <a:gd name="T11" fmla="*/ 0 h 429"/>
                <a:gd name="T12" fmla="*/ 313 w 717"/>
                <a:gd name="T13" fmla="*/ 4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29">
                  <a:moveTo>
                    <a:pt x="313" y="49"/>
                  </a:moveTo>
                  <a:lnTo>
                    <a:pt x="0" y="150"/>
                  </a:lnTo>
                  <a:lnTo>
                    <a:pt x="61" y="429"/>
                  </a:lnTo>
                  <a:lnTo>
                    <a:pt x="390" y="322"/>
                  </a:lnTo>
                  <a:lnTo>
                    <a:pt x="717" y="284"/>
                  </a:lnTo>
                  <a:lnTo>
                    <a:pt x="654" y="0"/>
                  </a:lnTo>
                  <a:lnTo>
                    <a:pt x="313" y="49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3" name="Freeform 9918"/>
            <p:cNvSpPr>
              <a:spLocks/>
            </p:cNvSpPr>
            <p:nvPr/>
          </p:nvSpPr>
          <p:spPr bwMode="auto">
            <a:xfrm>
              <a:off x="6805613" y="3721100"/>
              <a:ext cx="639763" cy="515938"/>
            </a:xfrm>
            <a:custGeom>
              <a:avLst/>
              <a:gdLst>
                <a:gd name="T0" fmla="*/ 0 w 403"/>
                <a:gd name="T1" fmla="*/ 49 h 325"/>
                <a:gd name="T2" fmla="*/ 60 w 403"/>
                <a:gd name="T3" fmla="*/ 325 h 325"/>
                <a:gd name="T4" fmla="*/ 403 w 403"/>
                <a:gd name="T5" fmla="*/ 282 h 325"/>
                <a:gd name="T6" fmla="*/ 341 w 403"/>
                <a:gd name="T7" fmla="*/ 0 h 325"/>
                <a:gd name="T8" fmla="*/ 0 w 403"/>
                <a:gd name="T9" fmla="*/ 4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25">
                  <a:moveTo>
                    <a:pt x="0" y="49"/>
                  </a:moveTo>
                  <a:lnTo>
                    <a:pt x="60" y="325"/>
                  </a:lnTo>
                  <a:lnTo>
                    <a:pt x="403" y="282"/>
                  </a:lnTo>
                  <a:lnTo>
                    <a:pt x="34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425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4" name="Freeform 9919"/>
            <p:cNvSpPr>
              <a:spLocks/>
            </p:cNvSpPr>
            <p:nvPr/>
          </p:nvSpPr>
          <p:spPr bwMode="auto">
            <a:xfrm>
              <a:off x="5789613" y="3551238"/>
              <a:ext cx="2084388" cy="496888"/>
            </a:xfrm>
            <a:custGeom>
              <a:avLst/>
              <a:gdLst>
                <a:gd name="T0" fmla="*/ 1308 w 1313"/>
                <a:gd name="T1" fmla="*/ 6 h 313"/>
                <a:gd name="T2" fmla="*/ 596 w 1313"/>
                <a:gd name="T3" fmla="*/ 0 h 313"/>
                <a:gd name="T4" fmla="*/ 593 w 1313"/>
                <a:gd name="T5" fmla="*/ 0 h 313"/>
                <a:gd name="T6" fmla="*/ 9 w 1313"/>
                <a:gd name="T7" fmla="*/ 299 h 313"/>
                <a:gd name="T8" fmla="*/ 0 w 1313"/>
                <a:gd name="T9" fmla="*/ 303 h 313"/>
                <a:gd name="T10" fmla="*/ 1 w 1313"/>
                <a:gd name="T11" fmla="*/ 312 h 313"/>
                <a:gd name="T12" fmla="*/ 16 w 1313"/>
                <a:gd name="T13" fmla="*/ 312 h 313"/>
                <a:gd name="T14" fmla="*/ 24 w 1313"/>
                <a:gd name="T15" fmla="*/ 313 h 313"/>
                <a:gd name="T16" fmla="*/ 598 w 1313"/>
                <a:gd name="T17" fmla="*/ 20 h 313"/>
                <a:gd name="T18" fmla="*/ 1295 w 1313"/>
                <a:gd name="T19" fmla="*/ 26 h 313"/>
                <a:gd name="T20" fmla="*/ 1308 w 1313"/>
                <a:gd name="T21" fmla="*/ 19 h 313"/>
                <a:gd name="T22" fmla="*/ 1313 w 1313"/>
                <a:gd name="T23" fmla="*/ 17 h 313"/>
                <a:gd name="T24" fmla="*/ 1308 w 1313"/>
                <a:gd name="T25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3" h="313">
                  <a:moveTo>
                    <a:pt x="1308" y="6"/>
                  </a:moveTo>
                  <a:lnTo>
                    <a:pt x="596" y="0"/>
                  </a:lnTo>
                  <a:lnTo>
                    <a:pt x="593" y="0"/>
                  </a:lnTo>
                  <a:lnTo>
                    <a:pt x="9" y="299"/>
                  </a:lnTo>
                  <a:lnTo>
                    <a:pt x="0" y="303"/>
                  </a:lnTo>
                  <a:lnTo>
                    <a:pt x="1" y="312"/>
                  </a:lnTo>
                  <a:lnTo>
                    <a:pt x="16" y="312"/>
                  </a:lnTo>
                  <a:lnTo>
                    <a:pt x="24" y="313"/>
                  </a:lnTo>
                  <a:lnTo>
                    <a:pt x="598" y="20"/>
                  </a:lnTo>
                  <a:lnTo>
                    <a:pt x="1295" y="26"/>
                  </a:lnTo>
                  <a:lnTo>
                    <a:pt x="1308" y="19"/>
                  </a:lnTo>
                  <a:lnTo>
                    <a:pt x="1313" y="17"/>
                  </a:lnTo>
                  <a:lnTo>
                    <a:pt x="1308" y="6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5" name="Freeform 9920"/>
            <p:cNvSpPr>
              <a:spLocks/>
            </p:cNvSpPr>
            <p:nvPr/>
          </p:nvSpPr>
          <p:spPr bwMode="auto">
            <a:xfrm>
              <a:off x="7259638" y="3535363"/>
              <a:ext cx="304800" cy="265113"/>
            </a:xfrm>
            <a:custGeom>
              <a:avLst/>
              <a:gdLst>
                <a:gd name="T0" fmla="*/ 150 w 160"/>
                <a:gd name="T1" fmla="*/ 139 h 139"/>
                <a:gd name="T2" fmla="*/ 66 w 160"/>
                <a:gd name="T3" fmla="*/ 10 h 139"/>
                <a:gd name="T4" fmla="*/ 0 w 160"/>
                <a:gd name="T5" fmla="*/ 10 h 139"/>
                <a:gd name="T6" fmla="*/ 0 w 160"/>
                <a:gd name="T7" fmla="*/ 0 h 139"/>
                <a:gd name="T8" fmla="*/ 70 w 160"/>
                <a:gd name="T9" fmla="*/ 0 h 139"/>
                <a:gd name="T10" fmla="*/ 72 w 160"/>
                <a:gd name="T11" fmla="*/ 1 h 139"/>
                <a:gd name="T12" fmla="*/ 160 w 160"/>
                <a:gd name="T13" fmla="*/ 134 h 139"/>
                <a:gd name="T14" fmla="*/ 150 w 160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39">
                  <a:moveTo>
                    <a:pt x="150" y="139"/>
                  </a:moveTo>
                  <a:cubicBezTo>
                    <a:pt x="107" y="58"/>
                    <a:pt x="73" y="18"/>
                    <a:pt x="6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3"/>
                    <a:pt x="110" y="41"/>
                    <a:pt x="160" y="134"/>
                  </a:cubicBezTo>
                  <a:lnTo>
                    <a:pt x="150" y="13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6" name="Freeform 9921"/>
            <p:cNvSpPr>
              <a:spLocks/>
            </p:cNvSpPr>
            <p:nvPr/>
          </p:nvSpPr>
          <p:spPr bwMode="auto">
            <a:xfrm>
              <a:off x="7526338" y="3763963"/>
              <a:ext cx="92075" cy="104775"/>
            </a:xfrm>
            <a:custGeom>
              <a:avLst/>
              <a:gdLst>
                <a:gd name="T0" fmla="*/ 39 w 49"/>
                <a:gd name="T1" fmla="*/ 49 h 55"/>
                <a:gd name="T2" fmla="*/ 8 w 49"/>
                <a:gd name="T3" fmla="*/ 38 h 55"/>
                <a:gd name="T4" fmla="*/ 10 w 49"/>
                <a:gd name="T5" fmla="*/ 6 h 55"/>
                <a:gd name="T6" fmla="*/ 41 w 49"/>
                <a:gd name="T7" fmla="*/ 17 h 55"/>
                <a:gd name="T8" fmla="*/ 39 w 49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5">
                  <a:moveTo>
                    <a:pt x="39" y="49"/>
                  </a:moveTo>
                  <a:cubicBezTo>
                    <a:pt x="30" y="55"/>
                    <a:pt x="16" y="50"/>
                    <a:pt x="8" y="38"/>
                  </a:cubicBezTo>
                  <a:cubicBezTo>
                    <a:pt x="0" y="26"/>
                    <a:pt x="1" y="12"/>
                    <a:pt x="10" y="6"/>
                  </a:cubicBezTo>
                  <a:cubicBezTo>
                    <a:pt x="19" y="0"/>
                    <a:pt x="33" y="5"/>
                    <a:pt x="41" y="17"/>
                  </a:cubicBezTo>
                  <a:cubicBezTo>
                    <a:pt x="49" y="29"/>
                    <a:pt x="48" y="43"/>
                    <a:pt x="39" y="49"/>
                  </a:cubicBez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7" name="Freeform 9922"/>
            <p:cNvSpPr>
              <a:spLocks/>
            </p:cNvSpPr>
            <p:nvPr/>
          </p:nvSpPr>
          <p:spPr bwMode="auto">
            <a:xfrm>
              <a:off x="7491413" y="3811588"/>
              <a:ext cx="314325" cy="342900"/>
            </a:xfrm>
            <a:custGeom>
              <a:avLst/>
              <a:gdLst>
                <a:gd name="T0" fmla="*/ 42 w 165"/>
                <a:gd name="T1" fmla="*/ 19 h 180"/>
                <a:gd name="T2" fmla="*/ 108 w 165"/>
                <a:gd name="T3" fmla="*/ 180 h 180"/>
                <a:gd name="T4" fmla="*/ 165 w 165"/>
                <a:gd name="T5" fmla="*/ 154 h 180"/>
                <a:gd name="T6" fmla="*/ 52 w 165"/>
                <a:gd name="T7" fmla="*/ 10 h 180"/>
                <a:gd name="T8" fmla="*/ 49 w 165"/>
                <a:gd name="T9" fmla="*/ 10 h 180"/>
                <a:gd name="T10" fmla="*/ 42 w 165"/>
                <a:gd name="T11" fmla="*/ 1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80">
                  <a:moveTo>
                    <a:pt x="42" y="19"/>
                  </a:moveTo>
                  <a:cubicBezTo>
                    <a:pt x="42" y="19"/>
                    <a:pt x="36" y="60"/>
                    <a:pt x="108" y="180"/>
                  </a:cubicBezTo>
                  <a:cubicBezTo>
                    <a:pt x="108" y="180"/>
                    <a:pt x="139" y="180"/>
                    <a:pt x="165" y="154"/>
                  </a:cubicBezTo>
                  <a:cubicBezTo>
                    <a:pt x="165" y="154"/>
                    <a:pt x="105" y="21"/>
                    <a:pt x="52" y="10"/>
                  </a:cubicBezTo>
                  <a:cubicBezTo>
                    <a:pt x="0" y="0"/>
                    <a:pt x="49" y="10"/>
                    <a:pt x="49" y="10"/>
                  </a:cubicBezTo>
                  <a:lnTo>
                    <a:pt x="42" y="1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8" name="Freeform 9923"/>
            <p:cNvSpPr>
              <a:spLocks/>
            </p:cNvSpPr>
            <p:nvPr/>
          </p:nvSpPr>
          <p:spPr bwMode="auto">
            <a:xfrm>
              <a:off x="7559675" y="3849688"/>
              <a:ext cx="246063" cy="306388"/>
            </a:xfrm>
            <a:custGeom>
              <a:avLst/>
              <a:gdLst>
                <a:gd name="T0" fmla="*/ 6 w 129"/>
                <a:gd name="T1" fmla="*/ 0 h 161"/>
                <a:gd name="T2" fmla="*/ 72 w 129"/>
                <a:gd name="T3" fmla="*/ 161 h 161"/>
                <a:gd name="T4" fmla="*/ 129 w 129"/>
                <a:gd name="T5" fmla="*/ 134 h 161"/>
                <a:gd name="T6" fmla="*/ 6 w 129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61">
                  <a:moveTo>
                    <a:pt x="6" y="0"/>
                  </a:moveTo>
                  <a:cubicBezTo>
                    <a:pt x="6" y="0"/>
                    <a:pt x="0" y="41"/>
                    <a:pt x="72" y="161"/>
                  </a:cubicBezTo>
                  <a:cubicBezTo>
                    <a:pt x="72" y="161"/>
                    <a:pt x="103" y="160"/>
                    <a:pt x="129" y="13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4A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9" name="Freeform 9924"/>
            <p:cNvSpPr>
              <a:spLocks/>
            </p:cNvSpPr>
            <p:nvPr/>
          </p:nvSpPr>
          <p:spPr bwMode="auto">
            <a:xfrm>
              <a:off x="7673975" y="4098925"/>
              <a:ext cx="38100" cy="57150"/>
            </a:xfrm>
            <a:custGeom>
              <a:avLst/>
              <a:gdLst>
                <a:gd name="T0" fmla="*/ 12 w 20"/>
                <a:gd name="T1" fmla="*/ 30 h 30"/>
                <a:gd name="T2" fmla="*/ 0 w 20"/>
                <a:gd name="T3" fmla="*/ 0 h 30"/>
                <a:gd name="T4" fmla="*/ 20 w 20"/>
                <a:gd name="T5" fmla="*/ 28 h 30"/>
                <a:gd name="T6" fmla="*/ 12 w 20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0">
                  <a:moveTo>
                    <a:pt x="12" y="3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17" y="30"/>
                    <a:pt x="12" y="30"/>
                  </a:cubicBezTo>
                  <a:close/>
                </a:path>
              </a:pathLst>
            </a:custGeom>
            <a:solidFill>
              <a:srgbClr val="EA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0" name="Freeform 9925"/>
            <p:cNvSpPr>
              <a:spLocks/>
            </p:cNvSpPr>
            <p:nvPr/>
          </p:nvSpPr>
          <p:spPr bwMode="auto">
            <a:xfrm>
              <a:off x="7181850" y="3535363"/>
              <a:ext cx="82550" cy="19050"/>
            </a:xfrm>
            <a:custGeom>
              <a:avLst/>
              <a:gdLst>
                <a:gd name="T0" fmla="*/ 0 w 44"/>
                <a:gd name="T1" fmla="*/ 10 h 10"/>
                <a:gd name="T2" fmla="*/ 41 w 44"/>
                <a:gd name="T3" fmla="*/ 0 h 10"/>
                <a:gd name="T4" fmla="*/ 44 w 44"/>
                <a:gd name="T5" fmla="*/ 5 h 10"/>
                <a:gd name="T6" fmla="*/ 41 w 44"/>
                <a:gd name="T7" fmla="*/ 10 h 10"/>
                <a:gd name="T8" fmla="*/ 0 w 44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">
                  <a:moveTo>
                    <a:pt x="0" y="10"/>
                  </a:moveTo>
                  <a:cubicBezTo>
                    <a:pt x="0" y="10"/>
                    <a:pt x="26" y="0"/>
                    <a:pt x="41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1" name="副标题 2">
            <a:extLst>
              <a:ext uri="{FF2B5EF4-FFF2-40B4-BE49-F238E27FC236}">
                <a16:creationId xmlns:a16="http://schemas.microsoft.com/office/drawing/2014/main" id="{394882BA-5792-4EE7-B60E-A9F80235E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2752" y="5209970"/>
            <a:ext cx="535706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2" name="标题 1">
            <a:extLst>
              <a:ext uri="{FF2B5EF4-FFF2-40B4-BE49-F238E27FC236}">
                <a16:creationId xmlns:a16="http://schemas.microsoft.com/office/drawing/2014/main" id="{B9B2BE3C-B7AB-49A5-AB98-0F6892742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2752" y="4076490"/>
            <a:ext cx="5357061" cy="125793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36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45">
            <a:extLst>
              <a:ext uri="{FF2B5EF4-FFF2-40B4-BE49-F238E27FC236}">
                <a16:creationId xmlns:a16="http://schemas.microsoft.com/office/drawing/2014/main" id="{8504C523-AF50-44DA-81C6-45304EDB7D10}"/>
              </a:ext>
            </a:extLst>
          </p:cNvPr>
          <p:cNvSpPr/>
          <p:nvPr userDrawn="1"/>
        </p:nvSpPr>
        <p:spPr>
          <a:xfrm>
            <a:off x="-600" y="0"/>
            <a:ext cx="12192600" cy="10443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标题占位符 1">
            <a:extLst>
              <a:ext uri="{FF2B5EF4-FFF2-40B4-BE49-F238E27FC236}">
                <a16:creationId xmlns:a16="http://schemas.microsoft.com/office/drawing/2014/main" id="{ADA6EBF8-0352-46A0-B603-74A32214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09903"/>
            <a:ext cx="10850563" cy="817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113C16C8-6CBC-44E6-8023-982FC053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21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22" name="日期占位符 21">
            <a:extLst>
              <a:ext uri="{FF2B5EF4-FFF2-40B4-BE49-F238E27FC236}">
                <a16:creationId xmlns:a16="http://schemas.microsoft.com/office/drawing/2014/main" id="{84368581-CB75-455E-9C92-7873242BD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F6A17A43-B3C2-45E4-B6A2-98B8082BA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3A46-88C2-4839-8797-EE907B0FC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42B6163-6A91-43DB-B6A7-D18F3B26C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44" y="3429000"/>
            <a:ext cx="4814833" cy="32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EAFE99-3D2E-4494-B35B-4A9F66FF3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86" y="189000"/>
            <a:ext cx="7545792" cy="324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B51EEEC-ACDC-45A6-8EC6-4FDB90EE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化工应用数学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B9E1D-F208-4E88-813F-D304FA90F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宋飞飞</a:t>
            </a:r>
            <a:endParaRPr lang="en-US" altLang="zh-CN" dirty="0"/>
          </a:p>
          <a:p>
            <a:r>
              <a:rPr lang="zh-CN" altLang="en-US" dirty="0"/>
              <a:t>天津理工大学 化学化工学院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ACB6D6-6E4C-497E-AB12-B93433917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" y="3429000"/>
            <a:ext cx="369849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1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2A24A-27FC-44E9-9419-55480252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2.17 Matplotlib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2C9437-639A-42E2-BC81-B1D5C8586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A15ABB-ACCD-4ADB-8F27-C90D296846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非常强大的 </a:t>
            </a:r>
            <a:r>
              <a:rPr lang="en-US" altLang="zh-CN" dirty="0"/>
              <a:t>Python </a:t>
            </a:r>
            <a:r>
              <a:rPr lang="zh-CN" altLang="en-US" dirty="0"/>
              <a:t>画图工具</a:t>
            </a:r>
            <a:endParaRPr lang="en-US" altLang="zh-CN" dirty="0"/>
          </a:p>
          <a:p>
            <a:r>
              <a:rPr lang="zh-CN" altLang="en-US" dirty="0"/>
              <a:t>能够生成多种不同类型的图像：</a:t>
            </a:r>
            <a:endParaRPr lang="en-US" altLang="zh-CN" dirty="0"/>
          </a:p>
          <a:p>
            <a:pPr lvl="1"/>
            <a:r>
              <a:rPr lang="zh-CN" altLang="en-US" dirty="0"/>
              <a:t>线图</a:t>
            </a:r>
            <a:endParaRPr lang="en-US" altLang="zh-CN" dirty="0"/>
          </a:p>
          <a:p>
            <a:pPr lvl="1"/>
            <a:r>
              <a:rPr lang="zh-CN" altLang="en-US" dirty="0"/>
              <a:t>散点图</a:t>
            </a:r>
            <a:endParaRPr lang="en-US" altLang="zh-CN" dirty="0"/>
          </a:p>
          <a:p>
            <a:pPr lvl="1"/>
            <a:r>
              <a:rPr lang="zh-CN" altLang="en-US" dirty="0"/>
              <a:t>等高线图</a:t>
            </a:r>
            <a:endParaRPr lang="en-US" altLang="zh-CN" dirty="0"/>
          </a:p>
          <a:p>
            <a:pPr lvl="1"/>
            <a:r>
              <a:rPr lang="zh-CN" altLang="en-US" dirty="0"/>
              <a:t>条形图</a:t>
            </a:r>
            <a:endParaRPr lang="en-US" altLang="zh-CN" dirty="0"/>
          </a:p>
          <a:p>
            <a:pPr lvl="1"/>
            <a:r>
              <a:rPr lang="zh-CN" altLang="en-US" dirty="0"/>
              <a:t>柱状图</a:t>
            </a:r>
            <a:endParaRPr lang="en-US" altLang="zh-CN" dirty="0"/>
          </a:p>
          <a:p>
            <a:pPr lvl="1"/>
            <a:r>
              <a:rPr lang="en-US" altLang="zh-CN" dirty="0"/>
              <a:t>3D </a:t>
            </a:r>
            <a:r>
              <a:rPr lang="zh-CN" altLang="en-US" dirty="0"/>
              <a:t>图形</a:t>
            </a:r>
            <a:endParaRPr lang="en-US" altLang="zh-CN" dirty="0"/>
          </a:p>
          <a:p>
            <a:pPr lvl="1"/>
            <a:r>
              <a:rPr lang="zh-CN" altLang="en-US" dirty="0"/>
              <a:t>图形动画等等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034F51-DB74-4472-8383-5CA240AED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05" y="1098550"/>
            <a:ext cx="5526000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2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2A24A-27FC-44E9-9419-55480252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2.17 Matplotlib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2C9437-639A-42E2-BC81-B1D5C8586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A15ABB-ACCD-4ADB-8F27-C90D296846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基本使用：</a:t>
            </a:r>
            <a:endParaRPr lang="en-US" altLang="zh-CN" dirty="0"/>
          </a:p>
          <a:p>
            <a:pPr lvl="1"/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81EA65-CBF4-4029-AA57-7E8B3CEAA6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4962" y="3261678"/>
            <a:ext cx="3219450" cy="2019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71CAF3-75B6-4777-B60B-1178BE043422}"/>
              </a:ext>
            </a:extLst>
          </p:cNvPr>
          <p:cNvPicPr/>
          <p:nvPr/>
        </p:nvPicPr>
        <p:blipFill rotWithShape="1">
          <a:blip r:embed="rId3"/>
          <a:srcRect l="4334" t="9631" r="7537" b="3884"/>
          <a:stretch/>
        </p:blipFill>
        <p:spPr bwMode="auto">
          <a:xfrm>
            <a:off x="6208230" y="2560394"/>
            <a:ext cx="4648200" cy="34213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07738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2A24A-27FC-44E9-9419-55480252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2.17 Matplotlib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2C9437-639A-42E2-BC81-B1D5C8586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A15ABB-ACCD-4ADB-8F27-C90D296846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高级使用：</a:t>
            </a:r>
            <a:endParaRPr lang="en-US" altLang="zh-CN" dirty="0"/>
          </a:p>
          <a:p>
            <a:pPr lvl="1"/>
            <a:r>
              <a:rPr lang="zh-CN" altLang="en-US" dirty="0"/>
              <a:t>坐标轴调整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EDC369-2F8D-4BB8-BA66-9992EC87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60" y="2359694"/>
            <a:ext cx="6470730" cy="2736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16DAF7F-E231-4BA5-A3DB-9FC53605675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95722" y="1623134"/>
            <a:ext cx="5274310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2A24A-27FC-44E9-9419-55480252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2.17 Matplotlib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2C9437-639A-42E2-BC81-B1D5C8586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A15ABB-ACCD-4ADB-8F27-C90D296846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散点图：</a:t>
            </a:r>
            <a:endParaRPr lang="en-US" altLang="zh-CN" dirty="0"/>
          </a:p>
          <a:p>
            <a:pPr lvl="1"/>
            <a:r>
              <a:rPr lang="zh-CN" altLang="en-US" dirty="0"/>
              <a:t>基本语法：</a:t>
            </a:r>
            <a:r>
              <a:rPr lang="en-US" altLang="zh-CN" dirty="0"/>
              <a:t>.scatter(</a:t>
            </a:r>
            <a:r>
              <a:rPr lang="en-US" altLang="zh-CN" dirty="0" err="1"/>
              <a:t>xData,yData,s</a:t>
            </a:r>
            <a:r>
              <a:rPr lang="en-US" altLang="zh-CN" dirty="0"/>
              <a:t>=</a:t>
            </a:r>
            <a:r>
              <a:rPr lang="en-US" altLang="zh-CN" dirty="0" err="1"/>
              <a:t>scatterSize,c</a:t>
            </a:r>
            <a:r>
              <a:rPr lang="en-US" altLang="zh-CN" dirty="0"/>
              <a:t>=</a:t>
            </a:r>
            <a:r>
              <a:rPr lang="en-US" altLang="zh-CN" dirty="0" err="1"/>
              <a:t>color,alpha</a:t>
            </a:r>
            <a:r>
              <a:rPr lang="en-US" altLang="zh-CN" dirty="0"/>
              <a:t>=</a:t>
            </a:r>
            <a:r>
              <a:rPr lang="en-US" altLang="zh-CN" dirty="0" err="1"/>
              <a:t>alphaData</a:t>
            </a:r>
            <a:r>
              <a:rPr lang="en-US" altLang="zh-CN" dirty="0"/>
              <a:t>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0AF5CE-0B01-4DEE-B66A-819B570048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8345" y="2343914"/>
            <a:ext cx="4029075" cy="3543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544780-BE13-4B3F-8853-235D067BD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3914"/>
            <a:ext cx="472933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3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2A24A-27FC-44E9-9419-55480252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2.17 Matplotlib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2C9437-639A-42E2-BC81-B1D5C8586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A15ABB-ACCD-4ADB-8F27-C90D296846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图：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1FE7F1-F908-4040-83D5-0FCE44330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2179694"/>
            <a:ext cx="7135236" cy="309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6ED66A6-2133-4925-90DA-0FB6746A1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46" y="1649388"/>
            <a:ext cx="5533454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0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9AEE1-45B3-47E5-9D64-A8323A11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5DEFA5F-5E9B-46DC-8B0E-BCC50F4C83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9DCB2-A8EA-4B73-88B2-8AFE657CB4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r>
              <a:rPr lang="en-US" altLang="zh-CN" dirty="0"/>
              <a:t>y=f(x)</a:t>
            </a:r>
            <a:r>
              <a:rPr lang="zh-CN" altLang="en-US" dirty="0"/>
              <a:t>是定义在</a:t>
            </a:r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/>
              <a:t>[0,10]</a:t>
            </a:r>
            <a:r>
              <a:rPr lang="zh-CN" altLang="en-US" dirty="0"/>
              <a:t>上的函数，已知</a:t>
            </a:r>
            <a:r>
              <a:rPr lang="en-US" altLang="zh-CN" dirty="0"/>
              <a:t>f(0)=1.0</a:t>
            </a:r>
            <a:r>
              <a:rPr lang="zh-CN" altLang="en-US" dirty="0"/>
              <a:t>，并且通过测量得到了</a:t>
            </a:r>
            <a:r>
              <a:rPr lang="en-US" altLang="zh-CN" dirty="0"/>
              <a:t>f’(x)</a:t>
            </a:r>
            <a:r>
              <a:rPr lang="zh-CN" altLang="en-US" dirty="0"/>
              <a:t>的数值如下表，请使用</a:t>
            </a:r>
            <a:r>
              <a:rPr lang="en-US" altLang="zh-CN" dirty="0"/>
              <a:t>python</a:t>
            </a:r>
            <a:r>
              <a:rPr lang="zh-CN" altLang="en-US" dirty="0"/>
              <a:t>求出表格中的空白的</a:t>
            </a:r>
            <a:r>
              <a:rPr lang="en-US" altLang="zh-CN" dirty="0"/>
              <a:t>y</a:t>
            </a:r>
            <a:r>
              <a:rPr lang="zh-CN" altLang="en-US" dirty="0"/>
              <a:t>值，并画出</a:t>
            </a:r>
            <a:r>
              <a:rPr lang="en-US" altLang="zh-CN" dirty="0"/>
              <a:t>y=f(x)</a:t>
            </a:r>
            <a:r>
              <a:rPr lang="zh-CN" altLang="en-US" dirty="0"/>
              <a:t>图像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提交方式：</a:t>
            </a:r>
            <a:endParaRPr lang="en-US" altLang="zh-CN" dirty="0"/>
          </a:p>
          <a:p>
            <a:pPr lvl="1"/>
            <a:r>
              <a:rPr lang="zh-CN" altLang="en-US" dirty="0"/>
              <a:t>题目、上表（填上空白</a:t>
            </a:r>
            <a:r>
              <a:rPr lang="en-US" altLang="zh-CN" dirty="0"/>
              <a:t>y</a:t>
            </a:r>
            <a:r>
              <a:rPr lang="zh-CN" altLang="en-US" dirty="0"/>
              <a:t>值）和图像截图保存在一个</a:t>
            </a:r>
            <a:r>
              <a:rPr lang="en-US" altLang="zh-CN" dirty="0"/>
              <a:t>word</a:t>
            </a:r>
            <a:r>
              <a:rPr lang="zh-CN" altLang="en-US" dirty="0"/>
              <a:t>文件中</a:t>
            </a:r>
            <a:endParaRPr lang="en-US" altLang="zh-CN" dirty="0"/>
          </a:p>
          <a:p>
            <a:pPr lvl="1"/>
            <a:r>
              <a:rPr lang="zh-CN" altLang="en-US" dirty="0"/>
              <a:t>源代码保存为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上述两个文件命名方式：学号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</a:t>
            </a:r>
            <a:r>
              <a:rPr lang="zh-CN" altLang="en-US" dirty="0"/>
              <a:t>作业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发送至</a:t>
            </a:r>
            <a:r>
              <a:rPr lang="en-US" altLang="zh-CN" dirty="0"/>
              <a:t>sanliwuxun@foxmail.com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B4D9E88-1B1F-488C-8F24-32CC2ADCD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42298"/>
              </p:ext>
            </p:extLst>
          </p:nvPr>
        </p:nvGraphicFramePr>
        <p:xfrm>
          <a:off x="1854267" y="2622184"/>
          <a:ext cx="8481876" cy="147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03">
                  <a:extLst>
                    <a:ext uri="{9D8B030D-6E8A-4147-A177-3AD203B41FA5}">
                      <a16:colId xmlns:a16="http://schemas.microsoft.com/office/drawing/2014/main" val="1406057814"/>
                    </a:ext>
                  </a:extLst>
                </a:gridCol>
                <a:gridCol w="615643">
                  <a:extLst>
                    <a:ext uri="{9D8B030D-6E8A-4147-A177-3AD203B41FA5}">
                      <a16:colId xmlns:a16="http://schemas.microsoft.com/office/drawing/2014/main" val="772630091"/>
                    </a:ext>
                  </a:extLst>
                </a:gridCol>
                <a:gridCol w="706823">
                  <a:extLst>
                    <a:ext uri="{9D8B030D-6E8A-4147-A177-3AD203B41FA5}">
                      <a16:colId xmlns:a16="http://schemas.microsoft.com/office/drawing/2014/main" val="4018563389"/>
                    </a:ext>
                  </a:extLst>
                </a:gridCol>
                <a:gridCol w="706823">
                  <a:extLst>
                    <a:ext uri="{9D8B030D-6E8A-4147-A177-3AD203B41FA5}">
                      <a16:colId xmlns:a16="http://schemas.microsoft.com/office/drawing/2014/main" val="1574864999"/>
                    </a:ext>
                  </a:extLst>
                </a:gridCol>
                <a:gridCol w="706823">
                  <a:extLst>
                    <a:ext uri="{9D8B030D-6E8A-4147-A177-3AD203B41FA5}">
                      <a16:colId xmlns:a16="http://schemas.microsoft.com/office/drawing/2014/main" val="1765896292"/>
                    </a:ext>
                  </a:extLst>
                </a:gridCol>
                <a:gridCol w="706823">
                  <a:extLst>
                    <a:ext uri="{9D8B030D-6E8A-4147-A177-3AD203B41FA5}">
                      <a16:colId xmlns:a16="http://schemas.microsoft.com/office/drawing/2014/main" val="3668642730"/>
                    </a:ext>
                  </a:extLst>
                </a:gridCol>
                <a:gridCol w="706823">
                  <a:extLst>
                    <a:ext uri="{9D8B030D-6E8A-4147-A177-3AD203B41FA5}">
                      <a16:colId xmlns:a16="http://schemas.microsoft.com/office/drawing/2014/main" val="1295841957"/>
                    </a:ext>
                  </a:extLst>
                </a:gridCol>
                <a:gridCol w="706823">
                  <a:extLst>
                    <a:ext uri="{9D8B030D-6E8A-4147-A177-3AD203B41FA5}">
                      <a16:colId xmlns:a16="http://schemas.microsoft.com/office/drawing/2014/main" val="438753566"/>
                    </a:ext>
                  </a:extLst>
                </a:gridCol>
                <a:gridCol w="706823">
                  <a:extLst>
                    <a:ext uri="{9D8B030D-6E8A-4147-A177-3AD203B41FA5}">
                      <a16:colId xmlns:a16="http://schemas.microsoft.com/office/drawing/2014/main" val="1509678179"/>
                    </a:ext>
                  </a:extLst>
                </a:gridCol>
                <a:gridCol w="706823">
                  <a:extLst>
                    <a:ext uri="{9D8B030D-6E8A-4147-A177-3AD203B41FA5}">
                      <a16:colId xmlns:a16="http://schemas.microsoft.com/office/drawing/2014/main" val="251710268"/>
                    </a:ext>
                  </a:extLst>
                </a:gridCol>
                <a:gridCol w="706823">
                  <a:extLst>
                    <a:ext uri="{9D8B030D-6E8A-4147-A177-3AD203B41FA5}">
                      <a16:colId xmlns:a16="http://schemas.microsoft.com/office/drawing/2014/main" val="805383809"/>
                    </a:ext>
                  </a:extLst>
                </a:gridCol>
                <a:gridCol w="706823">
                  <a:extLst>
                    <a:ext uri="{9D8B030D-6E8A-4147-A177-3AD203B41FA5}">
                      <a16:colId xmlns:a16="http://schemas.microsoft.com/office/drawing/2014/main" val="4114604738"/>
                    </a:ext>
                  </a:extLst>
                </a:gridCol>
              </a:tblGrid>
              <a:tr h="4905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827900"/>
                  </a:ext>
                </a:extLst>
              </a:tr>
              <a:tr h="4905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f’(x)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47300"/>
                  </a:ext>
                </a:extLst>
              </a:tr>
              <a:tr h="4905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y=f(x)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159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6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2F429-3ED3-4A3D-AA95-C8722E46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</a:t>
            </a:r>
            <a:r>
              <a:rPr lang="en-US" altLang="zh-CN" dirty="0"/>
              <a:t>Python</a:t>
            </a:r>
            <a:r>
              <a:rPr lang="zh-CN" altLang="en-US" dirty="0"/>
              <a:t>编程基础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E640AF-E162-4881-A11A-3E366F8631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17E396-FBFF-4E13-B29F-7967B26877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2.14 Python</a:t>
            </a:r>
            <a:r>
              <a:rPr lang="zh-CN" altLang="en-US" dirty="0"/>
              <a:t>中的库</a:t>
            </a:r>
            <a:endParaRPr lang="en-US" altLang="zh-CN" dirty="0"/>
          </a:p>
          <a:p>
            <a:r>
              <a:rPr lang="en-US" altLang="zh-CN" dirty="0"/>
              <a:t>2.15 </a:t>
            </a:r>
            <a:r>
              <a:rPr lang="en-US" altLang="zh-CN" dirty="0" err="1"/>
              <a:t>Git&amp;Github</a:t>
            </a:r>
            <a:endParaRPr lang="en-US" altLang="zh-CN" dirty="0"/>
          </a:p>
          <a:p>
            <a:r>
              <a:rPr lang="en-US" altLang="zh-CN" dirty="0"/>
              <a:t>2.16 </a:t>
            </a:r>
            <a:r>
              <a:rPr lang="en-US" altLang="zh-CN" dirty="0" err="1"/>
              <a:t>numpy</a:t>
            </a:r>
            <a:endParaRPr lang="en-US" altLang="zh-CN" dirty="0"/>
          </a:p>
          <a:p>
            <a:r>
              <a:rPr lang="en-US" altLang="zh-CN" dirty="0"/>
              <a:t>2.17 Matplotlib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57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AD4CF-36B0-45CE-B010-778E4359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2.14 Python</a:t>
            </a:r>
            <a:r>
              <a:rPr lang="zh-CN" altLang="en-US" dirty="0"/>
              <a:t>中的库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785839D-CCF2-40F2-9ED0-0481C77A5B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546396-8723-4EA0-81D5-A8508E930E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外部库</a:t>
            </a:r>
            <a:endParaRPr lang="en-US" altLang="zh-CN" dirty="0"/>
          </a:p>
          <a:p>
            <a:pPr lvl="1"/>
            <a:r>
              <a:rPr lang="en-US" altLang="zh-CN" dirty="0" err="1"/>
              <a:t>Numpy</a:t>
            </a:r>
            <a:endParaRPr lang="en-US" altLang="zh-CN" dirty="0"/>
          </a:p>
          <a:p>
            <a:pPr lvl="1"/>
            <a:r>
              <a:rPr lang="en-US" altLang="zh-CN" dirty="0" err="1"/>
              <a:t>Scipy</a:t>
            </a:r>
            <a:endParaRPr lang="en-US" altLang="zh-CN" dirty="0"/>
          </a:p>
          <a:p>
            <a:pPr lvl="1"/>
            <a:r>
              <a:rPr lang="en-US" altLang="zh-CN" dirty="0"/>
              <a:t>Matplotlib</a:t>
            </a:r>
          </a:p>
          <a:p>
            <a:pPr lvl="1"/>
            <a:r>
              <a:rPr lang="en-US" altLang="zh-CN" dirty="0" err="1"/>
              <a:t>Scrapy</a:t>
            </a:r>
            <a:endParaRPr lang="en-US" altLang="zh-CN" dirty="0"/>
          </a:p>
          <a:p>
            <a:pPr lvl="1"/>
            <a:r>
              <a:rPr lang="en-US" altLang="zh-CN" dirty="0"/>
              <a:t>Pillow</a:t>
            </a:r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zh-CN" altLang="en-US" dirty="0"/>
              <a:t>库的安装：</a:t>
            </a:r>
            <a:r>
              <a:rPr lang="en-US" altLang="zh-CN" dirty="0"/>
              <a:t>$ pip install</a:t>
            </a:r>
            <a:r>
              <a:rPr lang="zh-CN" altLang="en-US" dirty="0"/>
              <a:t>模块名</a:t>
            </a:r>
            <a:endParaRPr lang="en-US" altLang="zh-CN" dirty="0"/>
          </a:p>
          <a:p>
            <a:pPr lvl="1"/>
            <a:r>
              <a:rPr lang="en-US" altLang="zh-CN" dirty="0"/>
              <a:t>Python2+</a:t>
            </a:r>
            <a:r>
              <a:rPr lang="zh-CN" altLang="en-US" dirty="0"/>
              <a:t>：</a:t>
            </a:r>
            <a:r>
              <a:rPr lang="en-US" altLang="zh-CN" dirty="0"/>
              <a:t>$ pip install </a:t>
            </a:r>
            <a:r>
              <a:rPr lang="en-US" altLang="zh-CN" dirty="0" err="1"/>
              <a:t>numpy</a:t>
            </a:r>
            <a:endParaRPr lang="en-US" altLang="zh-CN" dirty="0"/>
          </a:p>
          <a:p>
            <a:pPr lvl="1"/>
            <a:r>
              <a:rPr lang="en-US" altLang="zh-CN" dirty="0"/>
              <a:t>Python3+</a:t>
            </a:r>
            <a:r>
              <a:rPr lang="zh-CN" altLang="en-US" dirty="0"/>
              <a:t>：</a:t>
            </a:r>
            <a:r>
              <a:rPr lang="en-US" altLang="zh-CN" dirty="0"/>
              <a:t>$ pip3 install </a:t>
            </a:r>
            <a:r>
              <a:rPr lang="en-US" altLang="zh-CN" dirty="0" err="1"/>
              <a:t>numpy</a:t>
            </a:r>
            <a:endParaRPr lang="en-US" altLang="zh-CN" dirty="0"/>
          </a:p>
          <a:p>
            <a:r>
              <a:rPr lang="zh-CN" altLang="en-US" dirty="0"/>
              <a:t>库的更新</a:t>
            </a:r>
            <a:endParaRPr lang="en-US" altLang="zh-CN" dirty="0"/>
          </a:p>
          <a:p>
            <a:pPr lvl="1"/>
            <a:r>
              <a:rPr lang="en-US" altLang="zh-CN" dirty="0"/>
              <a:t>Python2+</a:t>
            </a:r>
            <a:r>
              <a:rPr lang="zh-CN" altLang="en-US" dirty="0"/>
              <a:t>：</a:t>
            </a:r>
            <a:r>
              <a:rPr lang="en-US" altLang="zh-CN" dirty="0"/>
              <a:t>$ pip install -U </a:t>
            </a:r>
            <a:r>
              <a:rPr lang="en-US" altLang="zh-CN" dirty="0" err="1"/>
              <a:t>numpy</a:t>
            </a:r>
            <a:endParaRPr lang="en-US" altLang="zh-CN" dirty="0"/>
          </a:p>
          <a:p>
            <a:pPr lvl="1"/>
            <a:r>
              <a:rPr lang="en-US" altLang="zh-CN" dirty="0"/>
              <a:t>Python3+</a:t>
            </a:r>
            <a:r>
              <a:rPr lang="zh-CN" altLang="en-US" dirty="0"/>
              <a:t>：</a:t>
            </a:r>
            <a:r>
              <a:rPr lang="en-US" altLang="zh-CN" dirty="0"/>
              <a:t>$ pip3 install -U </a:t>
            </a:r>
            <a:r>
              <a:rPr lang="en-US" altLang="zh-CN" dirty="0" err="1"/>
              <a:t>numpy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https://ss2.bdstatic.com/70cFvnSh_Q1YnxGkpoWK1HF6hhy/it/u=3480284835,1728322401&amp;fm=26&amp;gp=0.jpg">
            <a:extLst>
              <a:ext uri="{FF2B5EF4-FFF2-40B4-BE49-F238E27FC236}">
                <a16:creationId xmlns:a16="http://schemas.microsoft.com/office/drawing/2014/main" id="{94ACAD62-0E86-4DBD-AC3C-F5F924E46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448" y="3191750"/>
            <a:ext cx="3267227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36CC41-75F8-4CFC-8192-7928E728D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150" y="1497150"/>
            <a:ext cx="5526000" cy="1296000"/>
          </a:xfrm>
          <a:prstGeom prst="rect">
            <a:avLst/>
          </a:prstGeom>
        </p:spPr>
      </p:pic>
      <p:pic>
        <p:nvPicPr>
          <p:cNvPr id="1030" name="Picture 6" descr="https://timgsa.baidu.com/timg?image&amp;quality=80&amp;size=b9999_10000&amp;sec=1568010814&amp;di=98eb4b7ffb09c0e7231b6b07607a01a9&amp;imgtype=jpg&amp;er=1&amp;src=http%3A%2F%2Fi0.hdslb.com%2Fbfs%2Farchive%2Fd4b5510fcf20d7ebdca398e8b87d2dcf281038b8.jpg">
            <a:extLst>
              <a:ext uri="{FF2B5EF4-FFF2-40B4-BE49-F238E27FC236}">
                <a16:creationId xmlns:a16="http://schemas.microsoft.com/office/drawing/2014/main" id="{95B84B6F-B042-4ED8-A35C-3CD78B09B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" t="15646" r="22260" b="31606"/>
          <a:stretch/>
        </p:blipFill>
        <p:spPr bwMode="auto">
          <a:xfrm>
            <a:off x="6944841" y="4889388"/>
            <a:ext cx="292044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45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AD4CF-36B0-45CE-B010-778E4359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2.14 Python</a:t>
            </a:r>
            <a:r>
              <a:rPr lang="zh-CN" altLang="en-US" dirty="0"/>
              <a:t>中的库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785839D-CCF2-40F2-9ED0-0481C77A5B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546396-8723-4EA0-81D5-A8508E930E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官网：</a:t>
            </a:r>
            <a:r>
              <a:rPr lang="en-US" altLang="zh-CN" dirty="0"/>
              <a:t>http://www.numpy.org/</a:t>
            </a:r>
          </a:p>
          <a:p>
            <a:pPr lvl="1"/>
            <a:r>
              <a:rPr lang="zh-CN" altLang="en-US" dirty="0"/>
              <a:t>源代码：</a:t>
            </a:r>
            <a:r>
              <a:rPr lang="en-US" altLang="zh-CN" dirty="0"/>
              <a:t>https://github.com/numpy/numpy</a:t>
            </a:r>
          </a:p>
          <a:p>
            <a:r>
              <a:rPr lang="en-US" altLang="zh-CN" dirty="0" err="1"/>
              <a:t>Scipy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官网：</a:t>
            </a:r>
            <a:r>
              <a:rPr lang="en-US" altLang="zh-CN" dirty="0"/>
              <a:t>https://www.scipy.org/</a:t>
            </a:r>
          </a:p>
          <a:p>
            <a:pPr lvl="1"/>
            <a:r>
              <a:rPr lang="zh-CN" altLang="en-US" dirty="0"/>
              <a:t>源代码：</a:t>
            </a:r>
            <a:r>
              <a:rPr lang="en-US" altLang="zh-CN" dirty="0"/>
              <a:t>https://github.com/scipy/scipy</a:t>
            </a:r>
          </a:p>
          <a:p>
            <a:r>
              <a:rPr lang="en-US" altLang="zh-CN" dirty="0"/>
              <a:t>Matplotlib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官网：</a:t>
            </a:r>
            <a:r>
              <a:rPr lang="en-US" altLang="zh-CN" dirty="0"/>
              <a:t>https://matplotlib.org/</a:t>
            </a:r>
          </a:p>
          <a:p>
            <a:pPr lvl="1"/>
            <a:r>
              <a:rPr lang="zh-CN" altLang="en-US" dirty="0"/>
              <a:t>源代码：</a:t>
            </a:r>
            <a:r>
              <a:rPr lang="en-US" altLang="zh-CN" dirty="0"/>
              <a:t>https://github.com/matplotlib/matplotlib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55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F4478-346B-480B-BD39-B43995A3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2.15 Git &amp; 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BE8232-9B47-42FF-B6F9-A8669E2558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493426-1669-4F06-9087-2B9D50375D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098550"/>
            <a:ext cx="5426075" cy="5258288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版本控制系统（</a:t>
            </a:r>
            <a:r>
              <a:rPr lang="en-US" altLang="zh-CN" dirty="0"/>
              <a:t>Version Control System</a:t>
            </a:r>
            <a:r>
              <a:rPr lang="zh-CN" altLang="en-US" dirty="0"/>
              <a:t>，</a:t>
            </a:r>
            <a:r>
              <a:rPr lang="en-US" altLang="zh-CN" dirty="0"/>
              <a:t>VCS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分布式</a:t>
            </a:r>
            <a:r>
              <a:rPr lang="en-US" altLang="zh-CN" dirty="0"/>
              <a:t>&amp;</a:t>
            </a:r>
            <a:r>
              <a:rPr lang="zh-CN" altLang="en-US" strike="sngStrike" dirty="0"/>
              <a:t>集中式</a:t>
            </a:r>
          </a:p>
          <a:p>
            <a:r>
              <a:rPr lang="en-US" altLang="zh-CN" dirty="0" err="1"/>
              <a:t>Github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Git</a:t>
            </a:r>
            <a:r>
              <a:rPr lang="zh-CN" altLang="en-US" dirty="0"/>
              <a:t>的代码托管平台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0" name="Picture 2" descr="https://ss1.bdstatic.com/70cFvXSh_Q1YnxGkpoWK1HF6hhy/it/u=2559393617,1362683786&amp;fm=26&amp;gp=0.jpg">
            <a:extLst>
              <a:ext uri="{FF2B5EF4-FFF2-40B4-BE49-F238E27FC236}">
                <a16:creationId xmlns:a16="http://schemas.microsoft.com/office/drawing/2014/main" id="{F1A23170-61DE-4D48-AABC-4C73FA251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1545494"/>
            <a:ext cx="4822967" cy="2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imgsa.baidu.com/timg?image&amp;quality=80&amp;size=b9999_10000&amp;sec=1568011966&amp;di=a647ebe3afc759ddaf772badba4e54b1&amp;imgtype=jpg&amp;er=1&amp;src=http%3A%2F%2F5b0988e595225.cdn.sohucs.com%2Fimages%2F20171115%2F63c99c9e30734d8395ba70d8da90b3f7.gif">
            <a:extLst>
              <a:ext uri="{FF2B5EF4-FFF2-40B4-BE49-F238E27FC236}">
                <a16:creationId xmlns:a16="http://schemas.microsoft.com/office/drawing/2014/main" id="{6D950B58-0747-4F2F-874C-76F32EACE9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3" t="22555" r="9246" b="17112"/>
          <a:stretch/>
        </p:blipFill>
        <p:spPr bwMode="auto">
          <a:xfrm>
            <a:off x="6370846" y="3893407"/>
            <a:ext cx="4711423" cy="2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55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ED9CE-FB95-4B1C-8055-92042EFE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2.16 </a:t>
            </a:r>
            <a:r>
              <a:rPr lang="en-US" altLang="zh-CN" dirty="0" err="1"/>
              <a:t>numpy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DB6E4F-F104-4948-BC50-4F68CB8D4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F794E-D8FC-426C-8752-2DD9D533A9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098550"/>
            <a:ext cx="5426075" cy="5258288"/>
          </a:xfrm>
        </p:spPr>
        <p:txBody>
          <a:bodyPr/>
          <a:lstStyle/>
          <a:p>
            <a:r>
              <a:rPr lang="zh-CN" altLang="en-US" dirty="0"/>
              <a:t>主要用于数组</a:t>
            </a:r>
            <a:r>
              <a:rPr lang="en-US" altLang="zh-CN" dirty="0"/>
              <a:t>/</a:t>
            </a:r>
            <a:r>
              <a:rPr lang="zh-CN" altLang="en-US" dirty="0"/>
              <a:t>矩阵数学运算</a:t>
            </a:r>
            <a:endParaRPr lang="en-US" altLang="zh-CN" dirty="0"/>
          </a:p>
          <a:p>
            <a:r>
              <a:rPr lang="zh-CN" altLang="en-US" dirty="0"/>
              <a:t>特点：</a:t>
            </a:r>
            <a:endParaRPr lang="en-US" altLang="zh-CN" dirty="0"/>
          </a:p>
          <a:p>
            <a:pPr lvl="1"/>
            <a:r>
              <a:rPr lang="zh-CN" altLang="en-US" dirty="0"/>
              <a:t>一个强大的</a:t>
            </a:r>
            <a:r>
              <a:rPr lang="en-US" altLang="zh-CN" dirty="0"/>
              <a:t>N</a:t>
            </a:r>
            <a:r>
              <a:rPr lang="zh-CN" altLang="en-US" dirty="0"/>
              <a:t>维数组对象 </a:t>
            </a:r>
            <a:r>
              <a:rPr lang="en-US" altLang="zh-CN" dirty="0" err="1"/>
              <a:t>ndarray</a:t>
            </a:r>
            <a:endParaRPr lang="en-US" altLang="zh-CN" dirty="0"/>
          </a:p>
          <a:p>
            <a:pPr lvl="1"/>
            <a:r>
              <a:rPr lang="zh-CN" altLang="en-US" dirty="0"/>
              <a:t>广播功能函数</a:t>
            </a:r>
            <a:endParaRPr lang="en-US" altLang="zh-CN" dirty="0"/>
          </a:p>
          <a:p>
            <a:pPr lvl="1"/>
            <a:r>
              <a:rPr lang="zh-CN" altLang="en-US" dirty="0"/>
              <a:t>整合 </a:t>
            </a:r>
            <a:r>
              <a:rPr lang="en-US" altLang="zh-CN" dirty="0"/>
              <a:t>C/C++/Fortran </a:t>
            </a:r>
            <a:r>
              <a:rPr lang="zh-CN" altLang="en-US" dirty="0"/>
              <a:t>代码的工具以及线性代数</a:t>
            </a:r>
            <a:endParaRPr lang="en-US" altLang="zh-CN" dirty="0"/>
          </a:p>
          <a:p>
            <a:pPr lvl="1"/>
            <a:r>
              <a:rPr lang="zh-CN" altLang="en-US" dirty="0"/>
              <a:t>傅里叶变换、随机数生成等功能</a:t>
            </a:r>
          </a:p>
          <a:p>
            <a:r>
              <a:rPr lang="zh-CN" altLang="en-US" dirty="0"/>
              <a:t>使用：</a:t>
            </a:r>
            <a:endParaRPr lang="en-US" altLang="zh-CN" dirty="0"/>
          </a:p>
          <a:p>
            <a:pPr lvl="1"/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endParaRPr lang="en-US" altLang="zh-CN" dirty="0"/>
          </a:p>
        </p:txBody>
      </p:sp>
      <p:pic>
        <p:nvPicPr>
          <p:cNvPr id="5" name="Picture 2" descr="https://ss2.bdstatic.com/70cFvnSh_Q1YnxGkpoWK1HF6hhy/it/u=3480284835,1728322401&amp;fm=26&amp;gp=0.jpg">
            <a:extLst>
              <a:ext uri="{FF2B5EF4-FFF2-40B4-BE49-F238E27FC236}">
                <a16:creationId xmlns:a16="http://schemas.microsoft.com/office/drawing/2014/main" id="{40A197CF-C68E-45CA-812D-5E72A0D6A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235" y="1487741"/>
            <a:ext cx="3816000" cy="151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ss1.bdstatic.com/70cFuXSh_Q1YnxGkpoWK1HF6hhy/it/u=3887127060,620769171&amp;fm=26&amp;gp=0.jpg">
            <a:extLst>
              <a:ext uri="{FF2B5EF4-FFF2-40B4-BE49-F238E27FC236}">
                <a16:creationId xmlns:a16="http://schemas.microsoft.com/office/drawing/2014/main" id="{B5D38D8D-85F0-4413-9BE4-D49FD39EF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235" y="3094468"/>
            <a:ext cx="3816000" cy="270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3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29708-9656-4A06-AC0B-B1CA49B0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2.16 </a:t>
            </a:r>
            <a:r>
              <a:rPr lang="en-US" altLang="zh-CN" dirty="0" err="1"/>
              <a:t>numpy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909A0E1-82AD-43D0-949F-3543154706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B9FAEC-F2C3-45CE-97D6-3A8C1F678E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创建“数组”：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注意这种与一般数组的区别：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创建时可以同时制定数据类型：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791129-3903-4238-BFD7-31A81FA9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633537"/>
            <a:ext cx="2981325" cy="981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7640FD-CF27-42F6-8D02-2993425CB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024" y="1631812"/>
            <a:ext cx="2063880" cy="98280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D5539629-6E78-4F8A-8B74-CAF3C0E70AB1}"/>
              </a:ext>
            </a:extLst>
          </p:cNvPr>
          <p:cNvSpPr/>
          <p:nvPr/>
        </p:nvSpPr>
        <p:spPr>
          <a:xfrm>
            <a:off x="6011068" y="1942237"/>
            <a:ext cx="847725" cy="3619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CF4A1D-9E1C-4FB4-A490-A5DE30CA5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930" y="3171811"/>
            <a:ext cx="3744000" cy="936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A5168A-841E-4CD5-88A9-1C263C43955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243012" y="4746549"/>
            <a:ext cx="4314825" cy="97155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D3A5B591-1B8F-4AC3-9D6A-BDABF5BD4552}"/>
              </a:ext>
            </a:extLst>
          </p:cNvPr>
          <p:cNvSpPr/>
          <p:nvPr/>
        </p:nvSpPr>
        <p:spPr>
          <a:xfrm>
            <a:off x="6011068" y="5051349"/>
            <a:ext cx="847725" cy="3619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FAF7436-9ED2-4290-84C5-9244A0B5A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024" y="4872324"/>
            <a:ext cx="428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9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29708-9656-4A06-AC0B-B1CA49B0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2.16 </a:t>
            </a:r>
            <a:r>
              <a:rPr lang="en-US" altLang="zh-CN" dirty="0" err="1"/>
              <a:t>numpy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909A0E1-82AD-43D0-949F-3543154706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B9FAEC-F2C3-45CE-97D6-3A8C1F678E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098550"/>
            <a:ext cx="5426075" cy="5258288"/>
          </a:xfrm>
        </p:spPr>
        <p:txBody>
          <a:bodyPr/>
          <a:lstStyle/>
          <a:p>
            <a:r>
              <a:rPr lang="zh-CN" altLang="en-US" dirty="0"/>
              <a:t>创建“数组”：</a:t>
            </a:r>
            <a:endParaRPr lang="en-US" altLang="zh-CN" dirty="0"/>
          </a:p>
          <a:p>
            <a:pPr lvl="1"/>
            <a:r>
              <a:rPr lang="en-US" altLang="zh-CN" dirty="0" err="1"/>
              <a:t>np.zeros</a:t>
            </a:r>
            <a:r>
              <a:rPr lang="en-US" altLang="zh-CN" dirty="0"/>
              <a:t>((</a:t>
            </a:r>
            <a:r>
              <a:rPr lang="en-US" altLang="zh-CN" dirty="0" err="1"/>
              <a:t>m,n</a:t>
            </a:r>
            <a:r>
              <a:rPr lang="en-US" altLang="zh-CN" dirty="0"/>
              <a:t>))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en-US" altLang="zh-CN" dirty="0" err="1"/>
              <a:t>np.ones</a:t>
            </a:r>
            <a:r>
              <a:rPr lang="en-US" altLang="zh-CN" dirty="0"/>
              <a:t>((</a:t>
            </a:r>
            <a:r>
              <a:rPr lang="en-US" altLang="zh-CN" dirty="0" err="1"/>
              <a:t>m,n</a:t>
            </a:r>
            <a:r>
              <a:rPr lang="en-US" altLang="zh-CN" dirty="0"/>
              <a:t>))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2C221DA-BAE4-4002-853B-BCBE8C844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89" y="2111961"/>
            <a:ext cx="2408823" cy="936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58F6FE2-9117-4447-B3F6-683CC6F98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553" y="3766399"/>
            <a:ext cx="2224694" cy="936000"/>
          </a:xfrm>
          <a:prstGeom prst="rect">
            <a:avLst/>
          </a:prstGeom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id="{0308DB60-6B7B-49AA-A4A9-69251722F323}"/>
              </a:ext>
            </a:extLst>
          </p:cNvPr>
          <p:cNvSpPr txBox="1">
            <a:spLocks/>
          </p:cNvSpPr>
          <p:nvPr/>
        </p:nvSpPr>
        <p:spPr>
          <a:xfrm>
            <a:off x="6095205" y="1098550"/>
            <a:ext cx="5426075" cy="525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矩阵运算：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7640EC-11D9-47E1-8E46-5D2776BB1E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81850" y="1752953"/>
            <a:ext cx="41719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9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6009C-2815-4893-ABD8-14502031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2.16 </a:t>
            </a:r>
            <a:r>
              <a:rPr lang="en-US" altLang="zh-CN" dirty="0" err="1"/>
              <a:t>numpy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28BEAE2-4295-406D-AFFE-0F2AAB3D5A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A24EB4-12F2-4F02-893E-89238089EC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098550"/>
            <a:ext cx="5426075" cy="5258288"/>
          </a:xfrm>
        </p:spPr>
        <p:txBody>
          <a:bodyPr/>
          <a:lstStyle/>
          <a:p>
            <a:r>
              <a:rPr lang="zh-CN" altLang="en-US" dirty="0"/>
              <a:t>矩阵乘法：</a:t>
            </a:r>
            <a:endParaRPr lang="en-US" altLang="zh-CN" dirty="0"/>
          </a:p>
          <a:p>
            <a:pPr lvl="1"/>
            <a:r>
              <a:rPr lang="en-US" altLang="zh-CN" dirty="0"/>
              <a:t>.dot()</a:t>
            </a:r>
            <a:r>
              <a:rPr lang="zh-CN" altLang="en-US" dirty="0"/>
              <a:t>函数或者</a:t>
            </a:r>
            <a:r>
              <a:rPr lang="en-US" altLang="zh-CN" dirty="0"/>
              <a:t>@</a:t>
            </a:r>
            <a:r>
              <a:rPr lang="zh-CN" altLang="en-US" dirty="0"/>
              <a:t>运算符</a:t>
            </a:r>
            <a:endParaRPr lang="en-US" altLang="zh-CN" dirty="0"/>
          </a:p>
          <a:p>
            <a:pPr lvl="1"/>
            <a:r>
              <a:rPr lang="zh-CN" altLang="en-US" dirty="0"/>
              <a:t>注意与</a:t>
            </a:r>
            <a:r>
              <a:rPr lang="en-US" altLang="zh-CN" dirty="0"/>
              <a:t>*</a:t>
            </a:r>
            <a:r>
              <a:rPr lang="zh-CN" altLang="en-US" dirty="0"/>
              <a:t>运算符的区别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FD0FAD-5A3F-4063-B391-5EB490C83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61" y="2770323"/>
            <a:ext cx="3125087" cy="2376000"/>
          </a:xfrm>
          <a:prstGeom prst="rect">
            <a:avLst/>
          </a:prstGeom>
        </p:spPr>
      </p:pic>
      <p:sp>
        <p:nvSpPr>
          <p:cNvPr id="6" name="内容占位符 3">
            <a:extLst>
              <a:ext uri="{FF2B5EF4-FFF2-40B4-BE49-F238E27FC236}">
                <a16:creationId xmlns:a16="http://schemas.microsoft.com/office/drawing/2014/main" id="{C4C1251A-F97F-4187-A93E-EBF953797F95}"/>
              </a:ext>
            </a:extLst>
          </p:cNvPr>
          <p:cNvSpPr txBox="1">
            <a:spLocks/>
          </p:cNvSpPr>
          <p:nvPr/>
        </p:nvSpPr>
        <p:spPr>
          <a:xfrm>
            <a:off x="5576884" y="1098550"/>
            <a:ext cx="5426075" cy="525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常用函数：</a:t>
            </a:r>
            <a:endParaRPr lang="en-US" altLang="zh-CN" dirty="0"/>
          </a:p>
          <a:p>
            <a:pPr lvl="1"/>
            <a:r>
              <a:rPr lang="en-US" altLang="zh-CN" dirty="0"/>
              <a:t>.exp()</a:t>
            </a:r>
          </a:p>
          <a:p>
            <a:pPr lvl="1"/>
            <a:r>
              <a:rPr lang="en-US" altLang="zh-CN" dirty="0"/>
              <a:t>.sqrt()</a:t>
            </a:r>
          </a:p>
          <a:p>
            <a:pPr lvl="1"/>
            <a:r>
              <a:rPr lang="en-US" altLang="zh-CN" dirty="0"/>
              <a:t>.add()</a:t>
            </a:r>
          </a:p>
          <a:p>
            <a:pPr lvl="1"/>
            <a:r>
              <a:rPr lang="en-US" altLang="zh-CN" dirty="0"/>
              <a:t>.ceil()</a:t>
            </a:r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62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in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555</Words>
  <Application>Microsoft Office PowerPoint</Application>
  <PresentationFormat>宽屏</PresentationFormat>
  <Paragraphs>143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微软雅黑</vt:lpstr>
      <vt:lpstr>Arial</vt:lpstr>
      <vt:lpstr>Office 主题​​</vt:lpstr>
      <vt:lpstr>化工应用数学</vt:lpstr>
      <vt:lpstr>第二章 Python编程基础 </vt:lpstr>
      <vt:lpstr>2.14 Python中的库</vt:lpstr>
      <vt:lpstr>2.14 Python中的库</vt:lpstr>
      <vt:lpstr>2.15 Git &amp; Github</vt:lpstr>
      <vt:lpstr>2.16 numpy</vt:lpstr>
      <vt:lpstr>2.16 numpy</vt:lpstr>
      <vt:lpstr>2.16 numpy</vt:lpstr>
      <vt:lpstr>2.16 numpy</vt:lpstr>
      <vt:lpstr>2.17 Matplotlib</vt:lpstr>
      <vt:lpstr>2.17 Matplotlib</vt:lpstr>
      <vt:lpstr>2.17 Matplotlib</vt:lpstr>
      <vt:lpstr>2.17 Matplotlib</vt:lpstr>
      <vt:lpstr>2.17 Matplotlib</vt:lpstr>
      <vt:lpstr>作业：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Feifei</dc:creator>
  <cp:lastModifiedBy>Song Feifei</cp:lastModifiedBy>
  <cp:revision>289</cp:revision>
  <dcterms:created xsi:type="dcterms:W3CDTF">2019-07-31T09:59:25Z</dcterms:created>
  <dcterms:modified xsi:type="dcterms:W3CDTF">2019-09-02T11:13:56Z</dcterms:modified>
</cp:coreProperties>
</file>